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57" r:id="rId2"/>
    <p:sldId id="258" r:id="rId3"/>
    <p:sldId id="259" r:id="rId4"/>
    <p:sldId id="260" r:id="rId5"/>
    <p:sldId id="261" r:id="rId6"/>
    <p:sldId id="262" r:id="rId7"/>
    <p:sldId id="263" r:id="rId8"/>
    <p:sldId id="264" r:id="rId9"/>
    <p:sldId id="265" r:id="rId10"/>
    <p:sldId id="302" r:id="rId11"/>
    <p:sldId id="298" r:id="rId12"/>
    <p:sldId id="299" r:id="rId13"/>
    <p:sldId id="266" r:id="rId14"/>
    <p:sldId id="267" r:id="rId15"/>
    <p:sldId id="268" r:id="rId16"/>
    <p:sldId id="303"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304" r:id="rId31"/>
    <p:sldId id="282" r:id="rId32"/>
    <p:sldId id="283" r:id="rId33"/>
    <p:sldId id="300" r:id="rId34"/>
    <p:sldId id="285" r:id="rId35"/>
    <p:sldId id="286" r:id="rId36"/>
    <p:sldId id="305" r:id="rId37"/>
    <p:sldId id="288" r:id="rId38"/>
    <p:sldId id="289" r:id="rId39"/>
    <p:sldId id="290" r:id="rId40"/>
    <p:sldId id="291" r:id="rId41"/>
    <p:sldId id="292" r:id="rId42"/>
    <p:sldId id="293" r:id="rId43"/>
    <p:sldId id="294" r:id="rId44"/>
    <p:sldId id="295" r:id="rId45"/>
    <p:sldId id="296" r:id="rId46"/>
    <p:sldId id="297" r:id="rId4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auna Olney" initials="SO" lastIdx="1" clrIdx="0"/>
  <p:cmAuthor id="1" name="Ana Angarita" initials="A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8743" autoAdjust="0"/>
  </p:normalViewPr>
  <p:slideViewPr>
    <p:cSldViewPr>
      <p:cViewPr>
        <p:scale>
          <a:sx n="90" d="100"/>
          <a:sy n="90" d="100"/>
        </p:scale>
        <p:origin x="-2244" y="282"/>
      </p:cViewPr>
      <p:guideLst>
        <p:guide orient="horz" pos="2160"/>
        <p:guide pos="2880"/>
      </p:guideLst>
    </p:cSldViewPr>
  </p:slideViewPr>
  <p:notesTextViewPr>
    <p:cViewPr>
      <p:scale>
        <a:sx n="1" d="1"/>
        <a:sy n="1" d="1"/>
      </p:scale>
      <p:origin x="0" y="0"/>
    </p:cViewPr>
  </p:notesTextViewPr>
  <p:notesViewPr>
    <p:cSldViewPr>
      <p:cViewPr varScale="1">
        <p:scale>
          <a:sx n="88" d="100"/>
          <a:sy n="88" d="100"/>
        </p:scale>
        <p:origin x="-381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67B0B9-C5BF-4ADB-8736-C02BB74FA3FE}" type="doc">
      <dgm:prSet loTypeId="urn:microsoft.com/office/officeart/2005/8/layout/arrow2" loCatId="process" qsTypeId="urn:microsoft.com/office/officeart/2005/8/quickstyle/simple1#2" qsCatId="simple" csTypeId="urn:microsoft.com/office/officeart/2005/8/colors/accent0_1" csCatId="mainScheme" phldr="1"/>
      <dgm:spPr/>
      <dgm:t>
        <a:bodyPr/>
        <a:lstStyle/>
        <a:p>
          <a:endParaRPr lang="fr-FR"/>
        </a:p>
      </dgm:t>
    </dgm:pt>
    <dgm:pt modelId="{8281365F-E1CA-49D0-9783-5204CE69F7CA}">
      <dgm:prSet phldrT="[Text]" custT="1"/>
      <dgm:spPr/>
      <dgm:t>
        <a:bodyPr/>
        <a:lstStyle/>
        <a:p>
          <a:r>
            <a:rPr kumimoji="1" lang="en-US" altLang="ja-JP" sz="1600" dirty="0" smtClean="0"/>
            <a:t>1997-en curso</a:t>
          </a:r>
        </a:p>
        <a:p>
          <a:r>
            <a:rPr kumimoji="1" lang="en-US" altLang="ja-JP" sz="1600" dirty="0" smtClean="0"/>
            <a:t>﻿Reforma de la ONU</a:t>
          </a:r>
          <a:endParaRPr kumimoji="1" lang="es-ES" altLang="en-US" sz="1600"/>
        </a:p>
      </dgm:t>
    </dgm:pt>
    <dgm:pt modelId="{453ECC25-6156-4740-99C6-97F5A104D675}" type="parTrans" cxnId="{66CBAA7F-2F58-4B1B-B8AB-A311A7645A4E}">
      <dgm:prSet/>
      <dgm:spPr/>
      <dgm:t>
        <a:bodyPr/>
        <a:lstStyle/>
        <a:p>
          <a:endParaRPr kumimoji="1" lang="ja-JP" altLang="en-US"/>
        </a:p>
      </dgm:t>
    </dgm:pt>
    <dgm:pt modelId="{75D7A122-2510-4E16-A085-C18BBDE96307}" type="sibTrans" cxnId="{66CBAA7F-2F58-4B1B-B8AB-A311A7645A4E}">
      <dgm:prSet/>
      <dgm:spPr/>
      <dgm:t>
        <a:bodyPr/>
        <a:lstStyle/>
        <a:p>
          <a:endParaRPr kumimoji="1" lang="ja-JP" altLang="en-US"/>
        </a:p>
      </dgm:t>
    </dgm:pt>
    <dgm:pt modelId="{9455BCC5-E5FF-40A2-91AF-DAE7FB418E3E}">
      <dgm:prSet phldrT="[Text]" custT="1"/>
      <dgm:spPr/>
      <dgm:t>
        <a:bodyPr/>
        <a:lstStyle/>
        <a:p>
          <a:r>
            <a:rPr kumimoji="1" lang="en-US" altLang="ja-JP" sz="1600" dirty="0" smtClean="0"/>
            <a:t>2000</a:t>
          </a:r>
        </a:p>
        <a:p>
          <a:r>
            <a:rPr kumimoji="1" lang="en-US" altLang="ja-JP" sz="1600" dirty="0" smtClean="0"/>
            <a:t>Declaración del Milenio</a:t>
          </a:r>
          <a:endParaRPr kumimoji="1" lang="es-ES" altLang="en-US" sz="1600"/>
        </a:p>
      </dgm:t>
    </dgm:pt>
    <dgm:pt modelId="{556A34C9-A650-4C87-9D7C-8F1FC7BC4449}" type="parTrans" cxnId="{4BA5FE3B-12D5-4F9F-AF6F-4B61E9B3E7F5}">
      <dgm:prSet/>
      <dgm:spPr/>
      <dgm:t>
        <a:bodyPr/>
        <a:lstStyle/>
        <a:p>
          <a:endParaRPr kumimoji="1" lang="ja-JP" altLang="en-US"/>
        </a:p>
      </dgm:t>
    </dgm:pt>
    <dgm:pt modelId="{960A3825-15EE-4B43-BAFD-579FE15E7D5E}" type="sibTrans" cxnId="{4BA5FE3B-12D5-4F9F-AF6F-4B61E9B3E7F5}">
      <dgm:prSet/>
      <dgm:spPr/>
      <dgm:t>
        <a:bodyPr/>
        <a:lstStyle/>
        <a:p>
          <a:endParaRPr kumimoji="1" lang="ja-JP" altLang="en-US"/>
        </a:p>
      </dgm:t>
    </dgm:pt>
    <dgm:pt modelId="{4C071C12-5A72-40A5-B659-A2FEA6D5B9B9}">
      <dgm:prSet phldrT="[Text]" custT="1"/>
      <dgm:spPr/>
      <dgm:t>
        <a:bodyPr/>
        <a:lstStyle/>
        <a:p>
          <a:r>
            <a:rPr kumimoji="1" lang="en-US" altLang="ja-JP" sz="1600" dirty="0" smtClean="0"/>
            <a:t>2002</a:t>
          </a:r>
        </a:p>
        <a:p>
          <a:r>
            <a:rPr kumimoji="1" lang="en-US" altLang="ja-JP" sz="1600" dirty="0" smtClean="0"/>
            <a:t>ACCIÓN 2</a:t>
          </a:r>
        </a:p>
        <a:p>
          <a:r>
            <a:rPr kumimoji="1" lang="en-US" altLang="ja-JP" sz="1600" dirty="0" smtClean="0"/>
            <a:t>﻿Reforma de la ONU</a:t>
          </a:r>
          <a:endParaRPr kumimoji="1" lang="es-ES" altLang="en-US" sz="1600"/>
        </a:p>
      </dgm:t>
    </dgm:pt>
    <dgm:pt modelId="{1CBC3BB7-3D21-440B-87C6-F5415450295B}" type="parTrans" cxnId="{36859450-469C-448D-BB2B-4EF5E8A52CFC}">
      <dgm:prSet/>
      <dgm:spPr/>
      <dgm:t>
        <a:bodyPr/>
        <a:lstStyle/>
        <a:p>
          <a:endParaRPr kumimoji="1" lang="ja-JP" altLang="en-US"/>
        </a:p>
      </dgm:t>
    </dgm:pt>
    <dgm:pt modelId="{E5C5DD8C-B358-454A-80BD-70A449FA3800}" type="sibTrans" cxnId="{36859450-469C-448D-BB2B-4EF5E8A52CFC}">
      <dgm:prSet/>
      <dgm:spPr/>
      <dgm:t>
        <a:bodyPr/>
        <a:lstStyle/>
        <a:p>
          <a:endParaRPr kumimoji="1" lang="ja-JP" altLang="en-US"/>
        </a:p>
      </dgm:t>
    </dgm:pt>
    <dgm:pt modelId="{46968F3D-0507-4A51-8A58-33E69B239CEC}">
      <dgm:prSet phldrT="[Text]" custT="1"/>
      <dgm:spPr/>
      <dgm:t>
        <a:bodyPr/>
        <a:lstStyle/>
        <a:p>
          <a:r>
            <a:rPr kumimoji="1" lang="fr-FR" altLang="ja-JP" sz="1600" dirty="0" smtClean="0"/>
            <a:t>2005</a:t>
          </a:r>
        </a:p>
        <a:p>
          <a:r>
            <a:rPr sz="1600"/>
            <a:t>"En mayor libertad"</a:t>
          </a:r>
          <a:endParaRPr kumimoji="1" lang="es-ES" altLang="en-US" sz="1800"/>
        </a:p>
      </dgm:t>
    </dgm:pt>
    <dgm:pt modelId="{2BEA3B11-223E-4AA2-BAB0-46DA0A3A8E4B}" type="parTrans" cxnId="{9D313BD4-92C5-4481-A37D-CF16628F2EEC}">
      <dgm:prSet/>
      <dgm:spPr/>
      <dgm:t>
        <a:bodyPr/>
        <a:lstStyle/>
        <a:p>
          <a:endParaRPr lang="fr-FR"/>
        </a:p>
      </dgm:t>
    </dgm:pt>
    <dgm:pt modelId="{490E52DB-7473-44F1-9106-1541B21A8EFE}" type="sibTrans" cxnId="{9D313BD4-92C5-4481-A37D-CF16628F2EEC}">
      <dgm:prSet/>
      <dgm:spPr/>
      <dgm:t>
        <a:bodyPr/>
        <a:lstStyle/>
        <a:p>
          <a:endParaRPr lang="fr-FR"/>
        </a:p>
      </dgm:t>
    </dgm:pt>
    <dgm:pt modelId="{BF3E81F2-6784-4A1D-A8C4-D4118018EB53}">
      <dgm:prSet phldrT="[Text]" custT="1"/>
      <dgm:spPr/>
      <dgm:t>
        <a:bodyPr/>
        <a:lstStyle/>
        <a:p>
          <a:r>
            <a:rPr kumimoji="1" lang="en-US" altLang="ja-JP" sz="1600" dirty="0" smtClean="0"/>
            <a:t>   2005 2010</a:t>
          </a:r>
        </a:p>
        <a:p>
          <a:r>
            <a:rPr kumimoji="1" lang="en-US" altLang="ja-JP" sz="1600" dirty="0" smtClean="0"/>
            <a:t>   Cumbre Mundial Revisión de ODMs</a:t>
          </a:r>
        </a:p>
        <a:p>
          <a:r>
            <a:rPr sz="1600"/>
            <a:t>    </a:t>
          </a:r>
          <a:r>
            <a:rPr kumimoji="1" lang="en-US" altLang="ja-JP" sz="1600" smtClean="0"/>
            <a:t>Resultado Cumbre</a:t>
          </a:r>
          <a:endParaRPr kumimoji="1" lang="es-ES" altLang="en-US" sz="1600"/>
        </a:p>
      </dgm:t>
    </dgm:pt>
    <dgm:pt modelId="{B2BB2EA3-F899-46D5-A207-A80773364474}" type="parTrans" cxnId="{DA2A75A3-3977-4F6E-BFF4-FB12406AF2D1}">
      <dgm:prSet/>
      <dgm:spPr/>
      <dgm:t>
        <a:bodyPr/>
        <a:lstStyle/>
        <a:p>
          <a:endParaRPr lang="fr-FR"/>
        </a:p>
      </dgm:t>
    </dgm:pt>
    <dgm:pt modelId="{A4CA9A80-FA8D-4FD2-AD36-23B62C5BF5E2}" type="sibTrans" cxnId="{DA2A75A3-3977-4F6E-BFF4-FB12406AF2D1}">
      <dgm:prSet/>
      <dgm:spPr/>
      <dgm:t>
        <a:bodyPr/>
        <a:lstStyle/>
        <a:p>
          <a:endParaRPr lang="fr-FR"/>
        </a:p>
      </dgm:t>
    </dgm:pt>
    <dgm:pt modelId="{B4D217E1-E767-4CF8-95C2-6C182430519A}">
      <dgm:prSet phldrT="[Text]"/>
      <dgm:spPr/>
      <dgm:t>
        <a:bodyPr/>
        <a:lstStyle/>
        <a:p>
          <a:endParaRPr lang="en-GB" sz="1600"/>
        </a:p>
      </dgm:t>
    </dgm:pt>
    <dgm:pt modelId="{F518C9BB-69C6-476B-AC4B-4EEE441436F3}" type="sibTrans" cxnId="{BFF1BB2D-1113-41F2-8A7F-620F15F1BA36}">
      <dgm:prSet/>
      <dgm:spPr/>
      <dgm:t>
        <a:bodyPr/>
        <a:lstStyle/>
        <a:p>
          <a:endParaRPr lang="fr-FR"/>
        </a:p>
      </dgm:t>
    </dgm:pt>
    <dgm:pt modelId="{2F67FB78-1AC3-4147-B4AE-F27F7F91A5E3}" type="parTrans" cxnId="{BFF1BB2D-1113-41F2-8A7F-620F15F1BA36}">
      <dgm:prSet/>
      <dgm:spPr/>
      <dgm:t>
        <a:bodyPr/>
        <a:lstStyle/>
        <a:p>
          <a:endParaRPr lang="fr-FR"/>
        </a:p>
      </dgm:t>
    </dgm:pt>
    <dgm:pt modelId="{F8B22AC6-44D3-44DF-B20C-58E87ADF7AED}" type="pres">
      <dgm:prSet presAssocID="{7F67B0B9-C5BF-4ADB-8736-C02BB74FA3FE}" presName="arrowDiagram" presStyleCnt="0">
        <dgm:presLayoutVars>
          <dgm:chMax val="5"/>
          <dgm:dir/>
          <dgm:resizeHandles val="exact"/>
        </dgm:presLayoutVars>
      </dgm:prSet>
      <dgm:spPr/>
      <dgm:t>
        <a:bodyPr/>
        <a:lstStyle/>
        <a:p>
          <a:endParaRPr lang="en-GB"/>
        </a:p>
      </dgm:t>
    </dgm:pt>
    <dgm:pt modelId="{7CD52722-BDBB-4EE3-96C0-B0FA4306AE52}" type="pres">
      <dgm:prSet presAssocID="{7F67B0B9-C5BF-4ADB-8736-C02BB74FA3FE}" presName="arrow" presStyleLbl="bgShp" presStyleIdx="0" presStyleCnt="1" custScaleX="122798" custLinFactNeighborX="-8668" custLinFactNeighborY="10178"/>
      <dgm:spPr/>
    </dgm:pt>
    <dgm:pt modelId="{787F834E-DEB0-473F-878B-6DC049F990CD}" type="pres">
      <dgm:prSet presAssocID="{7F67B0B9-C5BF-4ADB-8736-C02BB74FA3FE}" presName="arrowDiagram5" presStyleCnt="0"/>
      <dgm:spPr/>
    </dgm:pt>
    <dgm:pt modelId="{365911AA-EB77-4FE2-89C5-7A8FB42F0076}" type="pres">
      <dgm:prSet presAssocID="{8281365F-E1CA-49D0-9783-5204CE69F7CA}" presName="bullet5a" presStyleLbl="node1" presStyleIdx="0" presStyleCnt="5" custLinFactX="-300000" custLinFactY="41031" custLinFactNeighborX="-321237" custLinFactNeighborY="100000"/>
      <dgm:spPr/>
    </dgm:pt>
    <dgm:pt modelId="{AC263DD1-B449-4C03-BC06-983280ECDCAD}" type="pres">
      <dgm:prSet presAssocID="{8281365F-E1CA-49D0-9783-5204CE69F7CA}" presName="textBox5a" presStyleLbl="revTx" presStyleIdx="0" presStyleCnt="5" custLinFactNeighborX="-87488" custLinFactNeighborY="14075">
        <dgm:presLayoutVars>
          <dgm:bulletEnabled val="1"/>
        </dgm:presLayoutVars>
      </dgm:prSet>
      <dgm:spPr/>
      <dgm:t>
        <a:bodyPr/>
        <a:lstStyle/>
        <a:p>
          <a:endParaRPr lang="fr-FR"/>
        </a:p>
      </dgm:t>
    </dgm:pt>
    <dgm:pt modelId="{9FB1D02D-85CE-49BC-8FC4-E6DA7CAE8CC4}" type="pres">
      <dgm:prSet presAssocID="{9455BCC5-E5FF-40A2-91AF-DAE7FB418E3E}" presName="bullet5b" presStyleLbl="node1" presStyleIdx="1" presStyleCnt="5" custLinFactX="-156034" custLinFactY="46180" custLinFactNeighborX="-200000" custLinFactNeighborY="100000"/>
      <dgm:spPr/>
    </dgm:pt>
    <dgm:pt modelId="{EC5EA497-BD0A-493F-9475-803D1C1289C9}" type="pres">
      <dgm:prSet presAssocID="{9455BCC5-E5FF-40A2-91AF-DAE7FB418E3E}" presName="textBox5b" presStyleLbl="revTx" presStyleIdx="1" presStyleCnt="5" custLinFactNeighborX="-64095" custLinFactNeighborY="1830">
        <dgm:presLayoutVars>
          <dgm:bulletEnabled val="1"/>
        </dgm:presLayoutVars>
      </dgm:prSet>
      <dgm:spPr/>
      <dgm:t>
        <a:bodyPr/>
        <a:lstStyle/>
        <a:p>
          <a:endParaRPr lang="fr-FR"/>
        </a:p>
      </dgm:t>
    </dgm:pt>
    <dgm:pt modelId="{4120476F-EE2A-4B52-943E-7F3901E85385}" type="pres">
      <dgm:prSet presAssocID="{4C071C12-5A72-40A5-B659-A2FEA6D5B9B9}" presName="bullet5c" presStyleLbl="node1" presStyleIdx="2" presStyleCnt="5" custLinFactX="-100000" custLinFactY="1172" custLinFactNeighborX="-127469" custLinFactNeighborY="100000"/>
      <dgm:spPr/>
    </dgm:pt>
    <dgm:pt modelId="{D5C5779D-ED0C-44B7-A8BB-CCC5AE8BCDDC}" type="pres">
      <dgm:prSet presAssocID="{4C071C12-5A72-40A5-B659-A2FEA6D5B9B9}" presName="textBox5c" presStyleLbl="revTx" presStyleIdx="2" presStyleCnt="5" custLinFactNeighborX="-53551" custLinFactNeighborY="6993">
        <dgm:presLayoutVars>
          <dgm:bulletEnabled val="1"/>
        </dgm:presLayoutVars>
      </dgm:prSet>
      <dgm:spPr/>
      <dgm:t>
        <a:bodyPr/>
        <a:lstStyle/>
        <a:p>
          <a:endParaRPr lang="fr-FR"/>
        </a:p>
      </dgm:t>
    </dgm:pt>
    <dgm:pt modelId="{BB11ACA6-9927-421E-923A-EB1B3574F77C}" type="pres">
      <dgm:prSet presAssocID="{46968F3D-0507-4A51-8A58-33E69B239CEC}" presName="bullet5d" presStyleLbl="node1" presStyleIdx="3" presStyleCnt="5" custLinFactX="-87415" custLinFactNeighborX="-100000" custLinFactNeighborY="70181"/>
      <dgm:spPr/>
      <dgm:t>
        <a:bodyPr/>
        <a:lstStyle/>
        <a:p>
          <a:endParaRPr lang="fr-FR"/>
        </a:p>
      </dgm:t>
    </dgm:pt>
    <dgm:pt modelId="{0545D421-557A-40E2-876A-26C709C62AF3}" type="pres">
      <dgm:prSet presAssocID="{46968F3D-0507-4A51-8A58-33E69B239CEC}" presName="textBox5d" presStyleLbl="revTx" presStyleIdx="3" presStyleCnt="5" custScaleY="60779" custLinFactNeighborX="-53711" custLinFactNeighborY="-14248">
        <dgm:presLayoutVars>
          <dgm:bulletEnabled val="1"/>
        </dgm:presLayoutVars>
      </dgm:prSet>
      <dgm:spPr/>
      <dgm:t>
        <a:bodyPr/>
        <a:lstStyle/>
        <a:p>
          <a:endParaRPr lang="fr-FR"/>
        </a:p>
      </dgm:t>
    </dgm:pt>
    <dgm:pt modelId="{9643747D-F130-44F3-B3BA-D5EABFC482A3}" type="pres">
      <dgm:prSet presAssocID="{BF3E81F2-6784-4A1D-A8C4-D4118018EB53}" presName="bullet5e" presStyleLbl="node1" presStyleIdx="4" presStyleCnt="5" custLinFactX="-62924" custLinFactNeighborX="-100000" custLinFactNeighborY="29944"/>
      <dgm:spPr/>
      <dgm:t>
        <a:bodyPr/>
        <a:lstStyle/>
        <a:p>
          <a:endParaRPr lang="fr-FR"/>
        </a:p>
      </dgm:t>
    </dgm:pt>
    <dgm:pt modelId="{D9274689-C381-47D6-81A2-66DF94185E57}" type="pres">
      <dgm:prSet presAssocID="{BF3E81F2-6784-4A1D-A8C4-D4118018EB53}" presName="textBox5e" presStyleLbl="revTx" presStyleIdx="4" presStyleCnt="5" custScaleX="257975" custScaleY="48753" custLinFactNeighborX="5879" custLinFactNeighborY="-13936">
        <dgm:presLayoutVars>
          <dgm:bulletEnabled val="1"/>
        </dgm:presLayoutVars>
      </dgm:prSet>
      <dgm:spPr/>
      <dgm:t>
        <a:bodyPr/>
        <a:lstStyle/>
        <a:p>
          <a:endParaRPr lang="fr-FR"/>
        </a:p>
      </dgm:t>
    </dgm:pt>
  </dgm:ptLst>
  <dgm:cxnLst>
    <dgm:cxn modelId="{5F2438AA-6DC7-4167-8A34-8DC4F1D975B3}" type="presOf" srcId="{8281365F-E1CA-49D0-9783-5204CE69F7CA}" destId="{AC263DD1-B449-4C03-BC06-983280ECDCAD}" srcOrd="0" destOrd="0" presId="urn:microsoft.com/office/officeart/2005/8/layout/arrow2"/>
    <dgm:cxn modelId="{82232B05-A9BF-45F3-AB12-04A65C45F990}" type="presOf" srcId="{9455BCC5-E5FF-40A2-91AF-DAE7FB418E3E}" destId="{EC5EA497-BD0A-493F-9475-803D1C1289C9}" srcOrd="0" destOrd="0" presId="urn:microsoft.com/office/officeart/2005/8/layout/arrow2"/>
    <dgm:cxn modelId="{EE1194F9-3E05-48E9-9FA3-6401B94B2983}" type="presOf" srcId="{7F67B0B9-C5BF-4ADB-8736-C02BB74FA3FE}" destId="{F8B22AC6-44D3-44DF-B20C-58E87ADF7AED}" srcOrd="0" destOrd="0" presId="urn:microsoft.com/office/officeart/2005/8/layout/arrow2"/>
    <dgm:cxn modelId="{BFF1BB2D-1113-41F2-8A7F-620F15F1BA36}" srcId="{7F67B0B9-C5BF-4ADB-8736-C02BB74FA3FE}" destId="{B4D217E1-E767-4CF8-95C2-6C182430519A}" srcOrd="5" destOrd="0" parTransId="{2F67FB78-1AC3-4147-B4AE-F27F7F91A5E3}" sibTransId="{F518C9BB-69C6-476B-AC4B-4EEE441436F3}"/>
    <dgm:cxn modelId="{36859450-469C-448D-BB2B-4EF5E8A52CFC}" srcId="{7F67B0B9-C5BF-4ADB-8736-C02BB74FA3FE}" destId="{4C071C12-5A72-40A5-B659-A2FEA6D5B9B9}" srcOrd="2" destOrd="0" parTransId="{1CBC3BB7-3D21-440B-87C6-F5415450295B}" sibTransId="{E5C5DD8C-B358-454A-80BD-70A449FA3800}"/>
    <dgm:cxn modelId="{9D313BD4-92C5-4481-A37D-CF16628F2EEC}" srcId="{7F67B0B9-C5BF-4ADB-8736-C02BB74FA3FE}" destId="{46968F3D-0507-4A51-8A58-33E69B239CEC}" srcOrd="3" destOrd="0" parTransId="{2BEA3B11-223E-4AA2-BAB0-46DA0A3A8E4B}" sibTransId="{490E52DB-7473-44F1-9106-1541B21A8EFE}"/>
    <dgm:cxn modelId="{DA2A75A3-3977-4F6E-BFF4-FB12406AF2D1}" srcId="{7F67B0B9-C5BF-4ADB-8736-C02BB74FA3FE}" destId="{BF3E81F2-6784-4A1D-A8C4-D4118018EB53}" srcOrd="4" destOrd="0" parTransId="{B2BB2EA3-F899-46D5-A207-A80773364474}" sibTransId="{A4CA9A80-FA8D-4FD2-AD36-23B62C5BF5E2}"/>
    <dgm:cxn modelId="{59A7CB89-ABA8-44DE-ACAD-DF57D2BACD36}" type="presOf" srcId="{46968F3D-0507-4A51-8A58-33E69B239CEC}" destId="{0545D421-557A-40E2-876A-26C709C62AF3}" srcOrd="0" destOrd="0" presId="urn:microsoft.com/office/officeart/2005/8/layout/arrow2"/>
    <dgm:cxn modelId="{75212AC1-62D3-4E5B-9851-CE7B48252469}" type="presOf" srcId="{BF3E81F2-6784-4A1D-A8C4-D4118018EB53}" destId="{D9274689-C381-47D6-81A2-66DF94185E57}" srcOrd="0" destOrd="0" presId="urn:microsoft.com/office/officeart/2005/8/layout/arrow2"/>
    <dgm:cxn modelId="{0120DC0C-E66C-4A81-84DC-C332DB5CA8CA}" type="presOf" srcId="{4C071C12-5A72-40A5-B659-A2FEA6D5B9B9}" destId="{D5C5779D-ED0C-44B7-A8BB-CCC5AE8BCDDC}" srcOrd="0" destOrd="0" presId="urn:microsoft.com/office/officeart/2005/8/layout/arrow2"/>
    <dgm:cxn modelId="{4BA5FE3B-12D5-4F9F-AF6F-4B61E9B3E7F5}" srcId="{7F67B0B9-C5BF-4ADB-8736-C02BB74FA3FE}" destId="{9455BCC5-E5FF-40A2-91AF-DAE7FB418E3E}" srcOrd="1" destOrd="0" parTransId="{556A34C9-A650-4C87-9D7C-8F1FC7BC4449}" sibTransId="{960A3825-15EE-4B43-BAFD-579FE15E7D5E}"/>
    <dgm:cxn modelId="{66CBAA7F-2F58-4B1B-B8AB-A311A7645A4E}" srcId="{7F67B0B9-C5BF-4ADB-8736-C02BB74FA3FE}" destId="{8281365F-E1CA-49D0-9783-5204CE69F7CA}" srcOrd="0" destOrd="0" parTransId="{453ECC25-6156-4740-99C6-97F5A104D675}" sibTransId="{75D7A122-2510-4E16-A085-C18BBDE96307}"/>
    <dgm:cxn modelId="{33A9432B-ECC4-46F6-AC4A-204B53CC109B}" type="presParOf" srcId="{F8B22AC6-44D3-44DF-B20C-58E87ADF7AED}" destId="{7CD52722-BDBB-4EE3-96C0-B0FA4306AE52}" srcOrd="0" destOrd="0" presId="urn:microsoft.com/office/officeart/2005/8/layout/arrow2"/>
    <dgm:cxn modelId="{D14B9CB5-6E7A-41F5-83B1-C7684D26606B}" type="presParOf" srcId="{F8B22AC6-44D3-44DF-B20C-58E87ADF7AED}" destId="{787F834E-DEB0-473F-878B-6DC049F990CD}" srcOrd="1" destOrd="0" presId="urn:microsoft.com/office/officeart/2005/8/layout/arrow2"/>
    <dgm:cxn modelId="{08867C3C-A382-49C2-A8E6-B83E72C3E49B}" type="presParOf" srcId="{787F834E-DEB0-473F-878B-6DC049F990CD}" destId="{365911AA-EB77-4FE2-89C5-7A8FB42F0076}" srcOrd="0" destOrd="0" presId="urn:microsoft.com/office/officeart/2005/8/layout/arrow2"/>
    <dgm:cxn modelId="{6A93B206-5C19-48EA-BAD3-93EA8CCC3D11}" type="presParOf" srcId="{787F834E-DEB0-473F-878B-6DC049F990CD}" destId="{AC263DD1-B449-4C03-BC06-983280ECDCAD}" srcOrd="1" destOrd="0" presId="urn:microsoft.com/office/officeart/2005/8/layout/arrow2"/>
    <dgm:cxn modelId="{2074ABFC-F508-44B4-A2F5-924D29DF566B}" type="presParOf" srcId="{787F834E-DEB0-473F-878B-6DC049F990CD}" destId="{9FB1D02D-85CE-49BC-8FC4-E6DA7CAE8CC4}" srcOrd="2" destOrd="0" presId="urn:microsoft.com/office/officeart/2005/8/layout/arrow2"/>
    <dgm:cxn modelId="{F92D3538-1C31-4C9E-818B-64B1B97360BB}" type="presParOf" srcId="{787F834E-DEB0-473F-878B-6DC049F990CD}" destId="{EC5EA497-BD0A-493F-9475-803D1C1289C9}" srcOrd="3" destOrd="0" presId="urn:microsoft.com/office/officeart/2005/8/layout/arrow2"/>
    <dgm:cxn modelId="{9ABF77B9-47F6-44FA-870D-1AC189BFAD6A}" type="presParOf" srcId="{787F834E-DEB0-473F-878B-6DC049F990CD}" destId="{4120476F-EE2A-4B52-943E-7F3901E85385}" srcOrd="4" destOrd="0" presId="urn:microsoft.com/office/officeart/2005/8/layout/arrow2"/>
    <dgm:cxn modelId="{1F948E8B-2732-48D8-99A7-C9D06463DBED}" type="presParOf" srcId="{787F834E-DEB0-473F-878B-6DC049F990CD}" destId="{D5C5779D-ED0C-44B7-A8BB-CCC5AE8BCDDC}" srcOrd="5" destOrd="0" presId="urn:microsoft.com/office/officeart/2005/8/layout/arrow2"/>
    <dgm:cxn modelId="{11D02DE1-4D25-4EB0-9007-D0C265C937F1}" type="presParOf" srcId="{787F834E-DEB0-473F-878B-6DC049F990CD}" destId="{BB11ACA6-9927-421E-923A-EB1B3574F77C}" srcOrd="6" destOrd="0" presId="urn:microsoft.com/office/officeart/2005/8/layout/arrow2"/>
    <dgm:cxn modelId="{E7644BB9-3C09-4CC2-8F7C-AB3BE8E58707}" type="presParOf" srcId="{787F834E-DEB0-473F-878B-6DC049F990CD}" destId="{0545D421-557A-40E2-876A-26C709C62AF3}" srcOrd="7" destOrd="0" presId="urn:microsoft.com/office/officeart/2005/8/layout/arrow2"/>
    <dgm:cxn modelId="{FBB19BBF-D524-4CE8-B239-EA2AE240B541}" type="presParOf" srcId="{787F834E-DEB0-473F-878B-6DC049F990CD}" destId="{9643747D-F130-44F3-B3BA-D5EABFC482A3}" srcOrd="8" destOrd="0" presId="urn:microsoft.com/office/officeart/2005/8/layout/arrow2"/>
    <dgm:cxn modelId="{1AC09EA9-5AE9-4C39-A591-592B5923A4E4}" type="presParOf" srcId="{787F834E-DEB0-473F-878B-6DC049F990CD}" destId="{D9274689-C381-47D6-81A2-66DF94185E57}" srcOrd="9"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B2FB48-AB06-401C-889A-01676BEA1173}" type="doc">
      <dgm:prSet loTypeId="urn:microsoft.com/office/officeart/2005/8/layout/hierarchy4" loCatId="hierarchy" qsTypeId="urn:microsoft.com/office/officeart/2005/8/quickstyle/simple1#3" qsCatId="simple" csTypeId="urn:microsoft.com/office/officeart/2005/8/colors/accent1_2#1" csCatId="accent1" phldr="1"/>
      <dgm:spPr/>
      <dgm:t>
        <a:bodyPr/>
        <a:lstStyle/>
        <a:p>
          <a:endParaRPr kumimoji="1" lang="ja-JP" altLang="en-US"/>
        </a:p>
      </dgm:t>
    </dgm:pt>
    <dgm:pt modelId="{6DB8398B-5E17-434E-B0B2-D6EAB0F72229}">
      <dgm:prSet phldrT="[Text]"/>
      <dgm:spPr>
        <a:solidFill>
          <a:schemeClr val="accent2"/>
        </a:solidFill>
      </dgm:spPr>
      <dgm:t>
        <a:bodyPr/>
        <a:lstStyle/>
        <a:p>
          <a:r>
            <a:rPr kumimoji="1" lang="en-US" altLang="ja-JP" dirty="0" smtClean="0"/>
            <a:t>Basados ​​en Tratados</a:t>
          </a:r>
          <a:endParaRPr kumimoji="1" lang="es-ES" altLang="en-US"/>
        </a:p>
      </dgm:t>
    </dgm:pt>
    <dgm:pt modelId="{78C4A8B9-EF72-4FEE-B55B-24D7C70FF03A}" type="parTrans" cxnId="{EE3F11A2-7376-4918-9BDE-A2A8BF807787}">
      <dgm:prSet/>
      <dgm:spPr/>
      <dgm:t>
        <a:bodyPr/>
        <a:lstStyle/>
        <a:p>
          <a:endParaRPr kumimoji="1" lang="ja-JP" altLang="en-US"/>
        </a:p>
      </dgm:t>
    </dgm:pt>
    <dgm:pt modelId="{E3FEAD49-9B50-4539-95F8-3DB9494B3A97}" type="sibTrans" cxnId="{EE3F11A2-7376-4918-9BDE-A2A8BF807787}">
      <dgm:prSet/>
      <dgm:spPr/>
      <dgm:t>
        <a:bodyPr/>
        <a:lstStyle/>
        <a:p>
          <a:endParaRPr kumimoji="1" lang="ja-JP" altLang="en-US"/>
        </a:p>
      </dgm:t>
    </dgm:pt>
    <dgm:pt modelId="{52125E1B-1A69-4AB8-A615-C4F6C59B03DC}">
      <dgm:prSet/>
      <dgm:spPr>
        <a:solidFill>
          <a:schemeClr val="accent2"/>
        </a:solidFill>
      </dgm:spPr>
      <dgm:t>
        <a:bodyPr/>
        <a:lstStyle/>
        <a:p>
          <a:r>
            <a:rPr kumimoji="1" lang="en-US" altLang="ja-JP" dirty="0" smtClean="0"/>
            <a:t>En la Carta</a:t>
          </a:r>
          <a:endParaRPr kumimoji="1" lang="es-ES" altLang="en-US" dirty="0"/>
        </a:p>
      </dgm:t>
    </dgm:pt>
    <dgm:pt modelId="{47570314-CE28-4D9D-A527-0367B391E5FA}" type="parTrans" cxnId="{9708B1BC-3D23-49E2-9D57-0DFE456969C2}">
      <dgm:prSet/>
      <dgm:spPr/>
      <dgm:t>
        <a:bodyPr/>
        <a:lstStyle/>
        <a:p>
          <a:endParaRPr kumimoji="1" lang="ja-JP" altLang="en-US"/>
        </a:p>
      </dgm:t>
    </dgm:pt>
    <dgm:pt modelId="{FCBD2FED-8352-4EE3-8BA4-71B31A2B2444}" type="sibTrans" cxnId="{9708B1BC-3D23-49E2-9D57-0DFE456969C2}">
      <dgm:prSet/>
      <dgm:spPr/>
      <dgm:t>
        <a:bodyPr/>
        <a:lstStyle/>
        <a:p>
          <a:endParaRPr kumimoji="1" lang="ja-JP" altLang="en-US"/>
        </a:p>
      </dgm:t>
    </dgm:pt>
    <dgm:pt modelId="{FE5A4DAC-7B81-4BAC-A6B6-D2CA4F0B6FE3}">
      <dgm:prSet/>
      <dgm:spPr>
        <a:solidFill>
          <a:schemeClr val="accent2"/>
        </a:solidFill>
      </dgm:spPr>
      <dgm:t>
        <a:bodyPr/>
        <a:lstStyle/>
        <a:p>
          <a:r>
            <a:rPr kumimoji="1" lang="en-US" altLang="ja-JP" dirty="0" smtClean="0"/>
            <a:t>Consejo de Derechos Humanos</a:t>
          </a:r>
          <a:endParaRPr kumimoji="1" lang="es-ES" altLang="en-US" dirty="0"/>
        </a:p>
      </dgm:t>
    </dgm:pt>
    <dgm:pt modelId="{226DE712-63CA-44D7-806D-8A144976BC5A}" type="parTrans" cxnId="{53F99F52-D610-44B9-8111-AE8BE6E5E27F}">
      <dgm:prSet/>
      <dgm:spPr/>
      <dgm:t>
        <a:bodyPr/>
        <a:lstStyle/>
        <a:p>
          <a:endParaRPr kumimoji="1" lang="ja-JP" altLang="en-US"/>
        </a:p>
      </dgm:t>
    </dgm:pt>
    <dgm:pt modelId="{CD94695F-E316-40FA-B112-89527198A7A0}" type="sibTrans" cxnId="{53F99F52-D610-44B9-8111-AE8BE6E5E27F}">
      <dgm:prSet/>
      <dgm:spPr/>
      <dgm:t>
        <a:bodyPr/>
        <a:lstStyle/>
        <a:p>
          <a:endParaRPr kumimoji="1" lang="ja-JP" altLang="en-US"/>
        </a:p>
      </dgm:t>
    </dgm:pt>
    <dgm:pt modelId="{F56F0D98-A555-4B1B-A8FC-DE2E43F5633B}">
      <dgm:prSet/>
      <dgm:spPr>
        <a:solidFill>
          <a:schemeClr val="accent2"/>
        </a:solidFill>
      </dgm:spPr>
      <dgm:t>
        <a:bodyPr vert="vert"/>
        <a:lstStyle/>
        <a:p>
          <a:r>
            <a:rPr kumimoji="1" lang="en-US" altLang="ja-JP" dirty="0" smtClean="0"/>
            <a:t>Procedimentos especiales</a:t>
          </a:r>
          <a:endParaRPr kumimoji="1" lang="es-ES" altLang="en-US"/>
        </a:p>
      </dgm:t>
    </dgm:pt>
    <dgm:pt modelId="{CD4D5604-9632-4552-B2E7-B7178F89E8B5}" type="parTrans" cxnId="{E85CF072-9D75-418E-9630-44C94FCC1C3A}">
      <dgm:prSet/>
      <dgm:spPr/>
      <dgm:t>
        <a:bodyPr/>
        <a:lstStyle/>
        <a:p>
          <a:endParaRPr kumimoji="1" lang="ja-JP" altLang="en-US"/>
        </a:p>
      </dgm:t>
    </dgm:pt>
    <dgm:pt modelId="{B5BBA079-4465-4F8C-B9EE-C81F9683B739}" type="sibTrans" cxnId="{E85CF072-9D75-418E-9630-44C94FCC1C3A}">
      <dgm:prSet/>
      <dgm:spPr/>
      <dgm:t>
        <a:bodyPr/>
        <a:lstStyle/>
        <a:p>
          <a:endParaRPr kumimoji="1" lang="ja-JP" altLang="en-US"/>
        </a:p>
      </dgm:t>
    </dgm:pt>
    <dgm:pt modelId="{7C34C5E0-9E77-44B0-B440-D31879350895}">
      <dgm:prSet/>
      <dgm:spPr>
        <a:solidFill>
          <a:schemeClr val="accent2"/>
        </a:solidFill>
      </dgm:spPr>
      <dgm:t>
        <a:bodyPr vert="vert"/>
        <a:lstStyle/>
        <a:p>
          <a:r>
            <a:rPr kumimoji="1" lang="en-US" altLang="ja-JP" dirty="0" smtClean="0"/>
            <a:t>Examen Periódico Universal</a:t>
          </a:r>
          <a:endParaRPr kumimoji="1" lang="es-ES" altLang="en-US"/>
        </a:p>
      </dgm:t>
    </dgm:pt>
    <dgm:pt modelId="{220A45EB-3FB0-4BDB-8230-F97FA23D9453}" type="parTrans" cxnId="{F078AEE3-693D-4A7F-A637-F0C4171CE891}">
      <dgm:prSet/>
      <dgm:spPr/>
      <dgm:t>
        <a:bodyPr/>
        <a:lstStyle/>
        <a:p>
          <a:endParaRPr kumimoji="1" lang="ja-JP" altLang="en-US"/>
        </a:p>
      </dgm:t>
    </dgm:pt>
    <dgm:pt modelId="{99A8F465-A6D7-42EE-8964-29B590B5BD92}" type="sibTrans" cxnId="{F078AEE3-693D-4A7F-A637-F0C4171CE891}">
      <dgm:prSet/>
      <dgm:spPr/>
      <dgm:t>
        <a:bodyPr/>
        <a:lstStyle/>
        <a:p>
          <a:endParaRPr kumimoji="1" lang="ja-JP" altLang="en-US"/>
        </a:p>
      </dgm:t>
    </dgm:pt>
    <dgm:pt modelId="{6183A5A1-137B-4383-9ED0-8A975648EEA0}">
      <dgm:prSet phldrT="[Text]"/>
      <dgm:spPr>
        <a:solidFill>
          <a:schemeClr val="accent2"/>
        </a:solidFill>
      </dgm:spPr>
      <dgm:t>
        <a:bodyPr vert="vert"/>
        <a:lstStyle/>
        <a:p>
          <a:r>
            <a:rPr kumimoji="1" lang="en-US" altLang="ja-JP" dirty="0" smtClean="0"/>
            <a:t>CEDAW</a:t>
          </a:r>
          <a:endParaRPr kumimoji="1" lang="es-ES" altLang="en-US"/>
        </a:p>
      </dgm:t>
    </dgm:pt>
    <dgm:pt modelId="{0E184DA9-6EA5-45AB-8577-9AFC525ED6A9}" type="parTrans" cxnId="{437DC8AE-B89F-4876-8D3F-9A6A55E2C768}">
      <dgm:prSet/>
      <dgm:spPr/>
      <dgm:t>
        <a:bodyPr/>
        <a:lstStyle/>
        <a:p>
          <a:endParaRPr kumimoji="1" lang="ja-JP" altLang="en-US"/>
        </a:p>
      </dgm:t>
    </dgm:pt>
    <dgm:pt modelId="{5C671FF5-AE63-4A59-8D72-4A24F46D1260}" type="sibTrans" cxnId="{437DC8AE-B89F-4876-8D3F-9A6A55E2C768}">
      <dgm:prSet/>
      <dgm:spPr/>
      <dgm:t>
        <a:bodyPr/>
        <a:lstStyle/>
        <a:p>
          <a:endParaRPr kumimoji="1" lang="ja-JP" altLang="en-US"/>
        </a:p>
      </dgm:t>
    </dgm:pt>
    <dgm:pt modelId="{14674AF3-1455-4B3D-A933-F7556E70A2E2}">
      <dgm:prSet phldrT="[Text]"/>
      <dgm:spPr>
        <a:solidFill>
          <a:schemeClr val="accent2"/>
        </a:solidFill>
      </dgm:spPr>
      <dgm:t>
        <a:bodyPr vert="vert"/>
        <a:lstStyle/>
        <a:p>
          <a:r>
            <a:rPr kumimoji="1" lang="en-US" altLang="ja-JP" dirty="0" smtClean="0"/>
            <a:t>CRC</a:t>
          </a:r>
          <a:endParaRPr kumimoji="1" lang="es-ES" altLang="en-US"/>
        </a:p>
      </dgm:t>
    </dgm:pt>
    <dgm:pt modelId="{95E7D714-1289-47E1-8F93-56DC24418A4A}" type="parTrans" cxnId="{8401C501-7DD1-4A2D-A0F7-A392033631DE}">
      <dgm:prSet/>
      <dgm:spPr/>
      <dgm:t>
        <a:bodyPr/>
        <a:lstStyle/>
        <a:p>
          <a:endParaRPr kumimoji="1" lang="ja-JP" altLang="en-US"/>
        </a:p>
      </dgm:t>
    </dgm:pt>
    <dgm:pt modelId="{E141BAEA-B113-4471-9252-194288F18383}" type="sibTrans" cxnId="{8401C501-7DD1-4A2D-A0F7-A392033631DE}">
      <dgm:prSet/>
      <dgm:spPr/>
      <dgm:t>
        <a:bodyPr/>
        <a:lstStyle/>
        <a:p>
          <a:endParaRPr kumimoji="1" lang="ja-JP" altLang="en-US"/>
        </a:p>
      </dgm:t>
    </dgm:pt>
    <dgm:pt modelId="{F9AA76B7-AB61-43CE-95F0-71FD1BE9A649}">
      <dgm:prSet phldrT="[Text]"/>
      <dgm:spPr>
        <a:solidFill>
          <a:schemeClr val="accent2"/>
        </a:solidFill>
      </dgm:spPr>
      <dgm:t>
        <a:bodyPr vert="vert"/>
        <a:lstStyle/>
        <a:p>
          <a:r>
            <a:rPr kumimoji="1" lang="en-US" altLang="ja-JP" dirty="0" smtClean="0"/>
            <a:t>CMW</a:t>
          </a:r>
          <a:endParaRPr kumimoji="1" lang="es-ES" altLang="en-US" dirty="0"/>
        </a:p>
      </dgm:t>
    </dgm:pt>
    <dgm:pt modelId="{FBD58DCE-E770-4784-99EC-BDB1FFF06E38}" type="parTrans" cxnId="{E36EFDCF-6515-4714-983C-545D932BDD94}">
      <dgm:prSet/>
      <dgm:spPr/>
      <dgm:t>
        <a:bodyPr/>
        <a:lstStyle/>
        <a:p>
          <a:endParaRPr kumimoji="1" lang="ja-JP" altLang="en-US"/>
        </a:p>
      </dgm:t>
    </dgm:pt>
    <dgm:pt modelId="{6B733DD6-512F-434D-A9D8-C1FB6C160F9B}" type="sibTrans" cxnId="{E36EFDCF-6515-4714-983C-545D932BDD94}">
      <dgm:prSet/>
      <dgm:spPr/>
      <dgm:t>
        <a:bodyPr/>
        <a:lstStyle/>
        <a:p>
          <a:endParaRPr kumimoji="1" lang="ja-JP" altLang="en-US"/>
        </a:p>
      </dgm:t>
    </dgm:pt>
    <dgm:pt modelId="{533264BB-F5C2-4CC6-8187-EA19B4AF6DE4}">
      <dgm:prSet phldrT="[Text]"/>
      <dgm:spPr>
        <a:solidFill>
          <a:schemeClr val="accent2"/>
        </a:solidFill>
      </dgm:spPr>
      <dgm:t>
        <a:bodyPr vert="vert"/>
        <a:lstStyle/>
        <a:p>
          <a:r>
            <a:rPr kumimoji="1" lang="en-US" altLang="ja-JP" dirty="0" smtClean="0"/>
            <a:t>CAT</a:t>
          </a:r>
          <a:endParaRPr kumimoji="1" lang="es-ES" altLang="en-US"/>
        </a:p>
      </dgm:t>
    </dgm:pt>
    <dgm:pt modelId="{0FBAE9D8-1FC4-480C-B099-DB5A9FF73564}" type="parTrans" cxnId="{0F465221-07F1-4ED3-844E-85A244EF52DB}">
      <dgm:prSet/>
      <dgm:spPr/>
      <dgm:t>
        <a:bodyPr/>
        <a:lstStyle/>
        <a:p>
          <a:endParaRPr kumimoji="1" lang="ja-JP" altLang="en-US"/>
        </a:p>
      </dgm:t>
    </dgm:pt>
    <dgm:pt modelId="{2D18F324-2767-4334-A9DB-0AE265859B90}" type="sibTrans" cxnId="{0F465221-07F1-4ED3-844E-85A244EF52DB}">
      <dgm:prSet/>
      <dgm:spPr/>
      <dgm:t>
        <a:bodyPr/>
        <a:lstStyle/>
        <a:p>
          <a:endParaRPr kumimoji="1" lang="ja-JP" altLang="en-US"/>
        </a:p>
      </dgm:t>
    </dgm:pt>
    <dgm:pt modelId="{AB7C01B4-5285-4EF4-8202-C6472DBD5D37}">
      <dgm:prSet phldrT="[Text]"/>
      <dgm:spPr>
        <a:solidFill>
          <a:schemeClr val="accent2"/>
        </a:solidFill>
      </dgm:spPr>
      <dgm:t>
        <a:bodyPr vert="vert"/>
        <a:lstStyle/>
        <a:p>
          <a:r>
            <a:rPr kumimoji="1" lang="en-US" altLang="ja-JP" dirty="0" smtClean="0"/>
            <a:t>CERD</a:t>
          </a:r>
          <a:endParaRPr kumimoji="1" lang="es-ES" altLang="en-US" dirty="0"/>
        </a:p>
      </dgm:t>
    </dgm:pt>
    <dgm:pt modelId="{E8C8B404-F0AD-4BB8-85B4-0F882778DC45}" type="parTrans" cxnId="{45BA539E-F38A-441A-92C7-D807AB5710F2}">
      <dgm:prSet/>
      <dgm:spPr/>
      <dgm:t>
        <a:bodyPr/>
        <a:lstStyle/>
        <a:p>
          <a:endParaRPr kumimoji="1" lang="ja-JP" altLang="en-US"/>
        </a:p>
      </dgm:t>
    </dgm:pt>
    <dgm:pt modelId="{55750FDE-1B2F-43CE-809E-96C79187AAD9}" type="sibTrans" cxnId="{45BA539E-F38A-441A-92C7-D807AB5710F2}">
      <dgm:prSet/>
      <dgm:spPr/>
      <dgm:t>
        <a:bodyPr/>
        <a:lstStyle/>
        <a:p>
          <a:endParaRPr kumimoji="1" lang="ja-JP" altLang="en-US"/>
        </a:p>
      </dgm:t>
    </dgm:pt>
    <dgm:pt modelId="{9461B731-5EF7-42FC-9DDE-2E0051681797}">
      <dgm:prSet phldrT="[Text]"/>
      <dgm:spPr>
        <a:solidFill>
          <a:schemeClr val="accent2"/>
        </a:solidFill>
      </dgm:spPr>
      <dgm:t>
        <a:bodyPr vert="vert"/>
        <a:lstStyle/>
        <a:p>
          <a:r>
            <a:rPr kumimoji="1" lang="en-US" altLang="ja-JP" dirty="0" smtClean="0"/>
            <a:t>CCPR</a:t>
          </a:r>
          <a:endParaRPr kumimoji="1" lang="es-ES" altLang="en-US" dirty="0"/>
        </a:p>
      </dgm:t>
    </dgm:pt>
    <dgm:pt modelId="{23118A1C-FF09-447B-BC5F-6F1451EC0F28}" type="parTrans" cxnId="{43D6A2F3-A346-4E3A-A7C2-98C28ABFF52D}">
      <dgm:prSet/>
      <dgm:spPr/>
      <dgm:t>
        <a:bodyPr/>
        <a:lstStyle/>
        <a:p>
          <a:endParaRPr kumimoji="1" lang="ja-JP" altLang="en-US"/>
        </a:p>
      </dgm:t>
    </dgm:pt>
    <dgm:pt modelId="{553341E1-CB27-4EC9-B667-40253ED40223}" type="sibTrans" cxnId="{43D6A2F3-A346-4E3A-A7C2-98C28ABFF52D}">
      <dgm:prSet/>
      <dgm:spPr/>
      <dgm:t>
        <a:bodyPr/>
        <a:lstStyle/>
        <a:p>
          <a:endParaRPr kumimoji="1" lang="ja-JP" altLang="en-US"/>
        </a:p>
      </dgm:t>
    </dgm:pt>
    <dgm:pt modelId="{C391C4EC-B7CD-402C-BB21-229A9B846469}">
      <dgm:prSet phldrT="[Text]"/>
      <dgm:spPr>
        <a:solidFill>
          <a:schemeClr val="accent2"/>
        </a:solidFill>
      </dgm:spPr>
      <dgm:t>
        <a:bodyPr vert="vert"/>
        <a:lstStyle/>
        <a:p>
          <a:r>
            <a:rPr kumimoji="1" lang="en-US" altLang="ja-JP" dirty="0" smtClean="0"/>
            <a:t>CESCR</a:t>
          </a:r>
          <a:endParaRPr kumimoji="1" lang="es-ES" altLang="en-US" dirty="0"/>
        </a:p>
      </dgm:t>
    </dgm:pt>
    <dgm:pt modelId="{F9EA9663-A706-45B6-B795-BF9E9CC901B9}" type="parTrans" cxnId="{808BD5A3-B1C0-4976-9566-FDE61586320E}">
      <dgm:prSet/>
      <dgm:spPr/>
      <dgm:t>
        <a:bodyPr/>
        <a:lstStyle/>
        <a:p>
          <a:endParaRPr kumimoji="1" lang="ja-JP" altLang="en-US"/>
        </a:p>
      </dgm:t>
    </dgm:pt>
    <dgm:pt modelId="{23AEAA14-E646-4B1C-A2F0-777BC653FAC9}" type="sibTrans" cxnId="{808BD5A3-B1C0-4976-9566-FDE61586320E}">
      <dgm:prSet/>
      <dgm:spPr/>
      <dgm:t>
        <a:bodyPr/>
        <a:lstStyle/>
        <a:p>
          <a:endParaRPr kumimoji="1" lang="ja-JP" altLang="en-US"/>
        </a:p>
      </dgm:t>
    </dgm:pt>
    <dgm:pt modelId="{05DFF448-5EBE-42E8-90EF-D40403A7F1F1}">
      <dgm:prSet phldrT="[Text]"/>
      <dgm:spPr>
        <a:solidFill>
          <a:schemeClr val="accent2"/>
        </a:solidFill>
      </dgm:spPr>
      <dgm:t>
        <a:bodyPr vert="vert"/>
        <a:lstStyle/>
        <a:p>
          <a:r>
            <a:rPr kumimoji="1" lang="en-US" altLang="ja-JP" dirty="0" smtClean="0"/>
            <a:t>CRPD</a:t>
          </a:r>
          <a:endParaRPr kumimoji="1" lang="es-ES" altLang="en-US" dirty="0"/>
        </a:p>
      </dgm:t>
    </dgm:pt>
    <dgm:pt modelId="{CC545D1E-A21D-408E-A90A-3EBDC7F5B7D2}" type="parTrans" cxnId="{14561506-8AC5-4298-9DAB-87E8C32FCB49}">
      <dgm:prSet/>
      <dgm:spPr/>
      <dgm:t>
        <a:bodyPr/>
        <a:lstStyle/>
        <a:p>
          <a:endParaRPr kumimoji="1" lang="ja-JP" altLang="en-US"/>
        </a:p>
      </dgm:t>
    </dgm:pt>
    <dgm:pt modelId="{E58B9AA5-D5FD-4BFA-9556-5382DE5ACF75}" type="sibTrans" cxnId="{14561506-8AC5-4298-9DAB-87E8C32FCB49}">
      <dgm:prSet/>
      <dgm:spPr/>
      <dgm:t>
        <a:bodyPr/>
        <a:lstStyle/>
        <a:p>
          <a:endParaRPr kumimoji="1" lang="ja-JP" altLang="en-US"/>
        </a:p>
      </dgm:t>
    </dgm:pt>
    <dgm:pt modelId="{9BA071A2-864E-43DD-B566-5FC0EB3CA4C1}">
      <dgm:prSet phldrT="[Text]" custT="1"/>
      <dgm:spPr>
        <a:solidFill>
          <a:schemeClr val="accent2"/>
        </a:solidFill>
      </dgm:spPr>
      <dgm:t>
        <a:bodyPr vert="vert"/>
        <a:lstStyle/>
        <a:p>
          <a:r>
            <a:rPr kumimoji="1" lang="en-US" altLang="ja-JP" sz="1600" dirty="0" smtClean="0"/>
            <a:t>CPED</a:t>
          </a:r>
          <a:endParaRPr kumimoji="1" lang="es-ES" altLang="en-US" sz="1600" dirty="0"/>
        </a:p>
      </dgm:t>
    </dgm:pt>
    <dgm:pt modelId="{C2A1F5CD-F3E2-4026-ACC0-6F74971DB529}" type="parTrans" cxnId="{4E495887-7287-4DEA-902D-9C893614C263}">
      <dgm:prSet/>
      <dgm:spPr/>
      <dgm:t>
        <a:bodyPr/>
        <a:lstStyle/>
        <a:p>
          <a:endParaRPr lang="en-GB"/>
        </a:p>
      </dgm:t>
    </dgm:pt>
    <dgm:pt modelId="{F61FF37E-7931-482A-A4BA-2726851605A4}" type="sibTrans" cxnId="{4E495887-7287-4DEA-902D-9C893614C263}">
      <dgm:prSet/>
      <dgm:spPr/>
      <dgm:t>
        <a:bodyPr/>
        <a:lstStyle/>
        <a:p>
          <a:endParaRPr lang="en-GB"/>
        </a:p>
      </dgm:t>
    </dgm:pt>
    <dgm:pt modelId="{D7219D30-1897-46BD-8FD8-D2979B59AA1A}" type="pres">
      <dgm:prSet presAssocID="{49B2FB48-AB06-401C-889A-01676BEA1173}" presName="Name0" presStyleCnt="0">
        <dgm:presLayoutVars>
          <dgm:chPref val="1"/>
          <dgm:dir/>
          <dgm:animOne val="branch"/>
          <dgm:animLvl val="lvl"/>
          <dgm:resizeHandles/>
        </dgm:presLayoutVars>
      </dgm:prSet>
      <dgm:spPr/>
      <dgm:t>
        <a:bodyPr/>
        <a:lstStyle/>
        <a:p>
          <a:endParaRPr kumimoji="1" lang="ja-JP" altLang="en-US"/>
        </a:p>
      </dgm:t>
    </dgm:pt>
    <dgm:pt modelId="{BE0C738A-5A8D-44DE-A2D0-165248B2F3F8}" type="pres">
      <dgm:prSet presAssocID="{6DB8398B-5E17-434E-B0B2-D6EAB0F72229}" presName="vertOne" presStyleCnt="0"/>
      <dgm:spPr/>
    </dgm:pt>
    <dgm:pt modelId="{019B5E88-26D4-49C4-99D3-16CBF95E34E9}" type="pres">
      <dgm:prSet presAssocID="{6DB8398B-5E17-434E-B0B2-D6EAB0F72229}" presName="txOne" presStyleLbl="node0" presStyleIdx="0" presStyleCnt="3" custScaleY="47630">
        <dgm:presLayoutVars>
          <dgm:chPref val="3"/>
        </dgm:presLayoutVars>
      </dgm:prSet>
      <dgm:spPr/>
      <dgm:t>
        <a:bodyPr/>
        <a:lstStyle/>
        <a:p>
          <a:endParaRPr kumimoji="1" lang="ja-JP" altLang="en-US"/>
        </a:p>
      </dgm:t>
    </dgm:pt>
    <dgm:pt modelId="{F6B1D6B6-8FD9-44BA-A24B-7643673CF38F}" type="pres">
      <dgm:prSet presAssocID="{6DB8398B-5E17-434E-B0B2-D6EAB0F72229}" presName="parTransOne" presStyleCnt="0"/>
      <dgm:spPr/>
    </dgm:pt>
    <dgm:pt modelId="{E52CA8FE-71A7-4309-8373-C73A4ED04FF8}" type="pres">
      <dgm:prSet presAssocID="{6DB8398B-5E17-434E-B0B2-D6EAB0F72229}" presName="horzOne" presStyleCnt="0"/>
      <dgm:spPr/>
    </dgm:pt>
    <dgm:pt modelId="{C113D9AD-855E-4401-A185-CB6E43CE3B9C}" type="pres">
      <dgm:prSet presAssocID="{C391C4EC-B7CD-402C-BB21-229A9B846469}" presName="vertTwo" presStyleCnt="0"/>
      <dgm:spPr/>
    </dgm:pt>
    <dgm:pt modelId="{4DCF0234-1F76-4BB1-8208-39863C11BDE3}" type="pres">
      <dgm:prSet presAssocID="{C391C4EC-B7CD-402C-BB21-229A9B846469}" presName="txTwo" presStyleLbl="node2" presStyleIdx="0" presStyleCnt="9" custScaleX="60342">
        <dgm:presLayoutVars>
          <dgm:chPref val="3"/>
        </dgm:presLayoutVars>
      </dgm:prSet>
      <dgm:spPr/>
      <dgm:t>
        <a:bodyPr/>
        <a:lstStyle/>
        <a:p>
          <a:endParaRPr kumimoji="1" lang="ja-JP" altLang="en-US"/>
        </a:p>
      </dgm:t>
    </dgm:pt>
    <dgm:pt modelId="{8C580793-7E31-48FB-AADD-3B494784565D}" type="pres">
      <dgm:prSet presAssocID="{C391C4EC-B7CD-402C-BB21-229A9B846469}" presName="horzTwo" presStyleCnt="0"/>
      <dgm:spPr/>
    </dgm:pt>
    <dgm:pt modelId="{AFD234B3-B542-4E1D-A2BE-DBC7E36C7E79}" type="pres">
      <dgm:prSet presAssocID="{23AEAA14-E646-4B1C-A2F0-777BC653FAC9}" presName="sibSpaceTwo" presStyleCnt="0"/>
      <dgm:spPr/>
    </dgm:pt>
    <dgm:pt modelId="{2399BEF1-B771-4B5C-BA0B-9249CA38E443}" type="pres">
      <dgm:prSet presAssocID="{9461B731-5EF7-42FC-9DDE-2E0051681797}" presName="vertTwo" presStyleCnt="0"/>
      <dgm:spPr/>
    </dgm:pt>
    <dgm:pt modelId="{9333F695-3B4C-4F16-8EE8-F9FF88F49E0E}" type="pres">
      <dgm:prSet presAssocID="{9461B731-5EF7-42FC-9DDE-2E0051681797}" presName="txTwo" presStyleLbl="node2" presStyleIdx="1" presStyleCnt="9" custScaleX="61667">
        <dgm:presLayoutVars>
          <dgm:chPref val="3"/>
        </dgm:presLayoutVars>
      </dgm:prSet>
      <dgm:spPr/>
      <dgm:t>
        <a:bodyPr/>
        <a:lstStyle/>
        <a:p>
          <a:endParaRPr kumimoji="1" lang="ja-JP" altLang="en-US"/>
        </a:p>
      </dgm:t>
    </dgm:pt>
    <dgm:pt modelId="{5F4A547D-5595-400B-AB14-41FEA8925AB0}" type="pres">
      <dgm:prSet presAssocID="{9461B731-5EF7-42FC-9DDE-2E0051681797}" presName="horzTwo" presStyleCnt="0"/>
      <dgm:spPr/>
    </dgm:pt>
    <dgm:pt modelId="{681BFFE7-4A8C-4F42-A083-2C09B5A58D85}" type="pres">
      <dgm:prSet presAssocID="{553341E1-CB27-4EC9-B667-40253ED40223}" presName="sibSpaceTwo" presStyleCnt="0"/>
      <dgm:spPr/>
    </dgm:pt>
    <dgm:pt modelId="{3350F8FD-E633-4F78-9CE8-D4C44F29B822}" type="pres">
      <dgm:prSet presAssocID="{AB7C01B4-5285-4EF4-8202-C6472DBD5D37}" presName="vertTwo" presStyleCnt="0"/>
      <dgm:spPr/>
    </dgm:pt>
    <dgm:pt modelId="{6DB9ED1E-8FB5-4470-9907-EC9AFDEB687F}" type="pres">
      <dgm:prSet presAssocID="{AB7C01B4-5285-4EF4-8202-C6472DBD5D37}" presName="txTwo" presStyleLbl="node2" presStyleIdx="2" presStyleCnt="9" custScaleX="67095">
        <dgm:presLayoutVars>
          <dgm:chPref val="3"/>
        </dgm:presLayoutVars>
      </dgm:prSet>
      <dgm:spPr/>
      <dgm:t>
        <a:bodyPr/>
        <a:lstStyle/>
        <a:p>
          <a:endParaRPr kumimoji="1" lang="ja-JP" altLang="en-US"/>
        </a:p>
      </dgm:t>
    </dgm:pt>
    <dgm:pt modelId="{8E9DE8E7-FDAD-4142-810D-16B87AD799FF}" type="pres">
      <dgm:prSet presAssocID="{AB7C01B4-5285-4EF4-8202-C6472DBD5D37}" presName="horzTwo" presStyleCnt="0"/>
      <dgm:spPr/>
    </dgm:pt>
    <dgm:pt modelId="{A49FD1BE-B5C0-4C0F-97E0-6CAB22C8D2D9}" type="pres">
      <dgm:prSet presAssocID="{55750FDE-1B2F-43CE-809E-96C79187AAD9}" presName="sibSpaceTwo" presStyleCnt="0"/>
      <dgm:spPr/>
    </dgm:pt>
    <dgm:pt modelId="{68674C19-E01F-469F-809F-EBD98521F4C2}" type="pres">
      <dgm:prSet presAssocID="{6183A5A1-137B-4383-9ED0-8A975648EEA0}" presName="vertTwo" presStyleCnt="0"/>
      <dgm:spPr/>
    </dgm:pt>
    <dgm:pt modelId="{EBAED80D-558B-477E-BF08-EC426885E0ED}" type="pres">
      <dgm:prSet presAssocID="{6183A5A1-137B-4383-9ED0-8A975648EEA0}" presName="txTwo" presStyleLbl="node2" presStyleIdx="3" presStyleCnt="9" custScaleX="68089">
        <dgm:presLayoutVars>
          <dgm:chPref val="3"/>
        </dgm:presLayoutVars>
      </dgm:prSet>
      <dgm:spPr/>
      <dgm:t>
        <a:bodyPr/>
        <a:lstStyle/>
        <a:p>
          <a:endParaRPr kumimoji="1" lang="ja-JP" altLang="en-US"/>
        </a:p>
      </dgm:t>
    </dgm:pt>
    <dgm:pt modelId="{92201806-5763-443F-ABA3-65A62C35E9CB}" type="pres">
      <dgm:prSet presAssocID="{6183A5A1-137B-4383-9ED0-8A975648EEA0}" presName="horzTwo" presStyleCnt="0"/>
      <dgm:spPr/>
    </dgm:pt>
    <dgm:pt modelId="{49D3C048-033D-4127-8DCA-42A2632E6E19}" type="pres">
      <dgm:prSet presAssocID="{5C671FF5-AE63-4A59-8D72-4A24F46D1260}" presName="sibSpaceTwo" presStyleCnt="0"/>
      <dgm:spPr/>
    </dgm:pt>
    <dgm:pt modelId="{5718789B-8D09-429F-9649-C7CB8DDFE296}" type="pres">
      <dgm:prSet presAssocID="{533264BB-F5C2-4CC6-8187-EA19B4AF6DE4}" presName="vertTwo" presStyleCnt="0"/>
      <dgm:spPr/>
    </dgm:pt>
    <dgm:pt modelId="{50978993-1C39-475C-82B0-CBF8BEEA51C6}" type="pres">
      <dgm:prSet presAssocID="{533264BB-F5C2-4CC6-8187-EA19B4AF6DE4}" presName="txTwo" presStyleLbl="node2" presStyleIdx="4" presStyleCnt="9" custScaleX="62082">
        <dgm:presLayoutVars>
          <dgm:chPref val="3"/>
        </dgm:presLayoutVars>
      </dgm:prSet>
      <dgm:spPr/>
      <dgm:t>
        <a:bodyPr/>
        <a:lstStyle/>
        <a:p>
          <a:endParaRPr kumimoji="1" lang="ja-JP" altLang="en-US"/>
        </a:p>
      </dgm:t>
    </dgm:pt>
    <dgm:pt modelId="{C911CEBE-6D1E-4445-823B-30EA89DB043D}" type="pres">
      <dgm:prSet presAssocID="{533264BB-F5C2-4CC6-8187-EA19B4AF6DE4}" presName="horzTwo" presStyleCnt="0"/>
      <dgm:spPr/>
    </dgm:pt>
    <dgm:pt modelId="{19024424-FF77-4872-AC73-75888D98B3AB}" type="pres">
      <dgm:prSet presAssocID="{2D18F324-2767-4334-A9DB-0AE265859B90}" presName="sibSpaceTwo" presStyleCnt="0"/>
      <dgm:spPr/>
    </dgm:pt>
    <dgm:pt modelId="{88CB948C-8377-4219-B5EA-037F4281D3D8}" type="pres">
      <dgm:prSet presAssocID="{14674AF3-1455-4B3D-A933-F7556E70A2E2}" presName="vertTwo" presStyleCnt="0"/>
      <dgm:spPr/>
    </dgm:pt>
    <dgm:pt modelId="{58BAE306-216C-42BB-9B9A-EF13B45B51B6}" type="pres">
      <dgm:prSet presAssocID="{14674AF3-1455-4B3D-A933-F7556E70A2E2}" presName="txTwo" presStyleLbl="node2" presStyleIdx="5" presStyleCnt="9" custScaleX="63359">
        <dgm:presLayoutVars>
          <dgm:chPref val="3"/>
        </dgm:presLayoutVars>
      </dgm:prSet>
      <dgm:spPr/>
      <dgm:t>
        <a:bodyPr/>
        <a:lstStyle/>
        <a:p>
          <a:endParaRPr kumimoji="1" lang="ja-JP" altLang="en-US"/>
        </a:p>
      </dgm:t>
    </dgm:pt>
    <dgm:pt modelId="{AF0F3ABB-BB33-4086-B1A4-63727E6745E2}" type="pres">
      <dgm:prSet presAssocID="{14674AF3-1455-4B3D-A933-F7556E70A2E2}" presName="horzTwo" presStyleCnt="0"/>
      <dgm:spPr/>
    </dgm:pt>
    <dgm:pt modelId="{8894B9A9-18DA-4405-A67E-6A589FDA8D42}" type="pres">
      <dgm:prSet presAssocID="{E141BAEA-B113-4471-9252-194288F18383}" presName="sibSpaceTwo" presStyleCnt="0"/>
      <dgm:spPr/>
    </dgm:pt>
    <dgm:pt modelId="{2D3EE72E-5829-462D-8E5F-EEAF07E0246B}" type="pres">
      <dgm:prSet presAssocID="{F9AA76B7-AB61-43CE-95F0-71FD1BE9A649}" presName="vertTwo" presStyleCnt="0"/>
      <dgm:spPr/>
    </dgm:pt>
    <dgm:pt modelId="{97951ADA-2FA9-4771-B6A2-A527D7F0DBC7}" type="pres">
      <dgm:prSet presAssocID="{F9AA76B7-AB61-43CE-95F0-71FD1BE9A649}" presName="txTwo" presStyleLbl="node2" presStyleIdx="6" presStyleCnt="9" custScaleX="63127">
        <dgm:presLayoutVars>
          <dgm:chPref val="3"/>
        </dgm:presLayoutVars>
      </dgm:prSet>
      <dgm:spPr/>
      <dgm:t>
        <a:bodyPr/>
        <a:lstStyle/>
        <a:p>
          <a:endParaRPr kumimoji="1" lang="ja-JP" altLang="en-US"/>
        </a:p>
      </dgm:t>
    </dgm:pt>
    <dgm:pt modelId="{FF6D9191-F7AE-4A18-BF94-1CF9602EE7B8}" type="pres">
      <dgm:prSet presAssocID="{F9AA76B7-AB61-43CE-95F0-71FD1BE9A649}" presName="horzTwo" presStyleCnt="0"/>
      <dgm:spPr/>
    </dgm:pt>
    <dgm:pt modelId="{4C2CE264-CAD6-4D42-A9D2-8BFFC0A27C4A}" type="pres">
      <dgm:prSet presAssocID="{6B733DD6-512F-434D-A9D8-C1FB6C160F9B}" presName="sibSpaceTwo" presStyleCnt="0"/>
      <dgm:spPr/>
    </dgm:pt>
    <dgm:pt modelId="{27C3D87F-F85A-4B44-B7EC-906D0C3C8A6B}" type="pres">
      <dgm:prSet presAssocID="{05DFF448-5EBE-42E8-90EF-D40403A7F1F1}" presName="vertTwo" presStyleCnt="0"/>
      <dgm:spPr/>
    </dgm:pt>
    <dgm:pt modelId="{58C8B3F4-D661-43D7-A362-A67D29EE50B5}" type="pres">
      <dgm:prSet presAssocID="{05DFF448-5EBE-42E8-90EF-D40403A7F1F1}" presName="txTwo" presStyleLbl="node2" presStyleIdx="7" presStyleCnt="9" custScaleX="61934">
        <dgm:presLayoutVars>
          <dgm:chPref val="3"/>
        </dgm:presLayoutVars>
      </dgm:prSet>
      <dgm:spPr/>
      <dgm:t>
        <a:bodyPr/>
        <a:lstStyle/>
        <a:p>
          <a:endParaRPr kumimoji="1" lang="ja-JP" altLang="en-US"/>
        </a:p>
      </dgm:t>
    </dgm:pt>
    <dgm:pt modelId="{685A47F3-0628-4504-88C3-FEEE9B8A0CE3}" type="pres">
      <dgm:prSet presAssocID="{05DFF448-5EBE-42E8-90EF-D40403A7F1F1}" presName="horzTwo" presStyleCnt="0"/>
      <dgm:spPr/>
    </dgm:pt>
    <dgm:pt modelId="{0946A2C9-1818-4510-B602-8A9DEC2EB9D1}" type="pres">
      <dgm:prSet presAssocID="{E3FEAD49-9B50-4539-95F8-3DB9494B3A97}" presName="sibSpaceOne" presStyleCnt="0"/>
      <dgm:spPr/>
    </dgm:pt>
    <dgm:pt modelId="{4210B076-D653-4146-B0CE-FBD0D7BC1139}" type="pres">
      <dgm:prSet presAssocID="{52125E1B-1A69-4AB8-A615-C4F6C59B03DC}" presName="vertOne" presStyleCnt="0"/>
      <dgm:spPr/>
    </dgm:pt>
    <dgm:pt modelId="{74445711-3657-414A-9EDC-DD4DE67A5DC6}" type="pres">
      <dgm:prSet presAssocID="{52125E1B-1A69-4AB8-A615-C4F6C59B03DC}" presName="txOne" presStyleLbl="node0" presStyleIdx="1" presStyleCnt="3" custScaleY="46650" custLinFactNeighborX="35388" custLinFactNeighborY="23873">
        <dgm:presLayoutVars>
          <dgm:chPref val="3"/>
        </dgm:presLayoutVars>
      </dgm:prSet>
      <dgm:spPr/>
      <dgm:t>
        <a:bodyPr/>
        <a:lstStyle/>
        <a:p>
          <a:endParaRPr kumimoji="1" lang="ja-JP" altLang="en-US"/>
        </a:p>
      </dgm:t>
    </dgm:pt>
    <dgm:pt modelId="{7B9254B1-4D90-458B-882D-1B4C9F2BBCA4}" type="pres">
      <dgm:prSet presAssocID="{52125E1B-1A69-4AB8-A615-C4F6C59B03DC}" presName="parTransOne" presStyleCnt="0"/>
      <dgm:spPr/>
    </dgm:pt>
    <dgm:pt modelId="{8C1E2F62-EE62-4A5A-9587-C433D4F4BD5F}" type="pres">
      <dgm:prSet presAssocID="{52125E1B-1A69-4AB8-A615-C4F6C59B03DC}" presName="horzOne" presStyleCnt="0"/>
      <dgm:spPr/>
    </dgm:pt>
    <dgm:pt modelId="{8D3F95ED-7B05-473D-B1DB-D5BDD938B1ED}" type="pres">
      <dgm:prSet presAssocID="{FE5A4DAC-7B81-4BAC-A6B6-D2CA4F0B6FE3}" presName="vertTwo" presStyleCnt="0"/>
      <dgm:spPr/>
    </dgm:pt>
    <dgm:pt modelId="{60B99A2C-2BBB-465C-BFC3-5AC0504DDF76}" type="pres">
      <dgm:prSet presAssocID="{FE5A4DAC-7B81-4BAC-A6B6-D2CA4F0B6FE3}" presName="txTwo" presStyleLbl="node2" presStyleIdx="8" presStyleCnt="9" custScaleY="44265" custLinFactNeighborX="38793" custLinFactNeighborY="-7442">
        <dgm:presLayoutVars>
          <dgm:chPref val="3"/>
        </dgm:presLayoutVars>
      </dgm:prSet>
      <dgm:spPr/>
      <dgm:t>
        <a:bodyPr/>
        <a:lstStyle/>
        <a:p>
          <a:endParaRPr kumimoji="1" lang="ja-JP" altLang="en-US"/>
        </a:p>
      </dgm:t>
    </dgm:pt>
    <dgm:pt modelId="{649ED11F-1DB2-40DA-9B4D-633056B827D4}" type="pres">
      <dgm:prSet presAssocID="{FE5A4DAC-7B81-4BAC-A6B6-D2CA4F0B6FE3}" presName="parTransTwo" presStyleCnt="0"/>
      <dgm:spPr/>
    </dgm:pt>
    <dgm:pt modelId="{7F5F685A-C968-4525-9150-D5DD6EA4E091}" type="pres">
      <dgm:prSet presAssocID="{FE5A4DAC-7B81-4BAC-A6B6-D2CA4F0B6FE3}" presName="horzTwo" presStyleCnt="0"/>
      <dgm:spPr/>
    </dgm:pt>
    <dgm:pt modelId="{091E215B-1C64-4CF5-B6EC-550A0F6BCB87}" type="pres">
      <dgm:prSet presAssocID="{F56F0D98-A555-4B1B-A8FC-DE2E43F5633B}" presName="vertThree" presStyleCnt="0"/>
      <dgm:spPr/>
    </dgm:pt>
    <dgm:pt modelId="{4C0C1E64-18AB-467C-974C-FB9BEF800D52}" type="pres">
      <dgm:prSet presAssocID="{F56F0D98-A555-4B1B-A8FC-DE2E43F5633B}" presName="txThree" presStyleLbl="node3" presStyleIdx="0" presStyleCnt="2" custLinFactNeighborX="72232" custLinFactNeighborY="-1897">
        <dgm:presLayoutVars>
          <dgm:chPref val="3"/>
        </dgm:presLayoutVars>
      </dgm:prSet>
      <dgm:spPr/>
      <dgm:t>
        <a:bodyPr/>
        <a:lstStyle/>
        <a:p>
          <a:endParaRPr kumimoji="1" lang="ja-JP" altLang="en-US"/>
        </a:p>
      </dgm:t>
    </dgm:pt>
    <dgm:pt modelId="{7C5C4ECB-9671-4FD3-A36D-51427A0AFB64}" type="pres">
      <dgm:prSet presAssocID="{F56F0D98-A555-4B1B-A8FC-DE2E43F5633B}" presName="horzThree" presStyleCnt="0"/>
      <dgm:spPr/>
    </dgm:pt>
    <dgm:pt modelId="{F57A2743-374E-4600-8B46-3F35F9A82140}" type="pres">
      <dgm:prSet presAssocID="{B5BBA079-4465-4F8C-B9EE-C81F9683B739}" presName="sibSpaceThree" presStyleCnt="0"/>
      <dgm:spPr/>
    </dgm:pt>
    <dgm:pt modelId="{056A4E00-9214-4E21-BE18-453B802AE20C}" type="pres">
      <dgm:prSet presAssocID="{7C34C5E0-9E77-44B0-B440-D31879350895}" presName="vertThree" presStyleCnt="0"/>
      <dgm:spPr/>
    </dgm:pt>
    <dgm:pt modelId="{701775E7-285C-4E82-A16D-0B0DE6B4BBC7}" type="pres">
      <dgm:prSet presAssocID="{7C34C5E0-9E77-44B0-B440-D31879350895}" presName="txThree" presStyleLbl="node3" presStyleIdx="1" presStyleCnt="2" custLinFactNeighborX="72778" custLinFactNeighborY="-1897">
        <dgm:presLayoutVars>
          <dgm:chPref val="3"/>
        </dgm:presLayoutVars>
      </dgm:prSet>
      <dgm:spPr/>
      <dgm:t>
        <a:bodyPr/>
        <a:lstStyle/>
        <a:p>
          <a:endParaRPr kumimoji="1" lang="ja-JP" altLang="en-US"/>
        </a:p>
      </dgm:t>
    </dgm:pt>
    <dgm:pt modelId="{9364CEF1-2DBE-497D-96F6-209E65C078D1}" type="pres">
      <dgm:prSet presAssocID="{7C34C5E0-9E77-44B0-B440-D31879350895}" presName="horzThree" presStyleCnt="0"/>
      <dgm:spPr/>
    </dgm:pt>
    <dgm:pt modelId="{E4F4D130-8EC3-4847-A58F-BEDEC288EF59}" type="pres">
      <dgm:prSet presAssocID="{FCBD2FED-8352-4EE3-8BA4-71B31A2B2444}" presName="sibSpaceOne" presStyleCnt="0"/>
      <dgm:spPr/>
    </dgm:pt>
    <dgm:pt modelId="{E9526329-0595-43D7-AAC2-8D5B95178327}" type="pres">
      <dgm:prSet presAssocID="{9BA071A2-864E-43DD-B566-5FC0EB3CA4C1}" presName="vertOne" presStyleCnt="0"/>
      <dgm:spPr/>
    </dgm:pt>
    <dgm:pt modelId="{38E10877-75E8-40E6-BE35-2600107A708F}" type="pres">
      <dgm:prSet presAssocID="{9BA071A2-864E-43DD-B566-5FC0EB3CA4C1}" presName="txOne" presStyleLbl="node0" presStyleIdx="2" presStyleCnt="3" custScaleX="60342" custLinFactX="-100000" custLinFactNeighborX="-132436" custLinFactNeighborY="56876">
        <dgm:presLayoutVars>
          <dgm:chPref val="3"/>
        </dgm:presLayoutVars>
      </dgm:prSet>
      <dgm:spPr/>
      <dgm:t>
        <a:bodyPr/>
        <a:lstStyle/>
        <a:p>
          <a:endParaRPr lang="en-GB"/>
        </a:p>
      </dgm:t>
    </dgm:pt>
    <dgm:pt modelId="{407E8C83-FA7F-4752-AB46-A6301AD31715}" type="pres">
      <dgm:prSet presAssocID="{9BA071A2-864E-43DD-B566-5FC0EB3CA4C1}" presName="horzOne" presStyleCnt="0"/>
      <dgm:spPr/>
    </dgm:pt>
  </dgm:ptLst>
  <dgm:cxnLst>
    <dgm:cxn modelId="{60C6D5B7-22F6-455E-9BCC-B557960ED4CD}" type="presOf" srcId="{49B2FB48-AB06-401C-889A-01676BEA1173}" destId="{D7219D30-1897-46BD-8FD8-D2979B59AA1A}" srcOrd="0" destOrd="0" presId="urn:microsoft.com/office/officeart/2005/8/layout/hierarchy4"/>
    <dgm:cxn modelId="{E36EFDCF-6515-4714-983C-545D932BDD94}" srcId="{6DB8398B-5E17-434E-B0B2-D6EAB0F72229}" destId="{F9AA76B7-AB61-43CE-95F0-71FD1BE9A649}" srcOrd="6" destOrd="0" parTransId="{FBD58DCE-E770-4784-99EC-BDB1FFF06E38}" sibTransId="{6B733DD6-512F-434D-A9D8-C1FB6C160F9B}"/>
    <dgm:cxn modelId="{8401C501-7DD1-4A2D-A0F7-A392033631DE}" srcId="{6DB8398B-5E17-434E-B0B2-D6EAB0F72229}" destId="{14674AF3-1455-4B3D-A933-F7556E70A2E2}" srcOrd="5" destOrd="0" parTransId="{95E7D714-1289-47E1-8F93-56DC24418A4A}" sibTransId="{E141BAEA-B113-4471-9252-194288F18383}"/>
    <dgm:cxn modelId="{884199A4-7A5E-449A-889C-B75B2E8F28B0}" type="presOf" srcId="{C391C4EC-B7CD-402C-BB21-229A9B846469}" destId="{4DCF0234-1F76-4BB1-8208-39863C11BDE3}" srcOrd="0" destOrd="0" presId="urn:microsoft.com/office/officeart/2005/8/layout/hierarchy4"/>
    <dgm:cxn modelId="{C70517C3-C7ED-4F3A-A74E-2B0A1A2FC2FF}" type="presOf" srcId="{6DB8398B-5E17-434E-B0B2-D6EAB0F72229}" destId="{019B5E88-26D4-49C4-99D3-16CBF95E34E9}" srcOrd="0" destOrd="0" presId="urn:microsoft.com/office/officeart/2005/8/layout/hierarchy4"/>
    <dgm:cxn modelId="{7D4F5B47-720C-42DC-A39E-462E2714F209}" type="presOf" srcId="{FE5A4DAC-7B81-4BAC-A6B6-D2CA4F0B6FE3}" destId="{60B99A2C-2BBB-465C-BFC3-5AC0504DDF76}" srcOrd="0" destOrd="0" presId="urn:microsoft.com/office/officeart/2005/8/layout/hierarchy4"/>
    <dgm:cxn modelId="{9708B1BC-3D23-49E2-9D57-0DFE456969C2}" srcId="{49B2FB48-AB06-401C-889A-01676BEA1173}" destId="{52125E1B-1A69-4AB8-A615-C4F6C59B03DC}" srcOrd="1" destOrd="0" parTransId="{47570314-CE28-4D9D-A527-0367B391E5FA}" sibTransId="{FCBD2FED-8352-4EE3-8BA4-71B31A2B2444}"/>
    <dgm:cxn modelId="{95DC0E39-88EC-4BFC-8BC8-4FBDFDCB5214}" type="presOf" srcId="{14674AF3-1455-4B3D-A933-F7556E70A2E2}" destId="{58BAE306-216C-42BB-9B9A-EF13B45B51B6}" srcOrd="0" destOrd="0" presId="urn:microsoft.com/office/officeart/2005/8/layout/hierarchy4"/>
    <dgm:cxn modelId="{0C574779-A7FD-4FB9-8907-7886E3CCD66B}" type="presOf" srcId="{52125E1B-1A69-4AB8-A615-C4F6C59B03DC}" destId="{74445711-3657-414A-9EDC-DD4DE67A5DC6}" srcOrd="0" destOrd="0" presId="urn:microsoft.com/office/officeart/2005/8/layout/hierarchy4"/>
    <dgm:cxn modelId="{55F80415-4BCA-40D7-9851-33C543BCCB12}" type="presOf" srcId="{7C34C5E0-9E77-44B0-B440-D31879350895}" destId="{701775E7-285C-4E82-A16D-0B0DE6B4BBC7}" srcOrd="0" destOrd="0" presId="urn:microsoft.com/office/officeart/2005/8/layout/hierarchy4"/>
    <dgm:cxn modelId="{9E2B9137-FC2E-4D06-BF1E-EE2EB250FF5D}" type="presOf" srcId="{AB7C01B4-5285-4EF4-8202-C6472DBD5D37}" destId="{6DB9ED1E-8FB5-4470-9907-EC9AFDEB687F}" srcOrd="0" destOrd="0" presId="urn:microsoft.com/office/officeart/2005/8/layout/hierarchy4"/>
    <dgm:cxn modelId="{808BD5A3-B1C0-4976-9566-FDE61586320E}" srcId="{6DB8398B-5E17-434E-B0B2-D6EAB0F72229}" destId="{C391C4EC-B7CD-402C-BB21-229A9B846469}" srcOrd="0" destOrd="0" parTransId="{F9EA9663-A706-45B6-B795-BF9E9CC901B9}" sibTransId="{23AEAA14-E646-4B1C-A2F0-777BC653FAC9}"/>
    <dgm:cxn modelId="{53F99F52-D610-44B9-8111-AE8BE6E5E27F}" srcId="{52125E1B-1A69-4AB8-A615-C4F6C59B03DC}" destId="{FE5A4DAC-7B81-4BAC-A6B6-D2CA4F0B6FE3}" srcOrd="0" destOrd="0" parTransId="{226DE712-63CA-44D7-806D-8A144976BC5A}" sibTransId="{CD94695F-E316-40FA-B112-89527198A7A0}"/>
    <dgm:cxn modelId="{14561506-8AC5-4298-9DAB-87E8C32FCB49}" srcId="{6DB8398B-5E17-434E-B0B2-D6EAB0F72229}" destId="{05DFF448-5EBE-42E8-90EF-D40403A7F1F1}" srcOrd="7" destOrd="0" parTransId="{CC545D1E-A21D-408E-A90A-3EBDC7F5B7D2}" sibTransId="{E58B9AA5-D5FD-4BFA-9556-5382DE5ACF75}"/>
    <dgm:cxn modelId="{4E495887-7287-4DEA-902D-9C893614C263}" srcId="{49B2FB48-AB06-401C-889A-01676BEA1173}" destId="{9BA071A2-864E-43DD-B566-5FC0EB3CA4C1}" srcOrd="2" destOrd="0" parTransId="{C2A1F5CD-F3E2-4026-ACC0-6F74971DB529}" sibTransId="{F61FF37E-7931-482A-A4BA-2726851605A4}"/>
    <dgm:cxn modelId="{E85CF072-9D75-418E-9630-44C94FCC1C3A}" srcId="{FE5A4DAC-7B81-4BAC-A6B6-D2CA4F0B6FE3}" destId="{F56F0D98-A555-4B1B-A8FC-DE2E43F5633B}" srcOrd="0" destOrd="0" parTransId="{CD4D5604-9632-4552-B2E7-B7178F89E8B5}" sibTransId="{B5BBA079-4465-4F8C-B9EE-C81F9683B739}"/>
    <dgm:cxn modelId="{43D6A2F3-A346-4E3A-A7C2-98C28ABFF52D}" srcId="{6DB8398B-5E17-434E-B0B2-D6EAB0F72229}" destId="{9461B731-5EF7-42FC-9DDE-2E0051681797}" srcOrd="1" destOrd="0" parTransId="{23118A1C-FF09-447B-BC5F-6F1451EC0F28}" sibTransId="{553341E1-CB27-4EC9-B667-40253ED40223}"/>
    <dgm:cxn modelId="{437DC8AE-B89F-4876-8D3F-9A6A55E2C768}" srcId="{6DB8398B-5E17-434E-B0B2-D6EAB0F72229}" destId="{6183A5A1-137B-4383-9ED0-8A975648EEA0}" srcOrd="3" destOrd="0" parTransId="{0E184DA9-6EA5-45AB-8577-9AFC525ED6A9}" sibTransId="{5C671FF5-AE63-4A59-8D72-4A24F46D1260}"/>
    <dgm:cxn modelId="{F078AEE3-693D-4A7F-A637-F0C4171CE891}" srcId="{FE5A4DAC-7B81-4BAC-A6B6-D2CA4F0B6FE3}" destId="{7C34C5E0-9E77-44B0-B440-D31879350895}" srcOrd="1" destOrd="0" parTransId="{220A45EB-3FB0-4BDB-8230-F97FA23D9453}" sibTransId="{99A8F465-A6D7-42EE-8964-29B590B5BD92}"/>
    <dgm:cxn modelId="{147C2885-DA4F-4351-B06C-DF314B4DA419}" type="presOf" srcId="{533264BB-F5C2-4CC6-8187-EA19B4AF6DE4}" destId="{50978993-1C39-475C-82B0-CBF8BEEA51C6}" srcOrd="0" destOrd="0" presId="urn:microsoft.com/office/officeart/2005/8/layout/hierarchy4"/>
    <dgm:cxn modelId="{EE3F11A2-7376-4918-9BDE-A2A8BF807787}" srcId="{49B2FB48-AB06-401C-889A-01676BEA1173}" destId="{6DB8398B-5E17-434E-B0B2-D6EAB0F72229}" srcOrd="0" destOrd="0" parTransId="{78C4A8B9-EF72-4FEE-B55B-24D7C70FF03A}" sibTransId="{E3FEAD49-9B50-4539-95F8-3DB9494B3A97}"/>
    <dgm:cxn modelId="{0F465221-07F1-4ED3-844E-85A244EF52DB}" srcId="{6DB8398B-5E17-434E-B0B2-D6EAB0F72229}" destId="{533264BB-F5C2-4CC6-8187-EA19B4AF6DE4}" srcOrd="4" destOrd="0" parTransId="{0FBAE9D8-1FC4-480C-B099-DB5A9FF73564}" sibTransId="{2D18F324-2767-4334-A9DB-0AE265859B90}"/>
    <dgm:cxn modelId="{5E64EAAE-E528-44AD-AA22-823AC3F8D03F}" type="presOf" srcId="{9BA071A2-864E-43DD-B566-5FC0EB3CA4C1}" destId="{38E10877-75E8-40E6-BE35-2600107A708F}" srcOrd="0" destOrd="0" presId="urn:microsoft.com/office/officeart/2005/8/layout/hierarchy4"/>
    <dgm:cxn modelId="{14DF7E50-E8E8-4617-AD78-628BFFCC1281}" type="presOf" srcId="{F9AA76B7-AB61-43CE-95F0-71FD1BE9A649}" destId="{97951ADA-2FA9-4771-B6A2-A527D7F0DBC7}" srcOrd="0" destOrd="0" presId="urn:microsoft.com/office/officeart/2005/8/layout/hierarchy4"/>
    <dgm:cxn modelId="{45BA539E-F38A-441A-92C7-D807AB5710F2}" srcId="{6DB8398B-5E17-434E-B0B2-D6EAB0F72229}" destId="{AB7C01B4-5285-4EF4-8202-C6472DBD5D37}" srcOrd="2" destOrd="0" parTransId="{E8C8B404-F0AD-4BB8-85B4-0F882778DC45}" sibTransId="{55750FDE-1B2F-43CE-809E-96C79187AAD9}"/>
    <dgm:cxn modelId="{24A76E4C-483F-45E3-9E11-8A2C5C4AFAD3}" type="presOf" srcId="{9461B731-5EF7-42FC-9DDE-2E0051681797}" destId="{9333F695-3B4C-4F16-8EE8-F9FF88F49E0E}" srcOrd="0" destOrd="0" presId="urn:microsoft.com/office/officeart/2005/8/layout/hierarchy4"/>
    <dgm:cxn modelId="{F1F055C3-61F7-430A-A21A-80AF647F64DA}" type="presOf" srcId="{6183A5A1-137B-4383-9ED0-8A975648EEA0}" destId="{EBAED80D-558B-477E-BF08-EC426885E0ED}" srcOrd="0" destOrd="0" presId="urn:microsoft.com/office/officeart/2005/8/layout/hierarchy4"/>
    <dgm:cxn modelId="{B1F4C1C1-309A-4B7B-85DE-61A7A0B0A412}" type="presOf" srcId="{F56F0D98-A555-4B1B-A8FC-DE2E43F5633B}" destId="{4C0C1E64-18AB-467C-974C-FB9BEF800D52}" srcOrd="0" destOrd="0" presId="urn:microsoft.com/office/officeart/2005/8/layout/hierarchy4"/>
    <dgm:cxn modelId="{B14531FF-2458-4D87-A51D-457701E36B2A}" type="presOf" srcId="{05DFF448-5EBE-42E8-90EF-D40403A7F1F1}" destId="{58C8B3F4-D661-43D7-A362-A67D29EE50B5}" srcOrd="0" destOrd="0" presId="urn:microsoft.com/office/officeart/2005/8/layout/hierarchy4"/>
    <dgm:cxn modelId="{294DEB34-E2D0-41CA-AE19-B2CC3D6247C6}" type="presParOf" srcId="{D7219D30-1897-46BD-8FD8-D2979B59AA1A}" destId="{BE0C738A-5A8D-44DE-A2D0-165248B2F3F8}" srcOrd="0" destOrd="0" presId="urn:microsoft.com/office/officeart/2005/8/layout/hierarchy4"/>
    <dgm:cxn modelId="{F7A2AC1D-EB90-4B35-AB18-DF1518713247}" type="presParOf" srcId="{BE0C738A-5A8D-44DE-A2D0-165248B2F3F8}" destId="{019B5E88-26D4-49C4-99D3-16CBF95E34E9}" srcOrd="0" destOrd="0" presId="urn:microsoft.com/office/officeart/2005/8/layout/hierarchy4"/>
    <dgm:cxn modelId="{78DAC07B-28F9-433B-953D-2934B67C60EE}" type="presParOf" srcId="{BE0C738A-5A8D-44DE-A2D0-165248B2F3F8}" destId="{F6B1D6B6-8FD9-44BA-A24B-7643673CF38F}" srcOrd="1" destOrd="0" presId="urn:microsoft.com/office/officeart/2005/8/layout/hierarchy4"/>
    <dgm:cxn modelId="{89F4D2E1-0B8D-4027-8C91-D48B7B82FDEF}" type="presParOf" srcId="{BE0C738A-5A8D-44DE-A2D0-165248B2F3F8}" destId="{E52CA8FE-71A7-4309-8373-C73A4ED04FF8}" srcOrd="2" destOrd="0" presId="urn:microsoft.com/office/officeart/2005/8/layout/hierarchy4"/>
    <dgm:cxn modelId="{D8304285-CAA9-4F17-8475-C4A40AD5EAA6}" type="presParOf" srcId="{E52CA8FE-71A7-4309-8373-C73A4ED04FF8}" destId="{C113D9AD-855E-4401-A185-CB6E43CE3B9C}" srcOrd="0" destOrd="0" presId="urn:microsoft.com/office/officeart/2005/8/layout/hierarchy4"/>
    <dgm:cxn modelId="{F27539B9-9859-4DF7-904E-C8C3CFCC72F6}" type="presParOf" srcId="{C113D9AD-855E-4401-A185-CB6E43CE3B9C}" destId="{4DCF0234-1F76-4BB1-8208-39863C11BDE3}" srcOrd="0" destOrd="0" presId="urn:microsoft.com/office/officeart/2005/8/layout/hierarchy4"/>
    <dgm:cxn modelId="{CFD2B9DA-F3A8-4EB4-BDE4-2D7E41C27796}" type="presParOf" srcId="{C113D9AD-855E-4401-A185-CB6E43CE3B9C}" destId="{8C580793-7E31-48FB-AADD-3B494784565D}" srcOrd="1" destOrd="0" presId="urn:microsoft.com/office/officeart/2005/8/layout/hierarchy4"/>
    <dgm:cxn modelId="{A33F6969-91A2-4BD7-8222-8ED23F159FF6}" type="presParOf" srcId="{E52CA8FE-71A7-4309-8373-C73A4ED04FF8}" destId="{AFD234B3-B542-4E1D-A2BE-DBC7E36C7E79}" srcOrd="1" destOrd="0" presId="urn:microsoft.com/office/officeart/2005/8/layout/hierarchy4"/>
    <dgm:cxn modelId="{DCE2F6E2-F544-4D9E-A58E-2DDE5D123E1E}" type="presParOf" srcId="{E52CA8FE-71A7-4309-8373-C73A4ED04FF8}" destId="{2399BEF1-B771-4B5C-BA0B-9249CA38E443}" srcOrd="2" destOrd="0" presId="urn:microsoft.com/office/officeart/2005/8/layout/hierarchy4"/>
    <dgm:cxn modelId="{75DF7984-2A44-4210-841F-CBD2130604DB}" type="presParOf" srcId="{2399BEF1-B771-4B5C-BA0B-9249CA38E443}" destId="{9333F695-3B4C-4F16-8EE8-F9FF88F49E0E}" srcOrd="0" destOrd="0" presId="urn:microsoft.com/office/officeart/2005/8/layout/hierarchy4"/>
    <dgm:cxn modelId="{D778556B-63BD-475A-B810-0A93059C0143}" type="presParOf" srcId="{2399BEF1-B771-4B5C-BA0B-9249CA38E443}" destId="{5F4A547D-5595-400B-AB14-41FEA8925AB0}" srcOrd="1" destOrd="0" presId="urn:microsoft.com/office/officeart/2005/8/layout/hierarchy4"/>
    <dgm:cxn modelId="{3B0F8362-BDC0-4243-9C6C-5390637C31D6}" type="presParOf" srcId="{E52CA8FE-71A7-4309-8373-C73A4ED04FF8}" destId="{681BFFE7-4A8C-4F42-A083-2C09B5A58D85}" srcOrd="3" destOrd="0" presId="urn:microsoft.com/office/officeart/2005/8/layout/hierarchy4"/>
    <dgm:cxn modelId="{1714DFD3-269B-4B14-B0B3-1DBE35387217}" type="presParOf" srcId="{E52CA8FE-71A7-4309-8373-C73A4ED04FF8}" destId="{3350F8FD-E633-4F78-9CE8-D4C44F29B822}" srcOrd="4" destOrd="0" presId="urn:microsoft.com/office/officeart/2005/8/layout/hierarchy4"/>
    <dgm:cxn modelId="{F2151378-3DAE-43DC-B859-DB776F4549C7}" type="presParOf" srcId="{3350F8FD-E633-4F78-9CE8-D4C44F29B822}" destId="{6DB9ED1E-8FB5-4470-9907-EC9AFDEB687F}" srcOrd="0" destOrd="0" presId="urn:microsoft.com/office/officeart/2005/8/layout/hierarchy4"/>
    <dgm:cxn modelId="{369B4ADD-BDA9-49F0-A6C0-80BCCF696803}" type="presParOf" srcId="{3350F8FD-E633-4F78-9CE8-D4C44F29B822}" destId="{8E9DE8E7-FDAD-4142-810D-16B87AD799FF}" srcOrd="1" destOrd="0" presId="urn:microsoft.com/office/officeart/2005/8/layout/hierarchy4"/>
    <dgm:cxn modelId="{F9553237-1979-4D13-91CC-AC11D09D053D}" type="presParOf" srcId="{E52CA8FE-71A7-4309-8373-C73A4ED04FF8}" destId="{A49FD1BE-B5C0-4C0F-97E0-6CAB22C8D2D9}" srcOrd="5" destOrd="0" presId="urn:microsoft.com/office/officeart/2005/8/layout/hierarchy4"/>
    <dgm:cxn modelId="{AE784936-06B8-4F74-8D21-7D4C7B712DEE}" type="presParOf" srcId="{E52CA8FE-71A7-4309-8373-C73A4ED04FF8}" destId="{68674C19-E01F-469F-809F-EBD98521F4C2}" srcOrd="6" destOrd="0" presId="urn:microsoft.com/office/officeart/2005/8/layout/hierarchy4"/>
    <dgm:cxn modelId="{D2A1B33F-593D-4967-BB37-2C20B1A6A076}" type="presParOf" srcId="{68674C19-E01F-469F-809F-EBD98521F4C2}" destId="{EBAED80D-558B-477E-BF08-EC426885E0ED}" srcOrd="0" destOrd="0" presId="urn:microsoft.com/office/officeart/2005/8/layout/hierarchy4"/>
    <dgm:cxn modelId="{1C11BB82-BE2B-42E4-8543-17A9975F08FC}" type="presParOf" srcId="{68674C19-E01F-469F-809F-EBD98521F4C2}" destId="{92201806-5763-443F-ABA3-65A62C35E9CB}" srcOrd="1" destOrd="0" presId="urn:microsoft.com/office/officeart/2005/8/layout/hierarchy4"/>
    <dgm:cxn modelId="{6665C362-239E-4E61-B778-D0839702A916}" type="presParOf" srcId="{E52CA8FE-71A7-4309-8373-C73A4ED04FF8}" destId="{49D3C048-033D-4127-8DCA-42A2632E6E19}" srcOrd="7" destOrd="0" presId="urn:microsoft.com/office/officeart/2005/8/layout/hierarchy4"/>
    <dgm:cxn modelId="{D29449C2-F259-40D5-A84E-768E6FB5EBF6}" type="presParOf" srcId="{E52CA8FE-71A7-4309-8373-C73A4ED04FF8}" destId="{5718789B-8D09-429F-9649-C7CB8DDFE296}" srcOrd="8" destOrd="0" presId="urn:microsoft.com/office/officeart/2005/8/layout/hierarchy4"/>
    <dgm:cxn modelId="{789E2AB1-2CDD-4ABE-8D80-618AE65649CC}" type="presParOf" srcId="{5718789B-8D09-429F-9649-C7CB8DDFE296}" destId="{50978993-1C39-475C-82B0-CBF8BEEA51C6}" srcOrd="0" destOrd="0" presId="urn:microsoft.com/office/officeart/2005/8/layout/hierarchy4"/>
    <dgm:cxn modelId="{9359885F-3B1B-4C37-B0A6-68A974D63C79}" type="presParOf" srcId="{5718789B-8D09-429F-9649-C7CB8DDFE296}" destId="{C911CEBE-6D1E-4445-823B-30EA89DB043D}" srcOrd="1" destOrd="0" presId="urn:microsoft.com/office/officeart/2005/8/layout/hierarchy4"/>
    <dgm:cxn modelId="{8A02DA47-DFDA-47D7-ACEC-E78BA46AD595}" type="presParOf" srcId="{E52CA8FE-71A7-4309-8373-C73A4ED04FF8}" destId="{19024424-FF77-4872-AC73-75888D98B3AB}" srcOrd="9" destOrd="0" presId="urn:microsoft.com/office/officeart/2005/8/layout/hierarchy4"/>
    <dgm:cxn modelId="{3B2460B4-0C1C-42AB-8DB5-FF08B0D8DFFD}" type="presParOf" srcId="{E52CA8FE-71A7-4309-8373-C73A4ED04FF8}" destId="{88CB948C-8377-4219-B5EA-037F4281D3D8}" srcOrd="10" destOrd="0" presId="urn:microsoft.com/office/officeart/2005/8/layout/hierarchy4"/>
    <dgm:cxn modelId="{385F3F1C-128B-43BB-930D-CB085E2C51EC}" type="presParOf" srcId="{88CB948C-8377-4219-B5EA-037F4281D3D8}" destId="{58BAE306-216C-42BB-9B9A-EF13B45B51B6}" srcOrd="0" destOrd="0" presId="urn:microsoft.com/office/officeart/2005/8/layout/hierarchy4"/>
    <dgm:cxn modelId="{FCE71F28-94F1-49F1-B78D-EBC739133D0E}" type="presParOf" srcId="{88CB948C-8377-4219-B5EA-037F4281D3D8}" destId="{AF0F3ABB-BB33-4086-B1A4-63727E6745E2}" srcOrd="1" destOrd="0" presId="urn:microsoft.com/office/officeart/2005/8/layout/hierarchy4"/>
    <dgm:cxn modelId="{1429B69E-A51F-4AE7-9001-79C13B0F099A}" type="presParOf" srcId="{E52CA8FE-71A7-4309-8373-C73A4ED04FF8}" destId="{8894B9A9-18DA-4405-A67E-6A589FDA8D42}" srcOrd="11" destOrd="0" presId="urn:microsoft.com/office/officeart/2005/8/layout/hierarchy4"/>
    <dgm:cxn modelId="{96D3FB0F-CBD7-4A91-9386-AE05A04A8141}" type="presParOf" srcId="{E52CA8FE-71A7-4309-8373-C73A4ED04FF8}" destId="{2D3EE72E-5829-462D-8E5F-EEAF07E0246B}" srcOrd="12" destOrd="0" presId="urn:microsoft.com/office/officeart/2005/8/layout/hierarchy4"/>
    <dgm:cxn modelId="{C9CE77A7-4DEB-498D-818D-6A9E8D76EAED}" type="presParOf" srcId="{2D3EE72E-5829-462D-8E5F-EEAF07E0246B}" destId="{97951ADA-2FA9-4771-B6A2-A527D7F0DBC7}" srcOrd="0" destOrd="0" presId="urn:microsoft.com/office/officeart/2005/8/layout/hierarchy4"/>
    <dgm:cxn modelId="{5011CD7A-07A9-4DFC-8E58-799D4FC415BE}" type="presParOf" srcId="{2D3EE72E-5829-462D-8E5F-EEAF07E0246B}" destId="{FF6D9191-F7AE-4A18-BF94-1CF9602EE7B8}" srcOrd="1" destOrd="0" presId="urn:microsoft.com/office/officeart/2005/8/layout/hierarchy4"/>
    <dgm:cxn modelId="{7A3DDD3B-8EDF-4AEA-B557-2C5B03FDACFC}" type="presParOf" srcId="{E52CA8FE-71A7-4309-8373-C73A4ED04FF8}" destId="{4C2CE264-CAD6-4D42-A9D2-8BFFC0A27C4A}" srcOrd="13" destOrd="0" presId="urn:microsoft.com/office/officeart/2005/8/layout/hierarchy4"/>
    <dgm:cxn modelId="{1AB46733-009A-4FA7-8AA4-6F1676E3D049}" type="presParOf" srcId="{E52CA8FE-71A7-4309-8373-C73A4ED04FF8}" destId="{27C3D87F-F85A-4B44-B7EC-906D0C3C8A6B}" srcOrd="14" destOrd="0" presId="urn:microsoft.com/office/officeart/2005/8/layout/hierarchy4"/>
    <dgm:cxn modelId="{F7BEC7A6-A91B-431A-BB5C-5CC9E8C31A19}" type="presParOf" srcId="{27C3D87F-F85A-4B44-B7EC-906D0C3C8A6B}" destId="{58C8B3F4-D661-43D7-A362-A67D29EE50B5}" srcOrd="0" destOrd="0" presId="urn:microsoft.com/office/officeart/2005/8/layout/hierarchy4"/>
    <dgm:cxn modelId="{0542ADCF-AE63-4F40-A703-8D1202CDE13A}" type="presParOf" srcId="{27C3D87F-F85A-4B44-B7EC-906D0C3C8A6B}" destId="{685A47F3-0628-4504-88C3-FEEE9B8A0CE3}" srcOrd="1" destOrd="0" presId="urn:microsoft.com/office/officeart/2005/8/layout/hierarchy4"/>
    <dgm:cxn modelId="{2265BAD5-4F51-43EF-8C7E-617FA03E90E8}" type="presParOf" srcId="{D7219D30-1897-46BD-8FD8-D2979B59AA1A}" destId="{0946A2C9-1818-4510-B602-8A9DEC2EB9D1}" srcOrd="1" destOrd="0" presId="urn:microsoft.com/office/officeart/2005/8/layout/hierarchy4"/>
    <dgm:cxn modelId="{0B2497F4-5883-411B-A7B6-CF6E418E78CB}" type="presParOf" srcId="{D7219D30-1897-46BD-8FD8-D2979B59AA1A}" destId="{4210B076-D653-4146-B0CE-FBD0D7BC1139}" srcOrd="2" destOrd="0" presId="urn:microsoft.com/office/officeart/2005/8/layout/hierarchy4"/>
    <dgm:cxn modelId="{86712EA2-CAAF-4157-B3B0-D7B5294EEA90}" type="presParOf" srcId="{4210B076-D653-4146-B0CE-FBD0D7BC1139}" destId="{74445711-3657-414A-9EDC-DD4DE67A5DC6}" srcOrd="0" destOrd="0" presId="urn:microsoft.com/office/officeart/2005/8/layout/hierarchy4"/>
    <dgm:cxn modelId="{E8A34212-E2DB-4B0F-ADB8-CBEDE557D0EC}" type="presParOf" srcId="{4210B076-D653-4146-B0CE-FBD0D7BC1139}" destId="{7B9254B1-4D90-458B-882D-1B4C9F2BBCA4}" srcOrd="1" destOrd="0" presId="urn:microsoft.com/office/officeart/2005/8/layout/hierarchy4"/>
    <dgm:cxn modelId="{9A451BC6-B360-49FA-A805-C4CFF254B847}" type="presParOf" srcId="{4210B076-D653-4146-B0CE-FBD0D7BC1139}" destId="{8C1E2F62-EE62-4A5A-9587-C433D4F4BD5F}" srcOrd="2" destOrd="0" presId="urn:microsoft.com/office/officeart/2005/8/layout/hierarchy4"/>
    <dgm:cxn modelId="{E33C1336-5B63-4F2E-B3FD-8BA4262E4BFB}" type="presParOf" srcId="{8C1E2F62-EE62-4A5A-9587-C433D4F4BD5F}" destId="{8D3F95ED-7B05-473D-B1DB-D5BDD938B1ED}" srcOrd="0" destOrd="0" presId="urn:microsoft.com/office/officeart/2005/8/layout/hierarchy4"/>
    <dgm:cxn modelId="{705FA77B-E399-43D3-97EC-6E6AA6013383}" type="presParOf" srcId="{8D3F95ED-7B05-473D-B1DB-D5BDD938B1ED}" destId="{60B99A2C-2BBB-465C-BFC3-5AC0504DDF76}" srcOrd="0" destOrd="0" presId="urn:microsoft.com/office/officeart/2005/8/layout/hierarchy4"/>
    <dgm:cxn modelId="{5D5348BD-24B3-4492-A2B7-EDF9DF3C2E2A}" type="presParOf" srcId="{8D3F95ED-7B05-473D-B1DB-D5BDD938B1ED}" destId="{649ED11F-1DB2-40DA-9B4D-633056B827D4}" srcOrd="1" destOrd="0" presId="urn:microsoft.com/office/officeart/2005/8/layout/hierarchy4"/>
    <dgm:cxn modelId="{155ADECC-8FD3-4837-AE0E-F5424F8669C4}" type="presParOf" srcId="{8D3F95ED-7B05-473D-B1DB-D5BDD938B1ED}" destId="{7F5F685A-C968-4525-9150-D5DD6EA4E091}" srcOrd="2" destOrd="0" presId="urn:microsoft.com/office/officeart/2005/8/layout/hierarchy4"/>
    <dgm:cxn modelId="{D23D39A1-B81C-4EC7-96F8-682BE1C33ECA}" type="presParOf" srcId="{7F5F685A-C968-4525-9150-D5DD6EA4E091}" destId="{091E215B-1C64-4CF5-B6EC-550A0F6BCB87}" srcOrd="0" destOrd="0" presId="urn:microsoft.com/office/officeart/2005/8/layout/hierarchy4"/>
    <dgm:cxn modelId="{9D3B5D63-89BC-4D39-93F9-CE4D0B1BB206}" type="presParOf" srcId="{091E215B-1C64-4CF5-B6EC-550A0F6BCB87}" destId="{4C0C1E64-18AB-467C-974C-FB9BEF800D52}" srcOrd="0" destOrd="0" presId="urn:microsoft.com/office/officeart/2005/8/layout/hierarchy4"/>
    <dgm:cxn modelId="{430D35E0-5F70-48D0-948D-15D477F7AD9F}" type="presParOf" srcId="{091E215B-1C64-4CF5-B6EC-550A0F6BCB87}" destId="{7C5C4ECB-9671-4FD3-A36D-51427A0AFB64}" srcOrd="1" destOrd="0" presId="urn:microsoft.com/office/officeart/2005/8/layout/hierarchy4"/>
    <dgm:cxn modelId="{5958BB7F-8EF4-4AB8-BB81-3975CAA9BDA6}" type="presParOf" srcId="{7F5F685A-C968-4525-9150-D5DD6EA4E091}" destId="{F57A2743-374E-4600-8B46-3F35F9A82140}" srcOrd="1" destOrd="0" presId="urn:microsoft.com/office/officeart/2005/8/layout/hierarchy4"/>
    <dgm:cxn modelId="{283DA128-AC5E-43EE-BF79-5B92069BAAC3}" type="presParOf" srcId="{7F5F685A-C968-4525-9150-D5DD6EA4E091}" destId="{056A4E00-9214-4E21-BE18-453B802AE20C}" srcOrd="2" destOrd="0" presId="urn:microsoft.com/office/officeart/2005/8/layout/hierarchy4"/>
    <dgm:cxn modelId="{ED749F54-3F68-4609-BB64-6890CB039336}" type="presParOf" srcId="{056A4E00-9214-4E21-BE18-453B802AE20C}" destId="{701775E7-285C-4E82-A16D-0B0DE6B4BBC7}" srcOrd="0" destOrd="0" presId="urn:microsoft.com/office/officeart/2005/8/layout/hierarchy4"/>
    <dgm:cxn modelId="{D84B661E-641A-48C3-95DE-D69AAF5BE663}" type="presParOf" srcId="{056A4E00-9214-4E21-BE18-453B802AE20C}" destId="{9364CEF1-2DBE-497D-96F6-209E65C078D1}" srcOrd="1" destOrd="0" presId="urn:microsoft.com/office/officeart/2005/8/layout/hierarchy4"/>
    <dgm:cxn modelId="{3B79F541-6EDE-45FA-AF98-CF69B3631B45}" type="presParOf" srcId="{D7219D30-1897-46BD-8FD8-D2979B59AA1A}" destId="{E4F4D130-8EC3-4847-A58F-BEDEC288EF59}" srcOrd="3" destOrd="0" presId="urn:microsoft.com/office/officeart/2005/8/layout/hierarchy4"/>
    <dgm:cxn modelId="{A5A60D20-48F5-4012-A710-3FE7DA4FBC84}" type="presParOf" srcId="{D7219D30-1897-46BD-8FD8-D2979B59AA1A}" destId="{E9526329-0595-43D7-AAC2-8D5B95178327}" srcOrd="4" destOrd="0" presId="urn:microsoft.com/office/officeart/2005/8/layout/hierarchy4"/>
    <dgm:cxn modelId="{D5F645A2-8625-4843-BAEE-75731A2B9D46}" type="presParOf" srcId="{E9526329-0595-43D7-AAC2-8D5B95178327}" destId="{38E10877-75E8-40E6-BE35-2600107A708F}" srcOrd="0" destOrd="0" presId="urn:microsoft.com/office/officeart/2005/8/layout/hierarchy4"/>
    <dgm:cxn modelId="{A66CAE1E-29BB-4BBB-A62D-A4771FCD9DE7}" type="presParOf" srcId="{E9526329-0595-43D7-AAC2-8D5B95178327}" destId="{407E8C83-FA7F-4752-AB46-A6301AD31715}" srcOrd="1" destOrd="0" presId="urn:microsoft.com/office/officeart/2005/8/layout/hierarchy4"/>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B846DD6-C04E-4E6B-BE38-49BDBFACA917}" type="doc">
      <dgm:prSet loTypeId="urn:microsoft.com/office/officeart/2005/8/layout/default#1" loCatId="list" qsTypeId="urn:microsoft.com/office/officeart/2005/8/quickstyle/simple1#5" qsCatId="simple" csTypeId="urn:microsoft.com/office/officeart/2005/8/colors/accent1_2#3" csCatId="accent1" phldr="1"/>
      <dgm:spPr/>
      <dgm:t>
        <a:bodyPr/>
        <a:lstStyle/>
        <a:p>
          <a:endParaRPr kumimoji="1" lang="ja-JP" altLang="en-US"/>
        </a:p>
      </dgm:t>
    </dgm:pt>
    <dgm:pt modelId="{ED6F057F-5BF8-4E07-AE8B-2086059F3908}">
      <dgm:prSet phldrT="[Text]" custT="1"/>
      <dgm:spPr>
        <a:solidFill>
          <a:srgbClr val="0070C0"/>
        </a:solidFill>
      </dgm:spPr>
      <dgm:t>
        <a:bodyPr/>
        <a:lstStyle/>
        <a:p>
          <a:r>
            <a:rPr kumimoji="1" lang="es-ES" altLang="ja-JP" sz="2000" b="1" dirty="0" smtClean="0">
              <a:latin typeface="+mn-lt"/>
            </a:rPr>
            <a:t>Examen Periódico Universal</a:t>
          </a:r>
          <a:endParaRPr kumimoji="1" lang="es-ES" altLang="en-US" sz="2000" b="1">
            <a:latin typeface="+mn-lt"/>
          </a:endParaRPr>
        </a:p>
      </dgm:t>
    </dgm:pt>
    <dgm:pt modelId="{1752D826-D899-47BD-9496-142CF6C387C6}" type="parTrans" cxnId="{FC0CBA56-7273-43DC-B777-1F0345D03099}">
      <dgm:prSet/>
      <dgm:spPr/>
      <dgm:t>
        <a:bodyPr/>
        <a:lstStyle/>
        <a:p>
          <a:endParaRPr kumimoji="1" lang="ja-JP" altLang="en-US" sz="2000" b="1">
            <a:latin typeface="+mn-lt"/>
          </a:endParaRPr>
        </a:p>
      </dgm:t>
    </dgm:pt>
    <dgm:pt modelId="{6F2FBBE1-5491-45D8-88A6-4A1ECD8944A8}" type="sibTrans" cxnId="{FC0CBA56-7273-43DC-B777-1F0345D03099}">
      <dgm:prSet/>
      <dgm:spPr/>
      <dgm:t>
        <a:bodyPr/>
        <a:lstStyle/>
        <a:p>
          <a:endParaRPr kumimoji="1" lang="ja-JP" altLang="en-US" sz="2000" b="1">
            <a:latin typeface="+mn-lt"/>
          </a:endParaRPr>
        </a:p>
      </dgm:t>
    </dgm:pt>
    <dgm:pt modelId="{7385ADE9-F550-423F-971C-0B411BA6AFB7}">
      <dgm:prSet phldrT="[Text]" custT="1"/>
      <dgm:spPr>
        <a:solidFill>
          <a:srgbClr val="0070C0"/>
        </a:solidFill>
      </dgm:spPr>
      <dgm:t>
        <a:bodyPr/>
        <a:lstStyle/>
        <a:p>
          <a:r>
            <a:rPr kumimoji="1" lang="es-ES" altLang="ja-JP" sz="2000" b="1" dirty="0" smtClean="0">
              <a:latin typeface="+mn-lt"/>
            </a:rPr>
            <a:t>Procedimentos especiales</a:t>
          </a:r>
          <a:endParaRPr kumimoji="1" lang="es-ES" altLang="en-US" sz="2000" b="1">
            <a:latin typeface="+mn-lt"/>
          </a:endParaRPr>
        </a:p>
      </dgm:t>
    </dgm:pt>
    <dgm:pt modelId="{CD1327FE-E135-4868-A122-8D1D0C8CB122}" type="parTrans" cxnId="{D68D1DED-0258-4D21-B758-2C57A5F2345E}">
      <dgm:prSet/>
      <dgm:spPr/>
      <dgm:t>
        <a:bodyPr/>
        <a:lstStyle/>
        <a:p>
          <a:endParaRPr kumimoji="1" lang="ja-JP" altLang="en-US" sz="2000" b="1">
            <a:latin typeface="+mn-lt"/>
          </a:endParaRPr>
        </a:p>
      </dgm:t>
    </dgm:pt>
    <dgm:pt modelId="{67C80CAE-BA6A-4D74-B21F-626D35B897BD}" type="sibTrans" cxnId="{D68D1DED-0258-4D21-B758-2C57A5F2345E}">
      <dgm:prSet/>
      <dgm:spPr/>
      <dgm:t>
        <a:bodyPr/>
        <a:lstStyle/>
        <a:p>
          <a:endParaRPr kumimoji="1" lang="ja-JP" altLang="en-US" sz="2000" b="1">
            <a:latin typeface="+mn-lt"/>
          </a:endParaRPr>
        </a:p>
      </dgm:t>
    </dgm:pt>
    <dgm:pt modelId="{FAFFA76F-2756-4F45-B903-AFB649B911CE}">
      <dgm:prSet phldrT="[Text]" custT="1"/>
      <dgm:spPr>
        <a:solidFill>
          <a:srgbClr val="0070C0"/>
        </a:solidFill>
      </dgm:spPr>
      <dgm:t>
        <a:bodyPr/>
        <a:lstStyle/>
        <a:p>
          <a:r>
            <a:rPr kumimoji="1" lang="es-ES" altLang="ja-JP" sz="2000" b="1" dirty="0" smtClean="0">
              <a:latin typeface="+mn-lt"/>
            </a:rPr>
            <a:t>Comité consultivo</a:t>
          </a:r>
          <a:endParaRPr kumimoji="1" lang="es-ES" altLang="en-US" sz="2000" b="1">
            <a:latin typeface="+mn-lt"/>
          </a:endParaRPr>
        </a:p>
      </dgm:t>
    </dgm:pt>
    <dgm:pt modelId="{33433B7B-D570-42AE-9898-2A2CB5E76259}" type="parTrans" cxnId="{FFEDC916-5026-4108-A89A-DA3A626FACCE}">
      <dgm:prSet/>
      <dgm:spPr/>
      <dgm:t>
        <a:bodyPr/>
        <a:lstStyle/>
        <a:p>
          <a:endParaRPr kumimoji="1" lang="ja-JP" altLang="en-US" sz="2000" b="1">
            <a:latin typeface="+mn-lt"/>
          </a:endParaRPr>
        </a:p>
      </dgm:t>
    </dgm:pt>
    <dgm:pt modelId="{54D84654-2481-429A-B991-C420B4BBA882}" type="sibTrans" cxnId="{FFEDC916-5026-4108-A89A-DA3A626FACCE}">
      <dgm:prSet/>
      <dgm:spPr/>
      <dgm:t>
        <a:bodyPr/>
        <a:lstStyle/>
        <a:p>
          <a:endParaRPr kumimoji="1" lang="ja-JP" altLang="en-US" sz="2000" b="1">
            <a:latin typeface="+mn-lt"/>
          </a:endParaRPr>
        </a:p>
      </dgm:t>
    </dgm:pt>
    <dgm:pt modelId="{0B8B7932-1124-4451-8741-75C94E9ED18E}">
      <dgm:prSet phldrT="[Text]" custT="1"/>
      <dgm:spPr>
        <a:solidFill>
          <a:srgbClr val="0070C0"/>
        </a:solidFill>
      </dgm:spPr>
      <dgm:t>
        <a:bodyPr/>
        <a:lstStyle/>
        <a:p>
          <a:r>
            <a:rPr kumimoji="1" lang="es-ES" altLang="ja-JP" sz="2000" b="1" dirty="0" smtClean="0">
              <a:latin typeface="+mn-lt"/>
            </a:rPr>
            <a:t>Procedimientos de denuncia</a:t>
          </a:r>
          <a:endParaRPr kumimoji="1" lang="es-ES" altLang="en-US" sz="2000" b="1">
            <a:latin typeface="+mn-lt"/>
          </a:endParaRPr>
        </a:p>
      </dgm:t>
    </dgm:pt>
    <dgm:pt modelId="{E4FDB241-F361-4775-9143-E753BA4F5F59}" type="parTrans" cxnId="{1305638B-528C-4626-ADC1-4E6A1D7ED198}">
      <dgm:prSet/>
      <dgm:spPr/>
      <dgm:t>
        <a:bodyPr/>
        <a:lstStyle/>
        <a:p>
          <a:endParaRPr kumimoji="1" lang="ja-JP" altLang="en-US" sz="2000" b="1">
            <a:latin typeface="+mn-lt"/>
          </a:endParaRPr>
        </a:p>
      </dgm:t>
    </dgm:pt>
    <dgm:pt modelId="{34BD49E0-E96C-48AA-B0D0-B8808D6F5707}" type="sibTrans" cxnId="{1305638B-528C-4626-ADC1-4E6A1D7ED198}">
      <dgm:prSet/>
      <dgm:spPr/>
      <dgm:t>
        <a:bodyPr/>
        <a:lstStyle/>
        <a:p>
          <a:endParaRPr kumimoji="1" lang="ja-JP" altLang="en-US" sz="2000" b="1">
            <a:latin typeface="+mn-lt"/>
          </a:endParaRPr>
        </a:p>
      </dgm:t>
    </dgm:pt>
    <dgm:pt modelId="{A147D060-E02B-4512-8596-FFC6F7671704}" type="pres">
      <dgm:prSet presAssocID="{7B846DD6-C04E-4E6B-BE38-49BDBFACA917}" presName="diagram" presStyleCnt="0">
        <dgm:presLayoutVars>
          <dgm:dir/>
          <dgm:resizeHandles val="exact"/>
        </dgm:presLayoutVars>
      </dgm:prSet>
      <dgm:spPr/>
      <dgm:t>
        <a:bodyPr/>
        <a:lstStyle/>
        <a:p>
          <a:endParaRPr kumimoji="1" lang="ja-JP" altLang="en-US"/>
        </a:p>
      </dgm:t>
    </dgm:pt>
    <dgm:pt modelId="{A99E99F0-C4EB-4560-9BA2-4C07D5776536}" type="pres">
      <dgm:prSet presAssocID="{ED6F057F-5BF8-4E07-AE8B-2086059F3908}" presName="node" presStyleLbl="node1" presStyleIdx="0" presStyleCnt="4">
        <dgm:presLayoutVars>
          <dgm:bulletEnabled val="1"/>
        </dgm:presLayoutVars>
      </dgm:prSet>
      <dgm:spPr/>
      <dgm:t>
        <a:bodyPr/>
        <a:lstStyle/>
        <a:p>
          <a:endParaRPr kumimoji="1" lang="ja-JP" altLang="en-US"/>
        </a:p>
      </dgm:t>
    </dgm:pt>
    <dgm:pt modelId="{44328E68-618B-4C15-9D9F-E44FCB799446}" type="pres">
      <dgm:prSet presAssocID="{6F2FBBE1-5491-45D8-88A6-4A1ECD8944A8}" presName="sibTrans" presStyleCnt="0"/>
      <dgm:spPr/>
    </dgm:pt>
    <dgm:pt modelId="{4224EA89-9C7B-4E52-8560-A7C9E8BDD45D}" type="pres">
      <dgm:prSet presAssocID="{7385ADE9-F550-423F-971C-0B411BA6AFB7}" presName="node" presStyleLbl="node1" presStyleIdx="1" presStyleCnt="4">
        <dgm:presLayoutVars>
          <dgm:bulletEnabled val="1"/>
        </dgm:presLayoutVars>
      </dgm:prSet>
      <dgm:spPr/>
      <dgm:t>
        <a:bodyPr/>
        <a:lstStyle/>
        <a:p>
          <a:endParaRPr kumimoji="1" lang="ja-JP" altLang="en-US"/>
        </a:p>
      </dgm:t>
    </dgm:pt>
    <dgm:pt modelId="{6E24D1EC-CE55-48F1-AD50-3A6FA8E924E5}" type="pres">
      <dgm:prSet presAssocID="{67C80CAE-BA6A-4D74-B21F-626D35B897BD}" presName="sibTrans" presStyleCnt="0"/>
      <dgm:spPr/>
    </dgm:pt>
    <dgm:pt modelId="{88504ABE-9EBB-4BD2-ACC3-07593C065912}" type="pres">
      <dgm:prSet presAssocID="{FAFFA76F-2756-4F45-B903-AFB649B911CE}" presName="node" presStyleLbl="node1" presStyleIdx="2" presStyleCnt="4">
        <dgm:presLayoutVars>
          <dgm:bulletEnabled val="1"/>
        </dgm:presLayoutVars>
      </dgm:prSet>
      <dgm:spPr/>
      <dgm:t>
        <a:bodyPr/>
        <a:lstStyle/>
        <a:p>
          <a:endParaRPr kumimoji="1" lang="ja-JP" altLang="en-US"/>
        </a:p>
      </dgm:t>
    </dgm:pt>
    <dgm:pt modelId="{CEDB4EF1-535D-46C3-A6DD-35406788C2F9}" type="pres">
      <dgm:prSet presAssocID="{54D84654-2481-429A-B991-C420B4BBA882}" presName="sibTrans" presStyleCnt="0"/>
      <dgm:spPr/>
    </dgm:pt>
    <dgm:pt modelId="{CCCFA13C-FA87-45C0-91DF-306DF03CC4E6}" type="pres">
      <dgm:prSet presAssocID="{0B8B7932-1124-4451-8741-75C94E9ED18E}" presName="node" presStyleLbl="node1" presStyleIdx="3" presStyleCnt="4">
        <dgm:presLayoutVars>
          <dgm:bulletEnabled val="1"/>
        </dgm:presLayoutVars>
      </dgm:prSet>
      <dgm:spPr/>
      <dgm:t>
        <a:bodyPr/>
        <a:lstStyle/>
        <a:p>
          <a:endParaRPr kumimoji="1" lang="ja-JP" altLang="en-US"/>
        </a:p>
      </dgm:t>
    </dgm:pt>
  </dgm:ptLst>
  <dgm:cxnLst>
    <dgm:cxn modelId="{FC0CBA56-7273-43DC-B777-1F0345D03099}" srcId="{7B846DD6-C04E-4E6B-BE38-49BDBFACA917}" destId="{ED6F057F-5BF8-4E07-AE8B-2086059F3908}" srcOrd="0" destOrd="0" parTransId="{1752D826-D899-47BD-9496-142CF6C387C6}" sibTransId="{6F2FBBE1-5491-45D8-88A6-4A1ECD8944A8}"/>
    <dgm:cxn modelId="{B77BA2E1-44D8-4049-9A8C-A8902047DD18}" type="presOf" srcId="{FAFFA76F-2756-4F45-B903-AFB649B911CE}" destId="{88504ABE-9EBB-4BD2-ACC3-07593C065912}" srcOrd="0" destOrd="0" presId="urn:microsoft.com/office/officeart/2005/8/layout/default#1"/>
    <dgm:cxn modelId="{920C6BD9-3668-421B-9F9E-50F8D1C50A05}" type="presOf" srcId="{7B846DD6-C04E-4E6B-BE38-49BDBFACA917}" destId="{A147D060-E02B-4512-8596-FFC6F7671704}" srcOrd="0" destOrd="0" presId="urn:microsoft.com/office/officeart/2005/8/layout/default#1"/>
    <dgm:cxn modelId="{1305638B-528C-4626-ADC1-4E6A1D7ED198}" srcId="{7B846DD6-C04E-4E6B-BE38-49BDBFACA917}" destId="{0B8B7932-1124-4451-8741-75C94E9ED18E}" srcOrd="3" destOrd="0" parTransId="{E4FDB241-F361-4775-9143-E753BA4F5F59}" sibTransId="{34BD49E0-E96C-48AA-B0D0-B8808D6F5707}"/>
    <dgm:cxn modelId="{0C8D5C41-6030-4A4C-B308-7D619FC45E35}" type="presOf" srcId="{0B8B7932-1124-4451-8741-75C94E9ED18E}" destId="{CCCFA13C-FA87-45C0-91DF-306DF03CC4E6}" srcOrd="0" destOrd="0" presId="urn:microsoft.com/office/officeart/2005/8/layout/default#1"/>
    <dgm:cxn modelId="{FFEDC916-5026-4108-A89A-DA3A626FACCE}" srcId="{7B846DD6-C04E-4E6B-BE38-49BDBFACA917}" destId="{FAFFA76F-2756-4F45-B903-AFB649B911CE}" srcOrd="2" destOrd="0" parTransId="{33433B7B-D570-42AE-9898-2A2CB5E76259}" sibTransId="{54D84654-2481-429A-B991-C420B4BBA882}"/>
    <dgm:cxn modelId="{7B926B3C-B253-410E-AD8D-C20651D9BC59}" type="presOf" srcId="{ED6F057F-5BF8-4E07-AE8B-2086059F3908}" destId="{A99E99F0-C4EB-4560-9BA2-4C07D5776536}" srcOrd="0" destOrd="0" presId="urn:microsoft.com/office/officeart/2005/8/layout/default#1"/>
    <dgm:cxn modelId="{D68D1DED-0258-4D21-B758-2C57A5F2345E}" srcId="{7B846DD6-C04E-4E6B-BE38-49BDBFACA917}" destId="{7385ADE9-F550-423F-971C-0B411BA6AFB7}" srcOrd="1" destOrd="0" parTransId="{CD1327FE-E135-4868-A122-8D1D0C8CB122}" sibTransId="{67C80CAE-BA6A-4D74-B21F-626D35B897BD}"/>
    <dgm:cxn modelId="{E7263BE9-706A-492E-8C60-17F0E19125A7}" type="presOf" srcId="{7385ADE9-F550-423F-971C-0B411BA6AFB7}" destId="{4224EA89-9C7B-4E52-8560-A7C9E8BDD45D}" srcOrd="0" destOrd="0" presId="urn:microsoft.com/office/officeart/2005/8/layout/default#1"/>
    <dgm:cxn modelId="{7F6DB978-0A9B-4B0E-9AED-84EE0225FFE3}" type="presParOf" srcId="{A147D060-E02B-4512-8596-FFC6F7671704}" destId="{A99E99F0-C4EB-4560-9BA2-4C07D5776536}" srcOrd="0" destOrd="0" presId="urn:microsoft.com/office/officeart/2005/8/layout/default#1"/>
    <dgm:cxn modelId="{E7046B4C-CC28-4692-8024-E0DC12F155A6}" type="presParOf" srcId="{A147D060-E02B-4512-8596-FFC6F7671704}" destId="{44328E68-618B-4C15-9D9F-E44FCB799446}" srcOrd="1" destOrd="0" presId="urn:microsoft.com/office/officeart/2005/8/layout/default#1"/>
    <dgm:cxn modelId="{431FCA9B-A90F-479A-9648-8CF082B008D0}" type="presParOf" srcId="{A147D060-E02B-4512-8596-FFC6F7671704}" destId="{4224EA89-9C7B-4E52-8560-A7C9E8BDD45D}" srcOrd="2" destOrd="0" presId="urn:microsoft.com/office/officeart/2005/8/layout/default#1"/>
    <dgm:cxn modelId="{64670CD8-407F-40E0-969B-7CA0FAFB1F3A}" type="presParOf" srcId="{A147D060-E02B-4512-8596-FFC6F7671704}" destId="{6E24D1EC-CE55-48F1-AD50-3A6FA8E924E5}" srcOrd="3" destOrd="0" presId="urn:microsoft.com/office/officeart/2005/8/layout/default#1"/>
    <dgm:cxn modelId="{778014A5-9A41-4BB9-992B-84DBF6A31A25}" type="presParOf" srcId="{A147D060-E02B-4512-8596-FFC6F7671704}" destId="{88504ABE-9EBB-4BD2-ACC3-07593C065912}" srcOrd="4" destOrd="0" presId="urn:microsoft.com/office/officeart/2005/8/layout/default#1"/>
    <dgm:cxn modelId="{68CA75BE-42B4-4DEE-9E25-19AADB76D69B}" type="presParOf" srcId="{A147D060-E02B-4512-8596-FFC6F7671704}" destId="{CEDB4EF1-535D-46C3-A6DD-35406788C2F9}" srcOrd="5" destOrd="0" presId="urn:microsoft.com/office/officeart/2005/8/layout/default#1"/>
    <dgm:cxn modelId="{62355869-86E4-4D3D-8542-C1021D4C6D16}" type="presParOf" srcId="{A147D060-E02B-4512-8596-FFC6F7671704}" destId="{CCCFA13C-FA87-45C0-91DF-306DF03CC4E6}" srcOrd="6"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3A7C124-E1E3-440B-ABFC-D7916606A4B0}" type="doc">
      <dgm:prSet loTypeId="urn:microsoft.com/office/officeart/2005/8/layout/gear1" loCatId="relationship" qsTypeId="urn:microsoft.com/office/officeart/2005/8/quickstyle/simple1#4" qsCatId="simple" csTypeId="urn:microsoft.com/office/officeart/2005/8/colors/accent1_2#2" csCatId="accent1" phldr="1"/>
      <dgm:spPr/>
      <dgm:t>
        <a:bodyPr/>
        <a:lstStyle/>
        <a:p>
          <a:endParaRPr lang="fr-FR"/>
        </a:p>
      </dgm:t>
    </dgm:pt>
    <dgm:pt modelId="{D8619DA9-417F-4AD1-A1E0-B501600868A1}">
      <dgm:prSet phldrT="[Text]"/>
      <dgm:spPr>
        <a:solidFill>
          <a:schemeClr val="accent2"/>
        </a:solidFill>
      </dgm:spPr>
      <dgm:t>
        <a:bodyPr/>
        <a:lstStyle/>
        <a:p>
          <a:r>
            <a:rPr kumimoji="1" lang="en-US" altLang="ja-JP" dirty="0" smtClean="0"/>
            <a:t>Nacionales</a:t>
          </a:r>
          <a:endParaRPr kumimoji="1" lang="es-ES" altLang="en-US"/>
        </a:p>
      </dgm:t>
    </dgm:pt>
    <dgm:pt modelId="{E7589CC3-9177-4994-80D6-9D68BA8D2C38}" type="parTrans" cxnId="{5CA6B5CB-3D21-47B1-ACCD-B6601F139251}">
      <dgm:prSet/>
      <dgm:spPr/>
      <dgm:t>
        <a:bodyPr/>
        <a:lstStyle/>
        <a:p>
          <a:endParaRPr kumimoji="1" lang="ja-JP" altLang="en-US"/>
        </a:p>
      </dgm:t>
    </dgm:pt>
    <dgm:pt modelId="{84128589-E892-4DDF-BA09-D92FCC2681B8}" type="sibTrans" cxnId="{5CA6B5CB-3D21-47B1-ACCD-B6601F139251}">
      <dgm:prSet/>
      <dgm:spPr>
        <a:solidFill>
          <a:srgbClr val="00B050"/>
        </a:solidFill>
      </dgm:spPr>
      <dgm:t>
        <a:bodyPr/>
        <a:lstStyle/>
        <a:p>
          <a:endParaRPr kumimoji="1" lang="ja-JP" altLang="en-US"/>
        </a:p>
      </dgm:t>
    </dgm:pt>
    <dgm:pt modelId="{ED685EA1-F9CB-46E0-AD02-F5548C8CFBBC}">
      <dgm:prSet phldrT="[Text]"/>
      <dgm:spPr>
        <a:solidFill>
          <a:schemeClr val="accent2"/>
        </a:solidFill>
      </dgm:spPr>
      <dgm:t>
        <a:bodyPr/>
        <a:lstStyle/>
        <a:p>
          <a:r>
            <a:rPr kumimoji="1" lang="en-US" altLang="ja-JP" dirty="0" smtClean="0"/>
            <a:t>Regionales</a:t>
          </a:r>
          <a:endParaRPr kumimoji="1" lang="es-ES" altLang="en-US"/>
        </a:p>
      </dgm:t>
    </dgm:pt>
    <dgm:pt modelId="{93B6CCA3-084F-479E-853A-F04DC3AB1908}" type="parTrans" cxnId="{A51AF826-2E67-4238-98C1-B75E4DAEA4C2}">
      <dgm:prSet/>
      <dgm:spPr/>
      <dgm:t>
        <a:bodyPr/>
        <a:lstStyle/>
        <a:p>
          <a:endParaRPr kumimoji="1" lang="ja-JP" altLang="en-US"/>
        </a:p>
      </dgm:t>
    </dgm:pt>
    <dgm:pt modelId="{296D59B2-9725-4518-9817-BD78D3EB72C9}" type="sibTrans" cxnId="{A51AF826-2E67-4238-98C1-B75E4DAEA4C2}">
      <dgm:prSet/>
      <dgm:spPr/>
      <dgm:t>
        <a:bodyPr/>
        <a:lstStyle/>
        <a:p>
          <a:endParaRPr lang="ja-JP" altLang="en-US" baseline="0">
            <a:solidFill>
              <a:srgbClr val="00B050"/>
            </a:solidFill>
          </a:endParaRPr>
        </a:p>
      </dgm:t>
    </dgm:pt>
    <dgm:pt modelId="{FADDFDB8-9834-48C3-83AC-3EC027E77C9F}">
      <dgm:prSet phldrT="[Text]"/>
      <dgm:spPr>
        <a:solidFill>
          <a:schemeClr val="accent2"/>
        </a:solidFill>
      </dgm:spPr>
      <dgm:t>
        <a:bodyPr/>
        <a:lstStyle/>
        <a:p>
          <a:r>
            <a:rPr kumimoji="1" lang="en-US" altLang="ja-JP" dirty="0" smtClean="0"/>
            <a:t>Internacionales</a:t>
          </a:r>
          <a:endParaRPr kumimoji="1" lang="es-ES" altLang="en-US"/>
        </a:p>
      </dgm:t>
    </dgm:pt>
    <dgm:pt modelId="{6EDA3080-58B3-4508-A152-FD020C47865D}" type="parTrans" cxnId="{1F7022D7-FD85-45E8-A320-0C46A409D314}">
      <dgm:prSet/>
      <dgm:spPr/>
      <dgm:t>
        <a:bodyPr/>
        <a:lstStyle/>
        <a:p>
          <a:endParaRPr kumimoji="1" lang="ja-JP" altLang="en-US"/>
        </a:p>
      </dgm:t>
    </dgm:pt>
    <dgm:pt modelId="{EADD6039-F195-44C4-B1BD-5828A0104EC0}" type="sibTrans" cxnId="{1F7022D7-FD85-45E8-A320-0C46A409D314}">
      <dgm:prSet/>
      <dgm:spPr>
        <a:solidFill>
          <a:srgbClr val="00B050"/>
        </a:solidFill>
      </dgm:spPr>
      <dgm:t>
        <a:bodyPr/>
        <a:lstStyle/>
        <a:p>
          <a:endParaRPr kumimoji="1" lang="ja-JP" altLang="en-US"/>
        </a:p>
      </dgm:t>
    </dgm:pt>
    <dgm:pt modelId="{4770683F-FBC4-41E4-9044-35A0427D3006}">
      <dgm:prSet/>
      <dgm:spPr/>
      <dgm:t>
        <a:bodyPr/>
        <a:lstStyle/>
        <a:p>
          <a:endParaRPr lang="fr-FR" dirty="0"/>
        </a:p>
      </dgm:t>
    </dgm:pt>
    <dgm:pt modelId="{B5328869-13F9-495D-A115-D39DAC676C5C}" type="parTrans" cxnId="{BFD27592-7C2D-49CC-B376-491E8CD501E9}">
      <dgm:prSet/>
      <dgm:spPr/>
      <dgm:t>
        <a:bodyPr/>
        <a:lstStyle/>
        <a:p>
          <a:endParaRPr lang="fr-FR"/>
        </a:p>
      </dgm:t>
    </dgm:pt>
    <dgm:pt modelId="{E153FA31-FC4C-4DF0-A0E2-7E210F7CB78D}" type="sibTrans" cxnId="{BFD27592-7C2D-49CC-B376-491E8CD501E9}">
      <dgm:prSet custLinFactNeighborX="3425" custLinFactNeighborY="-186"/>
      <dgm:spPr>
        <a:solidFill>
          <a:srgbClr val="00B050"/>
        </a:solidFill>
      </dgm:spPr>
      <dgm:t>
        <a:bodyPr/>
        <a:lstStyle/>
        <a:p>
          <a:endParaRPr kumimoji="1" lang="ja-JP" altLang="en-US"/>
        </a:p>
      </dgm:t>
    </dgm:pt>
    <dgm:pt modelId="{E92800F3-4DAD-4C0D-89CD-64C56C650FE9}" type="pres">
      <dgm:prSet presAssocID="{33A7C124-E1E3-440B-ABFC-D7916606A4B0}" presName="composite" presStyleCnt="0">
        <dgm:presLayoutVars>
          <dgm:chMax val="3"/>
          <dgm:animLvl val="lvl"/>
          <dgm:resizeHandles val="exact"/>
        </dgm:presLayoutVars>
      </dgm:prSet>
      <dgm:spPr/>
      <dgm:t>
        <a:bodyPr/>
        <a:lstStyle/>
        <a:p>
          <a:endParaRPr lang="fr-FR"/>
        </a:p>
      </dgm:t>
    </dgm:pt>
    <dgm:pt modelId="{0168FA79-9043-46A7-B2D6-ABC03ADD5DEC}" type="pres">
      <dgm:prSet presAssocID="{D8619DA9-417F-4AD1-A1E0-B501600868A1}" presName="gear1" presStyleLbl="node1" presStyleIdx="0" presStyleCnt="3">
        <dgm:presLayoutVars>
          <dgm:chMax val="1"/>
          <dgm:bulletEnabled val="1"/>
        </dgm:presLayoutVars>
      </dgm:prSet>
      <dgm:spPr/>
      <dgm:t>
        <a:bodyPr/>
        <a:lstStyle/>
        <a:p>
          <a:endParaRPr kumimoji="1" lang="ja-JP" altLang="en-US"/>
        </a:p>
      </dgm:t>
    </dgm:pt>
    <dgm:pt modelId="{47DF9985-C413-4E9E-AE03-0A07E64B5DEC}" type="pres">
      <dgm:prSet presAssocID="{D8619DA9-417F-4AD1-A1E0-B501600868A1}" presName="gear1srcNode" presStyleLbl="node1" presStyleIdx="0" presStyleCnt="3"/>
      <dgm:spPr/>
      <dgm:t>
        <a:bodyPr/>
        <a:lstStyle/>
        <a:p>
          <a:endParaRPr kumimoji="1" lang="ja-JP" altLang="en-US"/>
        </a:p>
      </dgm:t>
    </dgm:pt>
    <dgm:pt modelId="{26C269E7-B4CE-4AD0-B7C8-3A5B40A441C7}" type="pres">
      <dgm:prSet presAssocID="{D8619DA9-417F-4AD1-A1E0-B501600868A1}" presName="gear1dstNode" presStyleLbl="node1" presStyleIdx="0" presStyleCnt="3"/>
      <dgm:spPr/>
      <dgm:t>
        <a:bodyPr/>
        <a:lstStyle/>
        <a:p>
          <a:endParaRPr kumimoji="1" lang="ja-JP" altLang="en-US"/>
        </a:p>
      </dgm:t>
    </dgm:pt>
    <dgm:pt modelId="{8C929122-9D39-474F-A373-A52BFBC40043}" type="pres">
      <dgm:prSet presAssocID="{ED685EA1-F9CB-46E0-AD02-F5548C8CFBBC}" presName="gear2" presStyleLbl="node1" presStyleIdx="1" presStyleCnt="3">
        <dgm:presLayoutVars>
          <dgm:chMax val="1"/>
          <dgm:bulletEnabled val="1"/>
        </dgm:presLayoutVars>
      </dgm:prSet>
      <dgm:spPr/>
      <dgm:t>
        <a:bodyPr/>
        <a:lstStyle/>
        <a:p>
          <a:endParaRPr kumimoji="1" lang="ja-JP" altLang="en-US"/>
        </a:p>
      </dgm:t>
    </dgm:pt>
    <dgm:pt modelId="{08CC77DB-7299-4123-9817-09FD647783B3}" type="pres">
      <dgm:prSet presAssocID="{ED685EA1-F9CB-46E0-AD02-F5548C8CFBBC}" presName="gear2srcNode" presStyleLbl="node1" presStyleIdx="1" presStyleCnt="3"/>
      <dgm:spPr/>
      <dgm:t>
        <a:bodyPr/>
        <a:lstStyle/>
        <a:p>
          <a:endParaRPr kumimoji="1" lang="ja-JP" altLang="en-US"/>
        </a:p>
      </dgm:t>
    </dgm:pt>
    <dgm:pt modelId="{3F5FC15A-3F5D-4A61-8BA4-990BD81C3C6D}" type="pres">
      <dgm:prSet presAssocID="{ED685EA1-F9CB-46E0-AD02-F5548C8CFBBC}" presName="gear2dstNode" presStyleLbl="node1" presStyleIdx="1" presStyleCnt="3"/>
      <dgm:spPr/>
      <dgm:t>
        <a:bodyPr/>
        <a:lstStyle/>
        <a:p>
          <a:endParaRPr kumimoji="1" lang="ja-JP" altLang="en-US"/>
        </a:p>
      </dgm:t>
    </dgm:pt>
    <dgm:pt modelId="{254B0E06-207E-40C2-A16E-29D33D8263CC}" type="pres">
      <dgm:prSet presAssocID="{FADDFDB8-9834-48C3-83AC-3EC027E77C9F}" presName="gear3" presStyleLbl="node1" presStyleIdx="2" presStyleCnt="3"/>
      <dgm:spPr/>
      <dgm:t>
        <a:bodyPr/>
        <a:lstStyle/>
        <a:p>
          <a:endParaRPr kumimoji="1" lang="ja-JP" altLang="en-US"/>
        </a:p>
      </dgm:t>
    </dgm:pt>
    <dgm:pt modelId="{D2C3C48B-11A6-40A8-B1CF-920B8B1B3DFC}" type="pres">
      <dgm:prSet presAssocID="{FADDFDB8-9834-48C3-83AC-3EC027E77C9F}" presName="gear3tx" presStyleLbl="node1" presStyleIdx="2" presStyleCnt="3">
        <dgm:presLayoutVars>
          <dgm:chMax val="1"/>
          <dgm:bulletEnabled val="1"/>
        </dgm:presLayoutVars>
      </dgm:prSet>
      <dgm:spPr/>
      <dgm:t>
        <a:bodyPr/>
        <a:lstStyle/>
        <a:p>
          <a:endParaRPr kumimoji="1" lang="ja-JP" altLang="en-US"/>
        </a:p>
      </dgm:t>
    </dgm:pt>
    <dgm:pt modelId="{14B0DA7E-6651-4F95-BAAB-0E75E7357303}" type="pres">
      <dgm:prSet presAssocID="{FADDFDB8-9834-48C3-83AC-3EC027E77C9F}" presName="gear3srcNode" presStyleLbl="node1" presStyleIdx="2" presStyleCnt="3"/>
      <dgm:spPr/>
      <dgm:t>
        <a:bodyPr/>
        <a:lstStyle/>
        <a:p>
          <a:endParaRPr kumimoji="1" lang="ja-JP" altLang="en-US"/>
        </a:p>
      </dgm:t>
    </dgm:pt>
    <dgm:pt modelId="{20714398-A114-493F-9FFC-9E660E5E3F25}" type="pres">
      <dgm:prSet presAssocID="{FADDFDB8-9834-48C3-83AC-3EC027E77C9F}" presName="gear3dstNode" presStyleLbl="node1" presStyleIdx="2" presStyleCnt="3"/>
      <dgm:spPr/>
      <dgm:t>
        <a:bodyPr/>
        <a:lstStyle/>
        <a:p>
          <a:endParaRPr kumimoji="1" lang="ja-JP" altLang="en-US"/>
        </a:p>
      </dgm:t>
    </dgm:pt>
    <dgm:pt modelId="{F146E883-B0DF-4387-977C-7DD508D1774C}" type="pres">
      <dgm:prSet presAssocID="{84128589-E892-4DDF-BA09-D92FCC2681B8}" presName="connector1" presStyleLbl="sibTrans2D1" presStyleIdx="0" presStyleCnt="3" custLinFactNeighborX="3425" custLinFactNeighborY="-186"/>
      <dgm:spPr/>
      <dgm:t>
        <a:bodyPr/>
        <a:lstStyle/>
        <a:p>
          <a:endParaRPr kumimoji="1" lang="ja-JP" altLang="en-US"/>
        </a:p>
      </dgm:t>
    </dgm:pt>
    <dgm:pt modelId="{693993FE-7502-4338-8F57-B0D00830C07D}" type="pres">
      <dgm:prSet presAssocID="{296D59B2-9725-4518-9817-BD78D3EB72C9}" presName="connector2" presStyleLbl="sibTrans2D1" presStyleIdx="1" presStyleCnt="3" custAng="16477846" custLinFactNeighborX="-21375" custLinFactNeighborY="249"/>
      <dgm:spPr>
        <a:prstGeom prst="circularArrow">
          <a:avLst/>
        </a:prstGeom>
      </dgm:spPr>
      <dgm:t>
        <a:bodyPr/>
        <a:lstStyle/>
        <a:p>
          <a:endParaRPr kumimoji="1" lang="ja-JP" altLang="en-US"/>
        </a:p>
      </dgm:t>
    </dgm:pt>
    <dgm:pt modelId="{AF706198-7C3B-47E3-A08C-0D3356BE902C}" type="pres">
      <dgm:prSet presAssocID="{EADD6039-F195-44C4-B1BD-5828A0104EC0}" presName="connector3" presStyleLbl="sibTrans2D1" presStyleIdx="2" presStyleCnt="3"/>
      <dgm:spPr/>
      <dgm:t>
        <a:bodyPr/>
        <a:lstStyle/>
        <a:p>
          <a:endParaRPr kumimoji="1" lang="ja-JP" altLang="en-US"/>
        </a:p>
      </dgm:t>
    </dgm:pt>
  </dgm:ptLst>
  <dgm:cxnLst>
    <dgm:cxn modelId="{8E80E405-5A4A-4A42-A0AF-3E815729B4CA}" type="presOf" srcId="{ED685EA1-F9CB-46E0-AD02-F5548C8CFBBC}" destId="{8C929122-9D39-474F-A373-A52BFBC40043}" srcOrd="0" destOrd="0" presId="urn:microsoft.com/office/officeart/2005/8/layout/gear1"/>
    <dgm:cxn modelId="{1F7022D7-FD85-45E8-A320-0C46A409D314}" srcId="{33A7C124-E1E3-440B-ABFC-D7916606A4B0}" destId="{FADDFDB8-9834-48C3-83AC-3EC027E77C9F}" srcOrd="2" destOrd="0" parTransId="{6EDA3080-58B3-4508-A152-FD020C47865D}" sibTransId="{EADD6039-F195-44C4-B1BD-5828A0104EC0}"/>
    <dgm:cxn modelId="{A51AF826-2E67-4238-98C1-B75E4DAEA4C2}" srcId="{33A7C124-E1E3-440B-ABFC-D7916606A4B0}" destId="{ED685EA1-F9CB-46E0-AD02-F5548C8CFBBC}" srcOrd="1" destOrd="0" parTransId="{93B6CCA3-084F-479E-853A-F04DC3AB1908}" sibTransId="{296D59B2-9725-4518-9817-BD78D3EB72C9}"/>
    <dgm:cxn modelId="{DC4582F3-75FC-4FB7-AA02-E184037804EA}" type="presOf" srcId="{33A7C124-E1E3-440B-ABFC-D7916606A4B0}" destId="{E92800F3-4DAD-4C0D-89CD-64C56C650FE9}" srcOrd="0" destOrd="0" presId="urn:microsoft.com/office/officeart/2005/8/layout/gear1"/>
    <dgm:cxn modelId="{B952D1F6-8689-4A66-8B65-6AF5B99860DE}" type="presOf" srcId="{FADDFDB8-9834-48C3-83AC-3EC027E77C9F}" destId="{14B0DA7E-6651-4F95-BAAB-0E75E7357303}" srcOrd="2" destOrd="0" presId="urn:microsoft.com/office/officeart/2005/8/layout/gear1"/>
    <dgm:cxn modelId="{47C9A9F1-6336-48C7-8C77-77957ACEDDDA}" type="presOf" srcId="{ED685EA1-F9CB-46E0-AD02-F5548C8CFBBC}" destId="{3F5FC15A-3F5D-4A61-8BA4-990BD81C3C6D}" srcOrd="2" destOrd="0" presId="urn:microsoft.com/office/officeart/2005/8/layout/gear1"/>
    <dgm:cxn modelId="{BF78001B-4D69-4E19-90F6-F34C2BCD44AF}" type="presOf" srcId="{D8619DA9-417F-4AD1-A1E0-B501600868A1}" destId="{47DF9985-C413-4E9E-AE03-0A07E64B5DEC}" srcOrd="1" destOrd="0" presId="urn:microsoft.com/office/officeart/2005/8/layout/gear1"/>
    <dgm:cxn modelId="{3C953CBB-A39C-485A-9374-E27FE2AC168A}" type="presOf" srcId="{FADDFDB8-9834-48C3-83AC-3EC027E77C9F}" destId="{D2C3C48B-11A6-40A8-B1CF-920B8B1B3DFC}" srcOrd="1" destOrd="0" presId="urn:microsoft.com/office/officeart/2005/8/layout/gear1"/>
    <dgm:cxn modelId="{DCEC4264-A3D5-4F68-90A4-20FB6A38FE8C}" type="presOf" srcId="{FADDFDB8-9834-48C3-83AC-3EC027E77C9F}" destId="{20714398-A114-493F-9FFC-9E660E5E3F25}" srcOrd="3" destOrd="0" presId="urn:microsoft.com/office/officeart/2005/8/layout/gear1"/>
    <dgm:cxn modelId="{F222C43C-2AB8-4A74-94F0-86FADAD04BCD}" type="presOf" srcId="{D8619DA9-417F-4AD1-A1E0-B501600868A1}" destId="{0168FA79-9043-46A7-B2D6-ABC03ADD5DEC}" srcOrd="0" destOrd="0" presId="urn:microsoft.com/office/officeart/2005/8/layout/gear1"/>
    <dgm:cxn modelId="{43A07061-A216-4AA5-9EF6-F877250372AC}" type="presOf" srcId="{296D59B2-9725-4518-9817-BD78D3EB72C9}" destId="{693993FE-7502-4338-8F57-B0D00830C07D}" srcOrd="0" destOrd="0" presId="urn:microsoft.com/office/officeart/2005/8/layout/gear1"/>
    <dgm:cxn modelId="{7E43F65B-6FD8-413F-8EF9-EF17E194708A}" type="presOf" srcId="{84128589-E892-4DDF-BA09-D92FCC2681B8}" destId="{F146E883-B0DF-4387-977C-7DD508D1774C}" srcOrd="0" destOrd="0" presId="urn:microsoft.com/office/officeart/2005/8/layout/gear1"/>
    <dgm:cxn modelId="{71DBC234-91D8-4D7F-A7C4-EB6E368CF7AA}" type="presOf" srcId="{ED685EA1-F9CB-46E0-AD02-F5548C8CFBBC}" destId="{08CC77DB-7299-4123-9817-09FD647783B3}" srcOrd="1" destOrd="0" presId="urn:microsoft.com/office/officeart/2005/8/layout/gear1"/>
    <dgm:cxn modelId="{5CA6B5CB-3D21-47B1-ACCD-B6601F139251}" srcId="{33A7C124-E1E3-440B-ABFC-D7916606A4B0}" destId="{D8619DA9-417F-4AD1-A1E0-B501600868A1}" srcOrd="0" destOrd="0" parTransId="{E7589CC3-9177-4994-80D6-9D68BA8D2C38}" sibTransId="{84128589-E892-4DDF-BA09-D92FCC2681B8}"/>
    <dgm:cxn modelId="{491D0EB4-4ABC-46CC-9BBA-63CD79A09E9E}" type="presOf" srcId="{FADDFDB8-9834-48C3-83AC-3EC027E77C9F}" destId="{254B0E06-207E-40C2-A16E-29D33D8263CC}" srcOrd="0" destOrd="0" presId="urn:microsoft.com/office/officeart/2005/8/layout/gear1"/>
    <dgm:cxn modelId="{8A02692F-8986-4268-AF62-2F66636A5B6D}" type="presOf" srcId="{D8619DA9-417F-4AD1-A1E0-B501600868A1}" destId="{26C269E7-B4CE-4AD0-B7C8-3A5B40A441C7}" srcOrd="2" destOrd="0" presId="urn:microsoft.com/office/officeart/2005/8/layout/gear1"/>
    <dgm:cxn modelId="{CB790824-D901-4BA5-8C2D-DE0F2D692063}" type="presOf" srcId="{EADD6039-F195-44C4-B1BD-5828A0104EC0}" destId="{AF706198-7C3B-47E3-A08C-0D3356BE902C}" srcOrd="0" destOrd="0" presId="urn:microsoft.com/office/officeart/2005/8/layout/gear1"/>
    <dgm:cxn modelId="{BFD27592-7C2D-49CC-B376-491E8CD501E9}" srcId="{33A7C124-E1E3-440B-ABFC-D7916606A4B0}" destId="{4770683F-FBC4-41E4-9044-35A0427D3006}" srcOrd="3" destOrd="0" parTransId="{B5328869-13F9-495D-A115-D39DAC676C5C}" sibTransId="{E153FA31-FC4C-4DF0-A0E2-7E210F7CB78D}"/>
    <dgm:cxn modelId="{38940174-3864-4DF3-B1E9-6776468D76E3}" type="presParOf" srcId="{E92800F3-4DAD-4C0D-89CD-64C56C650FE9}" destId="{0168FA79-9043-46A7-B2D6-ABC03ADD5DEC}" srcOrd="0" destOrd="0" presId="urn:microsoft.com/office/officeart/2005/8/layout/gear1"/>
    <dgm:cxn modelId="{5217A84F-13AC-43C9-AF96-091F807B368B}" type="presParOf" srcId="{E92800F3-4DAD-4C0D-89CD-64C56C650FE9}" destId="{47DF9985-C413-4E9E-AE03-0A07E64B5DEC}" srcOrd="1" destOrd="0" presId="urn:microsoft.com/office/officeart/2005/8/layout/gear1"/>
    <dgm:cxn modelId="{3B18A9E3-B977-4496-99BB-88C1F4D87504}" type="presParOf" srcId="{E92800F3-4DAD-4C0D-89CD-64C56C650FE9}" destId="{26C269E7-B4CE-4AD0-B7C8-3A5B40A441C7}" srcOrd="2" destOrd="0" presId="urn:microsoft.com/office/officeart/2005/8/layout/gear1"/>
    <dgm:cxn modelId="{DD531B96-E83B-4285-BF9C-0BFFDB4B96A8}" type="presParOf" srcId="{E92800F3-4DAD-4C0D-89CD-64C56C650FE9}" destId="{8C929122-9D39-474F-A373-A52BFBC40043}" srcOrd="3" destOrd="0" presId="urn:microsoft.com/office/officeart/2005/8/layout/gear1"/>
    <dgm:cxn modelId="{F740F26E-0674-43F8-83A8-352157DBE139}" type="presParOf" srcId="{E92800F3-4DAD-4C0D-89CD-64C56C650FE9}" destId="{08CC77DB-7299-4123-9817-09FD647783B3}" srcOrd="4" destOrd="0" presId="urn:microsoft.com/office/officeart/2005/8/layout/gear1"/>
    <dgm:cxn modelId="{9CA10314-A941-4D0A-9908-C41AD4033666}" type="presParOf" srcId="{E92800F3-4DAD-4C0D-89CD-64C56C650FE9}" destId="{3F5FC15A-3F5D-4A61-8BA4-990BD81C3C6D}" srcOrd="5" destOrd="0" presId="urn:microsoft.com/office/officeart/2005/8/layout/gear1"/>
    <dgm:cxn modelId="{F2D6EE2B-F21F-4D7D-BEA2-A60CC77E75C6}" type="presParOf" srcId="{E92800F3-4DAD-4C0D-89CD-64C56C650FE9}" destId="{254B0E06-207E-40C2-A16E-29D33D8263CC}" srcOrd="6" destOrd="0" presId="urn:microsoft.com/office/officeart/2005/8/layout/gear1"/>
    <dgm:cxn modelId="{92D0CBA8-8D50-4324-9050-136DE5F5012E}" type="presParOf" srcId="{E92800F3-4DAD-4C0D-89CD-64C56C650FE9}" destId="{D2C3C48B-11A6-40A8-B1CF-920B8B1B3DFC}" srcOrd="7" destOrd="0" presId="urn:microsoft.com/office/officeart/2005/8/layout/gear1"/>
    <dgm:cxn modelId="{C752585D-DC46-49F7-9325-E319A83FAD0E}" type="presParOf" srcId="{E92800F3-4DAD-4C0D-89CD-64C56C650FE9}" destId="{14B0DA7E-6651-4F95-BAAB-0E75E7357303}" srcOrd="8" destOrd="0" presId="urn:microsoft.com/office/officeart/2005/8/layout/gear1"/>
    <dgm:cxn modelId="{56B92100-50AB-465F-A3E8-6074009E3CE5}" type="presParOf" srcId="{E92800F3-4DAD-4C0D-89CD-64C56C650FE9}" destId="{20714398-A114-493F-9FFC-9E660E5E3F25}" srcOrd="9" destOrd="0" presId="urn:microsoft.com/office/officeart/2005/8/layout/gear1"/>
    <dgm:cxn modelId="{F753BA8E-1F21-4390-A6C8-22CB37AABC8B}" type="presParOf" srcId="{E92800F3-4DAD-4C0D-89CD-64C56C650FE9}" destId="{F146E883-B0DF-4387-977C-7DD508D1774C}" srcOrd="10" destOrd="0" presId="urn:microsoft.com/office/officeart/2005/8/layout/gear1"/>
    <dgm:cxn modelId="{285C4551-7EBC-4D74-A4B1-14F8604C8575}" type="presParOf" srcId="{E92800F3-4DAD-4C0D-89CD-64C56C650FE9}" destId="{693993FE-7502-4338-8F57-B0D00830C07D}" srcOrd="11" destOrd="0" presId="urn:microsoft.com/office/officeart/2005/8/layout/gear1"/>
    <dgm:cxn modelId="{BB762910-38BE-4715-97D6-E1189E174DCA}" type="presParOf" srcId="{E92800F3-4DAD-4C0D-89CD-64C56C650FE9}" destId="{AF706198-7C3B-47E3-A08C-0D3356BE902C}"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D52722-BDBB-4EE3-96C0-B0FA4306AE52}">
      <dsp:nvSpPr>
        <dsp:cNvPr id="0" name=""/>
        <dsp:cNvSpPr/>
      </dsp:nvSpPr>
      <dsp:spPr>
        <a:xfrm>
          <a:off x="-159253" y="0"/>
          <a:ext cx="8892467" cy="4525963"/>
        </a:xfrm>
        <a:prstGeom prst="swooshArrow">
          <a:avLst>
            <a:gd name="adj1" fmla="val 25000"/>
            <a:gd name="adj2" fmla="val 25000"/>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65911AA-EB77-4FE2-89C5-7A8FB42F0076}">
      <dsp:nvSpPr>
        <dsp:cNvPr id="0" name=""/>
        <dsp:cNvSpPr/>
      </dsp:nvSpPr>
      <dsp:spPr>
        <a:xfrm>
          <a:off x="344797" y="3600400"/>
          <a:ext cx="166555" cy="166555"/>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C263DD1-B449-4C03-BC06-983280ECDCAD}">
      <dsp:nvSpPr>
        <dsp:cNvPr id="0" name=""/>
        <dsp:cNvSpPr/>
      </dsp:nvSpPr>
      <dsp:spPr>
        <a:xfrm>
          <a:off x="632831" y="3448783"/>
          <a:ext cx="948641" cy="1077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254" tIns="0" rIns="0" bIns="0" numCol="1" spcCol="1270" anchor="t" anchorCtr="0">
          <a:noAutofit/>
        </a:bodyPr>
        <a:lstStyle/>
        <a:p>
          <a:pPr lvl="0" algn="l" defTabSz="711200">
            <a:lnSpc>
              <a:spcPct val="90000"/>
            </a:lnSpc>
            <a:spcBef>
              <a:spcPct val="0"/>
            </a:spcBef>
            <a:spcAft>
              <a:spcPct val="35000"/>
            </a:spcAft>
          </a:pPr>
          <a:r>
            <a:rPr kumimoji="1" lang="en-US" altLang="ja-JP" sz="1600" kern="1200" dirty="0" smtClean="0"/>
            <a:t>1997-en curso</a:t>
          </a:r>
        </a:p>
        <a:p>
          <a:pPr lvl="0" algn="l" defTabSz="711200">
            <a:lnSpc>
              <a:spcPct val="90000"/>
            </a:lnSpc>
            <a:spcBef>
              <a:spcPct val="0"/>
            </a:spcBef>
            <a:spcAft>
              <a:spcPct val="35000"/>
            </a:spcAft>
          </a:pPr>
          <a:r>
            <a:rPr kumimoji="1" lang="en-US" altLang="ja-JP" sz="1600" kern="1200" dirty="0" smtClean="0"/>
            <a:t>﻿Reforma de la ONU</a:t>
          </a:r>
          <a:endParaRPr kumimoji="1" lang="es-ES" altLang="en-US" sz="1600" kern="1200"/>
        </a:p>
      </dsp:txBody>
      <dsp:txXfrm>
        <a:off x="632831" y="3448783"/>
        <a:ext cx="948641" cy="1077179"/>
      </dsp:txXfrm>
    </dsp:sp>
    <dsp:sp modelId="{9FB1D02D-85CE-49BC-8FC4-E6DA7CAE8CC4}">
      <dsp:nvSpPr>
        <dsp:cNvPr id="0" name=""/>
        <dsp:cNvSpPr/>
      </dsp:nvSpPr>
      <dsp:spPr>
        <a:xfrm>
          <a:off x="1352909" y="2880321"/>
          <a:ext cx="260695" cy="260695"/>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5EA497-BD0A-493F-9475-803D1C1289C9}">
      <dsp:nvSpPr>
        <dsp:cNvPr id="0" name=""/>
        <dsp:cNvSpPr/>
      </dsp:nvSpPr>
      <dsp:spPr>
        <a:xfrm>
          <a:off x="1640938" y="2629584"/>
          <a:ext cx="1202095" cy="18963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8137" tIns="0" rIns="0" bIns="0" numCol="1" spcCol="1270" anchor="t" anchorCtr="0">
          <a:noAutofit/>
        </a:bodyPr>
        <a:lstStyle/>
        <a:p>
          <a:pPr lvl="0" algn="l" defTabSz="711200">
            <a:lnSpc>
              <a:spcPct val="90000"/>
            </a:lnSpc>
            <a:spcBef>
              <a:spcPct val="0"/>
            </a:spcBef>
            <a:spcAft>
              <a:spcPct val="35000"/>
            </a:spcAft>
          </a:pPr>
          <a:r>
            <a:rPr kumimoji="1" lang="en-US" altLang="ja-JP" sz="1600" kern="1200" dirty="0" smtClean="0"/>
            <a:t>2000</a:t>
          </a:r>
        </a:p>
        <a:p>
          <a:pPr lvl="0" algn="l" defTabSz="711200">
            <a:lnSpc>
              <a:spcPct val="90000"/>
            </a:lnSpc>
            <a:spcBef>
              <a:spcPct val="0"/>
            </a:spcBef>
            <a:spcAft>
              <a:spcPct val="35000"/>
            </a:spcAft>
          </a:pPr>
          <a:r>
            <a:rPr kumimoji="1" lang="en-US" altLang="ja-JP" sz="1600" kern="1200" dirty="0" smtClean="0"/>
            <a:t>Declaración del Milenio</a:t>
          </a:r>
          <a:endParaRPr kumimoji="1" lang="es-ES" altLang="en-US" sz="1600" kern="1200"/>
        </a:p>
      </dsp:txBody>
      <dsp:txXfrm>
        <a:off x="1640938" y="2629584"/>
        <a:ext cx="1202095" cy="1896378"/>
      </dsp:txXfrm>
    </dsp:sp>
    <dsp:sp modelId="{4120476F-EE2A-4B52-943E-7F3901E85385}">
      <dsp:nvSpPr>
        <dsp:cNvPr id="0" name=""/>
        <dsp:cNvSpPr/>
      </dsp:nvSpPr>
      <dsp:spPr>
        <a:xfrm>
          <a:off x="2649051" y="2160242"/>
          <a:ext cx="347593" cy="347593"/>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C5779D-ED0C-44B7-A8BB-CCC5AE8BCDDC}">
      <dsp:nvSpPr>
        <dsp:cNvPr id="0" name=""/>
        <dsp:cNvSpPr/>
      </dsp:nvSpPr>
      <dsp:spPr>
        <a:xfrm>
          <a:off x="2865079" y="1982371"/>
          <a:ext cx="1397617" cy="25435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4183" tIns="0" rIns="0" bIns="0" numCol="1" spcCol="1270" anchor="t" anchorCtr="0">
          <a:noAutofit/>
        </a:bodyPr>
        <a:lstStyle/>
        <a:p>
          <a:pPr lvl="0" algn="l" defTabSz="711200">
            <a:lnSpc>
              <a:spcPct val="90000"/>
            </a:lnSpc>
            <a:spcBef>
              <a:spcPct val="0"/>
            </a:spcBef>
            <a:spcAft>
              <a:spcPct val="35000"/>
            </a:spcAft>
          </a:pPr>
          <a:r>
            <a:rPr kumimoji="1" lang="en-US" altLang="ja-JP" sz="1600" kern="1200" dirty="0" smtClean="0"/>
            <a:t>2002</a:t>
          </a:r>
        </a:p>
        <a:p>
          <a:pPr lvl="0" algn="l" defTabSz="711200">
            <a:lnSpc>
              <a:spcPct val="90000"/>
            </a:lnSpc>
            <a:spcBef>
              <a:spcPct val="0"/>
            </a:spcBef>
            <a:spcAft>
              <a:spcPct val="35000"/>
            </a:spcAft>
          </a:pPr>
          <a:r>
            <a:rPr kumimoji="1" lang="en-US" altLang="ja-JP" sz="1600" kern="1200" dirty="0" smtClean="0"/>
            <a:t>ACCIÓN 2</a:t>
          </a:r>
        </a:p>
        <a:p>
          <a:pPr lvl="0" algn="l" defTabSz="711200">
            <a:lnSpc>
              <a:spcPct val="90000"/>
            </a:lnSpc>
            <a:spcBef>
              <a:spcPct val="0"/>
            </a:spcBef>
            <a:spcAft>
              <a:spcPct val="35000"/>
            </a:spcAft>
          </a:pPr>
          <a:r>
            <a:rPr kumimoji="1" lang="en-US" altLang="ja-JP" sz="1600" kern="1200" dirty="0" smtClean="0"/>
            <a:t>﻿Reforma de la ONU</a:t>
          </a:r>
          <a:endParaRPr kumimoji="1" lang="es-ES" altLang="en-US" sz="1600" kern="1200"/>
        </a:p>
      </dsp:txBody>
      <dsp:txXfrm>
        <a:off x="2865079" y="1982371"/>
        <a:ext cx="1397617" cy="2543591"/>
      </dsp:txXfrm>
    </dsp:sp>
    <dsp:sp modelId="{BB11ACA6-9927-421E-923A-EB1B3574F77C}">
      <dsp:nvSpPr>
        <dsp:cNvPr id="0" name=""/>
        <dsp:cNvSpPr/>
      </dsp:nvSpPr>
      <dsp:spPr>
        <a:xfrm>
          <a:off x="3945199" y="1584175"/>
          <a:ext cx="448975" cy="448975"/>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45D421-557A-40E2-876A-26C709C62AF3}">
      <dsp:nvSpPr>
        <dsp:cNvPr id="0" name=""/>
        <dsp:cNvSpPr/>
      </dsp:nvSpPr>
      <dsp:spPr>
        <a:xfrm>
          <a:off x="4233233" y="1656179"/>
          <a:ext cx="1448308" cy="18430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903" tIns="0" rIns="0" bIns="0" numCol="1" spcCol="1270" anchor="t" anchorCtr="0">
          <a:noAutofit/>
        </a:bodyPr>
        <a:lstStyle/>
        <a:p>
          <a:pPr lvl="0" algn="l" defTabSz="711200">
            <a:lnSpc>
              <a:spcPct val="90000"/>
            </a:lnSpc>
            <a:spcBef>
              <a:spcPct val="0"/>
            </a:spcBef>
            <a:spcAft>
              <a:spcPct val="35000"/>
            </a:spcAft>
          </a:pPr>
          <a:r>
            <a:rPr kumimoji="1" lang="fr-FR" altLang="ja-JP" sz="1600" kern="1200" dirty="0" smtClean="0"/>
            <a:t>2005</a:t>
          </a:r>
        </a:p>
        <a:p>
          <a:pPr lvl="0" algn="l" defTabSz="711200">
            <a:lnSpc>
              <a:spcPct val="90000"/>
            </a:lnSpc>
            <a:spcBef>
              <a:spcPct val="0"/>
            </a:spcBef>
            <a:spcAft>
              <a:spcPct val="35000"/>
            </a:spcAft>
          </a:pPr>
          <a:r>
            <a:rPr sz="1600" kern="1200"/>
            <a:t>"En mayor libertad"</a:t>
          </a:r>
          <a:endParaRPr kumimoji="1" lang="es-ES" altLang="en-US" sz="1800" kern="1200"/>
        </a:p>
      </dsp:txBody>
      <dsp:txXfrm>
        <a:off x="4233233" y="1656179"/>
        <a:ext cx="1448308" cy="1843059"/>
      </dsp:txXfrm>
    </dsp:sp>
    <dsp:sp modelId="{9643747D-F130-44F3-B3BA-D5EABFC482A3}">
      <dsp:nvSpPr>
        <dsp:cNvPr id="0" name=""/>
        <dsp:cNvSpPr/>
      </dsp:nvSpPr>
      <dsp:spPr>
        <a:xfrm>
          <a:off x="5241343" y="1080117"/>
          <a:ext cx="572081" cy="572081"/>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274689-C381-47D6-81A2-66DF94185E57}">
      <dsp:nvSpPr>
        <dsp:cNvPr id="0" name=""/>
        <dsp:cNvSpPr/>
      </dsp:nvSpPr>
      <dsp:spPr>
        <a:xfrm>
          <a:off x="5315460" y="1584177"/>
          <a:ext cx="3736272" cy="16240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3134" tIns="0" rIns="0" bIns="0" numCol="1" spcCol="1270" anchor="t" anchorCtr="0">
          <a:noAutofit/>
        </a:bodyPr>
        <a:lstStyle/>
        <a:p>
          <a:pPr lvl="0" algn="l" defTabSz="711200">
            <a:lnSpc>
              <a:spcPct val="90000"/>
            </a:lnSpc>
            <a:spcBef>
              <a:spcPct val="0"/>
            </a:spcBef>
            <a:spcAft>
              <a:spcPct val="35000"/>
            </a:spcAft>
          </a:pPr>
          <a:r>
            <a:rPr kumimoji="1" lang="en-US" altLang="ja-JP" sz="1600" kern="1200" dirty="0" smtClean="0"/>
            <a:t>   2005 2010</a:t>
          </a:r>
        </a:p>
        <a:p>
          <a:pPr lvl="0" algn="l" defTabSz="711200">
            <a:lnSpc>
              <a:spcPct val="90000"/>
            </a:lnSpc>
            <a:spcBef>
              <a:spcPct val="0"/>
            </a:spcBef>
            <a:spcAft>
              <a:spcPct val="35000"/>
            </a:spcAft>
          </a:pPr>
          <a:r>
            <a:rPr kumimoji="1" lang="en-US" altLang="ja-JP" sz="1600" kern="1200" dirty="0" smtClean="0"/>
            <a:t>   Cumbre Mundial Revisión de ODMs</a:t>
          </a:r>
        </a:p>
        <a:p>
          <a:pPr lvl="0" algn="l" defTabSz="711200">
            <a:lnSpc>
              <a:spcPct val="90000"/>
            </a:lnSpc>
            <a:spcBef>
              <a:spcPct val="0"/>
            </a:spcBef>
            <a:spcAft>
              <a:spcPct val="35000"/>
            </a:spcAft>
          </a:pPr>
          <a:r>
            <a:rPr sz="1600" kern="1200"/>
            <a:t>    </a:t>
          </a:r>
          <a:r>
            <a:rPr kumimoji="1" lang="en-US" altLang="ja-JP" sz="1600" kern="1200" smtClean="0"/>
            <a:t>Resultado Cumbre</a:t>
          </a:r>
          <a:endParaRPr kumimoji="1" lang="es-ES" altLang="en-US" sz="1600" kern="1200"/>
        </a:p>
      </dsp:txBody>
      <dsp:txXfrm>
        <a:off x="5315460" y="1584177"/>
        <a:ext cx="3736272" cy="16240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9B5E88-26D4-49C4-99D3-16CBF95E34E9}">
      <dsp:nvSpPr>
        <dsp:cNvPr id="0" name=""/>
        <dsp:cNvSpPr/>
      </dsp:nvSpPr>
      <dsp:spPr>
        <a:xfrm>
          <a:off x="2288" y="594"/>
          <a:ext cx="5847342" cy="1011756"/>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kumimoji="1" lang="en-US" altLang="ja-JP" sz="3200" kern="1200" dirty="0" smtClean="0"/>
            <a:t>Basados ​​en Tratados</a:t>
          </a:r>
          <a:endParaRPr kumimoji="1" lang="es-ES" altLang="en-US" sz="3200" kern="1200"/>
        </a:p>
      </dsp:txBody>
      <dsp:txXfrm>
        <a:off x="31921" y="30227"/>
        <a:ext cx="5788076" cy="952490"/>
      </dsp:txXfrm>
    </dsp:sp>
    <dsp:sp modelId="{4DCF0234-1F76-4BB1-8208-39863C11BDE3}">
      <dsp:nvSpPr>
        <dsp:cNvPr id="0" name=""/>
        <dsp:cNvSpPr/>
      </dsp:nvSpPr>
      <dsp:spPr>
        <a:xfrm>
          <a:off x="2584" y="1247029"/>
          <a:ext cx="622848" cy="212419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8580" tIns="68580" rIns="68580" bIns="68580" numCol="1" spcCol="1270" anchor="ctr" anchorCtr="0">
          <a:noAutofit/>
        </a:bodyPr>
        <a:lstStyle/>
        <a:p>
          <a:pPr lvl="0" algn="ctr" defTabSz="800100">
            <a:lnSpc>
              <a:spcPct val="90000"/>
            </a:lnSpc>
            <a:spcBef>
              <a:spcPct val="0"/>
            </a:spcBef>
            <a:spcAft>
              <a:spcPct val="35000"/>
            </a:spcAft>
          </a:pPr>
          <a:r>
            <a:rPr kumimoji="1" lang="en-US" altLang="ja-JP" sz="1800" kern="1200" dirty="0" smtClean="0"/>
            <a:t>CESCR</a:t>
          </a:r>
          <a:endParaRPr kumimoji="1" lang="es-ES" altLang="en-US" sz="1800" kern="1200" dirty="0"/>
        </a:p>
      </dsp:txBody>
      <dsp:txXfrm>
        <a:off x="20827" y="1265272"/>
        <a:ext cx="586362" cy="2087713"/>
      </dsp:txXfrm>
    </dsp:sp>
    <dsp:sp modelId="{9333F695-3B4C-4F16-8EE8-F9FF88F49E0E}">
      <dsp:nvSpPr>
        <dsp:cNvPr id="0" name=""/>
        <dsp:cNvSpPr/>
      </dsp:nvSpPr>
      <dsp:spPr>
        <a:xfrm>
          <a:off x="712052" y="1247029"/>
          <a:ext cx="636524" cy="212419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8580" tIns="68580" rIns="68580" bIns="68580" numCol="1" spcCol="1270" anchor="ctr" anchorCtr="0">
          <a:noAutofit/>
        </a:bodyPr>
        <a:lstStyle/>
        <a:p>
          <a:pPr lvl="0" algn="ctr" defTabSz="800100">
            <a:lnSpc>
              <a:spcPct val="90000"/>
            </a:lnSpc>
            <a:spcBef>
              <a:spcPct val="0"/>
            </a:spcBef>
            <a:spcAft>
              <a:spcPct val="35000"/>
            </a:spcAft>
          </a:pPr>
          <a:r>
            <a:rPr kumimoji="1" lang="en-US" altLang="ja-JP" sz="1800" kern="1200" dirty="0" smtClean="0"/>
            <a:t>CCPR</a:t>
          </a:r>
          <a:endParaRPr kumimoji="1" lang="es-ES" altLang="en-US" sz="1800" kern="1200" dirty="0"/>
        </a:p>
      </dsp:txBody>
      <dsp:txXfrm>
        <a:off x="730695" y="1265672"/>
        <a:ext cx="599238" cy="2086913"/>
      </dsp:txXfrm>
    </dsp:sp>
    <dsp:sp modelId="{6DB9ED1E-8FB5-4470-9907-EC9AFDEB687F}">
      <dsp:nvSpPr>
        <dsp:cNvPr id="0" name=""/>
        <dsp:cNvSpPr/>
      </dsp:nvSpPr>
      <dsp:spPr>
        <a:xfrm>
          <a:off x="1435196" y="1247029"/>
          <a:ext cx="692552" cy="212419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8580" tIns="68580" rIns="68580" bIns="68580" numCol="1" spcCol="1270" anchor="ctr" anchorCtr="0">
          <a:noAutofit/>
        </a:bodyPr>
        <a:lstStyle/>
        <a:p>
          <a:pPr lvl="0" algn="ctr" defTabSz="800100">
            <a:lnSpc>
              <a:spcPct val="90000"/>
            </a:lnSpc>
            <a:spcBef>
              <a:spcPct val="0"/>
            </a:spcBef>
            <a:spcAft>
              <a:spcPct val="35000"/>
            </a:spcAft>
          </a:pPr>
          <a:r>
            <a:rPr kumimoji="1" lang="en-US" altLang="ja-JP" sz="1800" kern="1200" dirty="0" smtClean="0"/>
            <a:t>CERD</a:t>
          </a:r>
          <a:endParaRPr kumimoji="1" lang="es-ES" altLang="en-US" sz="1800" kern="1200" dirty="0"/>
        </a:p>
      </dsp:txBody>
      <dsp:txXfrm>
        <a:off x="1455480" y="1267313"/>
        <a:ext cx="651984" cy="2083631"/>
      </dsp:txXfrm>
    </dsp:sp>
    <dsp:sp modelId="{EBAED80D-558B-477E-BF08-EC426885E0ED}">
      <dsp:nvSpPr>
        <dsp:cNvPr id="0" name=""/>
        <dsp:cNvSpPr/>
      </dsp:nvSpPr>
      <dsp:spPr>
        <a:xfrm>
          <a:off x="2214369" y="1247029"/>
          <a:ext cx="702812" cy="212419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8580" tIns="68580" rIns="68580" bIns="68580" numCol="1" spcCol="1270" anchor="ctr" anchorCtr="0">
          <a:noAutofit/>
        </a:bodyPr>
        <a:lstStyle/>
        <a:p>
          <a:pPr lvl="0" algn="ctr" defTabSz="800100">
            <a:lnSpc>
              <a:spcPct val="90000"/>
            </a:lnSpc>
            <a:spcBef>
              <a:spcPct val="0"/>
            </a:spcBef>
            <a:spcAft>
              <a:spcPct val="35000"/>
            </a:spcAft>
          </a:pPr>
          <a:r>
            <a:rPr kumimoji="1" lang="en-US" altLang="ja-JP" sz="1800" kern="1200" dirty="0" smtClean="0"/>
            <a:t>CEDAW</a:t>
          </a:r>
          <a:endParaRPr kumimoji="1" lang="es-ES" altLang="en-US" sz="1800" kern="1200"/>
        </a:p>
      </dsp:txBody>
      <dsp:txXfrm>
        <a:off x="2234954" y="1267614"/>
        <a:ext cx="661642" cy="2083029"/>
      </dsp:txXfrm>
    </dsp:sp>
    <dsp:sp modelId="{50978993-1C39-475C-82B0-CBF8BEEA51C6}">
      <dsp:nvSpPr>
        <dsp:cNvPr id="0" name=""/>
        <dsp:cNvSpPr/>
      </dsp:nvSpPr>
      <dsp:spPr>
        <a:xfrm>
          <a:off x="3003801" y="1247029"/>
          <a:ext cx="640808" cy="212419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8580" tIns="68580" rIns="68580" bIns="68580" numCol="1" spcCol="1270" anchor="ctr" anchorCtr="0">
          <a:noAutofit/>
        </a:bodyPr>
        <a:lstStyle/>
        <a:p>
          <a:pPr lvl="0" algn="ctr" defTabSz="800100">
            <a:lnSpc>
              <a:spcPct val="90000"/>
            </a:lnSpc>
            <a:spcBef>
              <a:spcPct val="0"/>
            </a:spcBef>
            <a:spcAft>
              <a:spcPct val="35000"/>
            </a:spcAft>
          </a:pPr>
          <a:r>
            <a:rPr kumimoji="1" lang="en-US" altLang="ja-JP" sz="1800" kern="1200" dirty="0" smtClean="0"/>
            <a:t>CAT</a:t>
          </a:r>
          <a:endParaRPr kumimoji="1" lang="es-ES" altLang="en-US" sz="1800" kern="1200"/>
        </a:p>
      </dsp:txBody>
      <dsp:txXfrm>
        <a:off x="3022570" y="1265798"/>
        <a:ext cx="603270" cy="2086661"/>
      </dsp:txXfrm>
    </dsp:sp>
    <dsp:sp modelId="{58BAE306-216C-42BB-9B9A-EF13B45B51B6}">
      <dsp:nvSpPr>
        <dsp:cNvPr id="0" name=""/>
        <dsp:cNvSpPr/>
      </dsp:nvSpPr>
      <dsp:spPr>
        <a:xfrm>
          <a:off x="3731229" y="1247029"/>
          <a:ext cx="653989" cy="212419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8580" tIns="68580" rIns="68580" bIns="68580" numCol="1" spcCol="1270" anchor="ctr" anchorCtr="0">
          <a:noAutofit/>
        </a:bodyPr>
        <a:lstStyle/>
        <a:p>
          <a:pPr lvl="0" algn="ctr" defTabSz="800100">
            <a:lnSpc>
              <a:spcPct val="90000"/>
            </a:lnSpc>
            <a:spcBef>
              <a:spcPct val="0"/>
            </a:spcBef>
            <a:spcAft>
              <a:spcPct val="35000"/>
            </a:spcAft>
          </a:pPr>
          <a:r>
            <a:rPr kumimoji="1" lang="en-US" altLang="ja-JP" sz="1800" kern="1200" dirty="0" smtClean="0"/>
            <a:t>CRC</a:t>
          </a:r>
          <a:endParaRPr kumimoji="1" lang="es-ES" altLang="en-US" sz="1800" kern="1200"/>
        </a:p>
      </dsp:txBody>
      <dsp:txXfrm>
        <a:off x="3750384" y="1266184"/>
        <a:ext cx="615679" cy="2085889"/>
      </dsp:txXfrm>
    </dsp:sp>
    <dsp:sp modelId="{97951ADA-2FA9-4771-B6A2-A527D7F0DBC7}">
      <dsp:nvSpPr>
        <dsp:cNvPr id="0" name=""/>
        <dsp:cNvSpPr/>
      </dsp:nvSpPr>
      <dsp:spPr>
        <a:xfrm>
          <a:off x="4471839" y="1247029"/>
          <a:ext cx="651594" cy="212419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8580" tIns="68580" rIns="68580" bIns="68580" numCol="1" spcCol="1270" anchor="ctr" anchorCtr="0">
          <a:noAutofit/>
        </a:bodyPr>
        <a:lstStyle/>
        <a:p>
          <a:pPr lvl="0" algn="ctr" defTabSz="800100">
            <a:lnSpc>
              <a:spcPct val="90000"/>
            </a:lnSpc>
            <a:spcBef>
              <a:spcPct val="0"/>
            </a:spcBef>
            <a:spcAft>
              <a:spcPct val="35000"/>
            </a:spcAft>
          </a:pPr>
          <a:r>
            <a:rPr kumimoji="1" lang="en-US" altLang="ja-JP" sz="1800" kern="1200" dirty="0" smtClean="0"/>
            <a:t>CMW</a:t>
          </a:r>
          <a:endParaRPr kumimoji="1" lang="es-ES" altLang="en-US" sz="1800" kern="1200" dirty="0"/>
        </a:p>
      </dsp:txBody>
      <dsp:txXfrm>
        <a:off x="4490924" y="1266114"/>
        <a:ext cx="613424" cy="2086029"/>
      </dsp:txXfrm>
    </dsp:sp>
    <dsp:sp modelId="{58C8B3F4-D661-43D7-A362-A67D29EE50B5}">
      <dsp:nvSpPr>
        <dsp:cNvPr id="0" name=""/>
        <dsp:cNvSpPr/>
      </dsp:nvSpPr>
      <dsp:spPr>
        <a:xfrm>
          <a:off x="5210053" y="1247029"/>
          <a:ext cx="639280" cy="212419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8580" tIns="68580" rIns="68580" bIns="68580" numCol="1" spcCol="1270" anchor="ctr" anchorCtr="0">
          <a:noAutofit/>
        </a:bodyPr>
        <a:lstStyle/>
        <a:p>
          <a:pPr lvl="0" algn="ctr" defTabSz="800100">
            <a:lnSpc>
              <a:spcPct val="90000"/>
            </a:lnSpc>
            <a:spcBef>
              <a:spcPct val="0"/>
            </a:spcBef>
            <a:spcAft>
              <a:spcPct val="35000"/>
            </a:spcAft>
          </a:pPr>
          <a:r>
            <a:rPr kumimoji="1" lang="en-US" altLang="ja-JP" sz="1800" kern="1200" dirty="0" smtClean="0"/>
            <a:t>CRPD</a:t>
          </a:r>
          <a:endParaRPr kumimoji="1" lang="es-ES" altLang="en-US" sz="1800" kern="1200" dirty="0"/>
        </a:p>
      </dsp:txBody>
      <dsp:txXfrm>
        <a:off x="5228777" y="1265753"/>
        <a:ext cx="601832" cy="2086751"/>
      </dsp:txXfrm>
    </dsp:sp>
    <dsp:sp modelId="{74445711-3657-414A-9EDC-DD4DE67A5DC6}">
      <dsp:nvSpPr>
        <dsp:cNvPr id="0" name=""/>
        <dsp:cNvSpPr/>
      </dsp:nvSpPr>
      <dsp:spPr>
        <a:xfrm>
          <a:off x="6768759" y="56619"/>
          <a:ext cx="2107745" cy="99093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kumimoji="1" lang="en-US" altLang="ja-JP" sz="3200" kern="1200" dirty="0" smtClean="0"/>
            <a:t>En la Carta</a:t>
          </a:r>
          <a:endParaRPr kumimoji="1" lang="es-ES" altLang="en-US" sz="3200" kern="1200" dirty="0"/>
        </a:p>
      </dsp:txBody>
      <dsp:txXfrm>
        <a:off x="6797783" y="85643"/>
        <a:ext cx="2049697" cy="932891"/>
      </dsp:txXfrm>
    </dsp:sp>
    <dsp:sp modelId="{60B99A2C-2BBB-465C-BFC3-5AC0504DDF76}">
      <dsp:nvSpPr>
        <dsp:cNvPr id="0" name=""/>
        <dsp:cNvSpPr/>
      </dsp:nvSpPr>
      <dsp:spPr>
        <a:xfrm>
          <a:off x="6823304" y="1208747"/>
          <a:ext cx="2105687" cy="940276"/>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kumimoji="1" lang="en-US" altLang="ja-JP" sz="1800" kern="1200" dirty="0" smtClean="0"/>
            <a:t>Consejo de Derechos Humanos</a:t>
          </a:r>
          <a:endParaRPr kumimoji="1" lang="es-ES" altLang="en-US" sz="1800" kern="1200" dirty="0"/>
        </a:p>
      </dsp:txBody>
      <dsp:txXfrm>
        <a:off x="6850844" y="1236287"/>
        <a:ext cx="2050607" cy="885196"/>
      </dsp:txXfrm>
    </dsp:sp>
    <dsp:sp modelId="{4C0C1E64-18AB-467C-974C-FB9BEF800D52}">
      <dsp:nvSpPr>
        <dsp:cNvPr id="0" name=""/>
        <dsp:cNvSpPr/>
      </dsp:nvSpPr>
      <dsp:spPr>
        <a:xfrm>
          <a:off x="6768747" y="2360872"/>
          <a:ext cx="1031188" cy="212419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8580" tIns="68580" rIns="68580" bIns="68580" numCol="1" spcCol="1270" anchor="ctr" anchorCtr="0">
          <a:noAutofit/>
        </a:bodyPr>
        <a:lstStyle/>
        <a:p>
          <a:pPr lvl="0" algn="ctr" defTabSz="800100">
            <a:lnSpc>
              <a:spcPct val="90000"/>
            </a:lnSpc>
            <a:spcBef>
              <a:spcPct val="0"/>
            </a:spcBef>
            <a:spcAft>
              <a:spcPct val="35000"/>
            </a:spcAft>
          </a:pPr>
          <a:r>
            <a:rPr kumimoji="1" lang="en-US" altLang="ja-JP" sz="1800" kern="1200" dirty="0" smtClean="0"/>
            <a:t>Procedimentos especiales</a:t>
          </a:r>
          <a:endParaRPr kumimoji="1" lang="es-ES" altLang="en-US" sz="1800" kern="1200"/>
        </a:p>
      </dsp:txBody>
      <dsp:txXfrm>
        <a:off x="6798949" y="2391074"/>
        <a:ext cx="970784" cy="2063795"/>
      </dsp:txXfrm>
    </dsp:sp>
    <dsp:sp modelId="{701775E7-285C-4E82-A16D-0B0DE6B4BBC7}">
      <dsp:nvSpPr>
        <dsp:cNvPr id="0" name=""/>
        <dsp:cNvSpPr/>
      </dsp:nvSpPr>
      <dsp:spPr>
        <a:xfrm>
          <a:off x="7848876" y="2360872"/>
          <a:ext cx="1031188" cy="212419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8580" tIns="68580" rIns="68580" bIns="68580" numCol="1" spcCol="1270" anchor="ctr" anchorCtr="0">
          <a:noAutofit/>
        </a:bodyPr>
        <a:lstStyle/>
        <a:p>
          <a:pPr lvl="0" algn="ctr" defTabSz="800100">
            <a:lnSpc>
              <a:spcPct val="90000"/>
            </a:lnSpc>
            <a:spcBef>
              <a:spcPct val="0"/>
            </a:spcBef>
            <a:spcAft>
              <a:spcPct val="35000"/>
            </a:spcAft>
          </a:pPr>
          <a:r>
            <a:rPr kumimoji="1" lang="en-US" altLang="ja-JP" sz="1800" kern="1200" dirty="0" smtClean="0"/>
            <a:t>Examen Periódico Universal</a:t>
          </a:r>
          <a:endParaRPr kumimoji="1" lang="es-ES" altLang="en-US" sz="1800" kern="1200"/>
        </a:p>
      </dsp:txBody>
      <dsp:txXfrm>
        <a:off x="7879078" y="2391074"/>
        <a:ext cx="970784" cy="2063795"/>
      </dsp:txXfrm>
    </dsp:sp>
    <dsp:sp modelId="{38E10877-75E8-40E6-BE35-2600107A708F}">
      <dsp:nvSpPr>
        <dsp:cNvPr id="0" name=""/>
        <dsp:cNvSpPr/>
      </dsp:nvSpPr>
      <dsp:spPr>
        <a:xfrm>
          <a:off x="5904659" y="1208754"/>
          <a:ext cx="622848" cy="2124199"/>
        </a:xfrm>
        <a:prstGeom prst="roundRect">
          <a:avLst>
            <a:gd name="adj" fmla="val 1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vert" wrap="square" lIns="60960" tIns="60960" rIns="60960" bIns="60960" numCol="1" spcCol="1270" anchor="ctr" anchorCtr="0">
          <a:noAutofit/>
        </a:bodyPr>
        <a:lstStyle/>
        <a:p>
          <a:pPr lvl="0" algn="ctr" defTabSz="711200">
            <a:lnSpc>
              <a:spcPct val="90000"/>
            </a:lnSpc>
            <a:spcBef>
              <a:spcPct val="0"/>
            </a:spcBef>
            <a:spcAft>
              <a:spcPct val="35000"/>
            </a:spcAft>
          </a:pPr>
          <a:r>
            <a:rPr kumimoji="1" lang="en-US" altLang="ja-JP" sz="1600" kern="1200" dirty="0" smtClean="0"/>
            <a:t>CPED</a:t>
          </a:r>
          <a:endParaRPr kumimoji="1" lang="es-ES" altLang="en-US" sz="1600" kern="1200" dirty="0"/>
        </a:p>
      </dsp:txBody>
      <dsp:txXfrm>
        <a:off x="5922902" y="1226997"/>
        <a:ext cx="586362" cy="20877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9E99F0-C4EB-4560-9BA2-4C07D5776536}">
      <dsp:nvSpPr>
        <dsp:cNvPr id="0" name=""/>
        <dsp:cNvSpPr/>
      </dsp:nvSpPr>
      <dsp:spPr>
        <a:xfrm>
          <a:off x="492" y="1013243"/>
          <a:ext cx="1922673" cy="1153604"/>
        </a:xfrm>
        <a:prstGeom prst="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s-ES" altLang="ja-JP" sz="2000" b="1" kern="1200" dirty="0" smtClean="0">
              <a:latin typeface="+mn-lt"/>
            </a:rPr>
            <a:t>Examen Periódico Universal</a:t>
          </a:r>
          <a:endParaRPr kumimoji="1" lang="es-ES" altLang="en-US" sz="2000" b="1" kern="1200">
            <a:latin typeface="+mn-lt"/>
          </a:endParaRPr>
        </a:p>
      </dsp:txBody>
      <dsp:txXfrm>
        <a:off x="492" y="1013243"/>
        <a:ext cx="1922673" cy="1153604"/>
      </dsp:txXfrm>
    </dsp:sp>
    <dsp:sp modelId="{4224EA89-9C7B-4E52-8560-A7C9E8BDD45D}">
      <dsp:nvSpPr>
        <dsp:cNvPr id="0" name=""/>
        <dsp:cNvSpPr/>
      </dsp:nvSpPr>
      <dsp:spPr>
        <a:xfrm>
          <a:off x="2115433" y="1013243"/>
          <a:ext cx="1922673" cy="1153604"/>
        </a:xfrm>
        <a:prstGeom prst="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s-ES" altLang="ja-JP" sz="2000" b="1" kern="1200" dirty="0" smtClean="0">
              <a:latin typeface="+mn-lt"/>
            </a:rPr>
            <a:t>Procedimentos especiales</a:t>
          </a:r>
          <a:endParaRPr kumimoji="1" lang="es-ES" altLang="en-US" sz="2000" b="1" kern="1200">
            <a:latin typeface="+mn-lt"/>
          </a:endParaRPr>
        </a:p>
      </dsp:txBody>
      <dsp:txXfrm>
        <a:off x="2115433" y="1013243"/>
        <a:ext cx="1922673" cy="1153604"/>
      </dsp:txXfrm>
    </dsp:sp>
    <dsp:sp modelId="{88504ABE-9EBB-4BD2-ACC3-07593C065912}">
      <dsp:nvSpPr>
        <dsp:cNvPr id="0" name=""/>
        <dsp:cNvSpPr/>
      </dsp:nvSpPr>
      <dsp:spPr>
        <a:xfrm>
          <a:off x="492" y="2359115"/>
          <a:ext cx="1922673" cy="1153604"/>
        </a:xfrm>
        <a:prstGeom prst="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s-ES" altLang="ja-JP" sz="2000" b="1" kern="1200" dirty="0" smtClean="0">
              <a:latin typeface="+mn-lt"/>
            </a:rPr>
            <a:t>Comité consultivo</a:t>
          </a:r>
          <a:endParaRPr kumimoji="1" lang="es-ES" altLang="en-US" sz="2000" b="1" kern="1200">
            <a:latin typeface="+mn-lt"/>
          </a:endParaRPr>
        </a:p>
      </dsp:txBody>
      <dsp:txXfrm>
        <a:off x="492" y="2359115"/>
        <a:ext cx="1922673" cy="1153604"/>
      </dsp:txXfrm>
    </dsp:sp>
    <dsp:sp modelId="{CCCFA13C-FA87-45C0-91DF-306DF03CC4E6}">
      <dsp:nvSpPr>
        <dsp:cNvPr id="0" name=""/>
        <dsp:cNvSpPr/>
      </dsp:nvSpPr>
      <dsp:spPr>
        <a:xfrm>
          <a:off x="2115433" y="2359115"/>
          <a:ext cx="1922673" cy="1153604"/>
        </a:xfrm>
        <a:prstGeom prst="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kumimoji="1" lang="es-ES" altLang="ja-JP" sz="2000" b="1" kern="1200" dirty="0" smtClean="0">
              <a:latin typeface="+mn-lt"/>
            </a:rPr>
            <a:t>Procedimientos de denuncia</a:t>
          </a:r>
          <a:endParaRPr kumimoji="1" lang="es-ES" altLang="en-US" sz="2000" b="1" kern="1200">
            <a:latin typeface="+mn-lt"/>
          </a:endParaRPr>
        </a:p>
      </dsp:txBody>
      <dsp:txXfrm>
        <a:off x="2115433" y="2359115"/>
        <a:ext cx="1922673" cy="115360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68FA79-9043-46A7-B2D6-ABC03ADD5DEC}">
      <dsp:nvSpPr>
        <dsp:cNvPr id="0" name=""/>
        <dsp:cNvSpPr/>
      </dsp:nvSpPr>
      <dsp:spPr>
        <a:xfrm>
          <a:off x="3888501" y="2036683"/>
          <a:ext cx="2489279" cy="2489279"/>
        </a:xfrm>
        <a:prstGeom prst="gear9">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kumimoji="1" lang="en-US" altLang="ja-JP" sz="1200" kern="1200" dirty="0" smtClean="0"/>
            <a:t>Nacionales</a:t>
          </a:r>
          <a:endParaRPr kumimoji="1" lang="es-ES" altLang="en-US" sz="1200" kern="1200"/>
        </a:p>
      </dsp:txBody>
      <dsp:txXfrm>
        <a:off x="4388957" y="2619785"/>
        <a:ext cx="1488367" cy="1279541"/>
      </dsp:txXfrm>
    </dsp:sp>
    <dsp:sp modelId="{8C929122-9D39-474F-A373-A52BFBC40043}">
      <dsp:nvSpPr>
        <dsp:cNvPr id="0" name=""/>
        <dsp:cNvSpPr/>
      </dsp:nvSpPr>
      <dsp:spPr>
        <a:xfrm>
          <a:off x="2440193" y="1448308"/>
          <a:ext cx="1810385" cy="1810385"/>
        </a:xfrm>
        <a:prstGeom prst="gear6">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kumimoji="1" lang="en-US" altLang="ja-JP" sz="1200" kern="1200" dirty="0" smtClean="0"/>
            <a:t>Regionales</a:t>
          </a:r>
          <a:endParaRPr kumimoji="1" lang="es-ES" altLang="en-US" sz="1200" kern="1200"/>
        </a:p>
      </dsp:txBody>
      <dsp:txXfrm>
        <a:off x="2895963" y="1906833"/>
        <a:ext cx="898845" cy="893335"/>
      </dsp:txXfrm>
    </dsp:sp>
    <dsp:sp modelId="{254B0E06-207E-40C2-A16E-29D33D8263CC}">
      <dsp:nvSpPr>
        <dsp:cNvPr id="0" name=""/>
        <dsp:cNvSpPr/>
      </dsp:nvSpPr>
      <dsp:spPr>
        <a:xfrm rot="20700000">
          <a:off x="3454194" y="199327"/>
          <a:ext cx="1773807" cy="1773807"/>
        </a:xfrm>
        <a:prstGeom prst="gear6">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kumimoji="1" lang="en-US" altLang="ja-JP" sz="1200" kern="1200" dirty="0" smtClean="0"/>
            <a:t>Internacionales</a:t>
          </a:r>
          <a:endParaRPr kumimoji="1" lang="es-ES" altLang="en-US" sz="1200" kern="1200"/>
        </a:p>
      </dsp:txBody>
      <dsp:txXfrm rot="-20700000">
        <a:off x="3843242" y="588375"/>
        <a:ext cx="995711" cy="995711"/>
      </dsp:txXfrm>
    </dsp:sp>
    <dsp:sp modelId="{F146E883-B0DF-4387-977C-7DD508D1774C}">
      <dsp:nvSpPr>
        <dsp:cNvPr id="0" name=""/>
        <dsp:cNvSpPr/>
      </dsp:nvSpPr>
      <dsp:spPr>
        <a:xfrm>
          <a:off x="3809876" y="1653048"/>
          <a:ext cx="3186277" cy="3186277"/>
        </a:xfrm>
        <a:prstGeom prst="circularArrow">
          <a:avLst>
            <a:gd name="adj1" fmla="val 4687"/>
            <a:gd name="adj2" fmla="val 299029"/>
            <a:gd name="adj3" fmla="val 2523572"/>
            <a:gd name="adj4" fmla="val 15845412"/>
            <a:gd name="adj5" fmla="val 5469"/>
          </a:avLst>
        </a:prstGeom>
        <a:solidFill>
          <a:srgbClr val="00B050"/>
        </a:solidFill>
        <a:ln>
          <a:noFill/>
        </a:ln>
        <a:effectLst/>
      </dsp:spPr>
      <dsp:style>
        <a:lnRef idx="0">
          <a:scrgbClr r="0" g="0" b="0"/>
        </a:lnRef>
        <a:fillRef idx="1">
          <a:scrgbClr r="0" g="0" b="0"/>
        </a:fillRef>
        <a:effectRef idx="0">
          <a:scrgbClr r="0" g="0" b="0"/>
        </a:effectRef>
        <a:fontRef idx="minor">
          <a:schemeClr val="lt1"/>
        </a:fontRef>
      </dsp:style>
    </dsp:sp>
    <dsp:sp modelId="{693993FE-7502-4338-8F57-B0D00830C07D}">
      <dsp:nvSpPr>
        <dsp:cNvPr id="0" name=""/>
        <dsp:cNvSpPr/>
      </dsp:nvSpPr>
      <dsp:spPr>
        <a:xfrm rot="16477846">
          <a:off x="1624740" y="1052079"/>
          <a:ext cx="2315030" cy="2315030"/>
        </a:xfrm>
        <a:prstGeom prst="circular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F706198-7C3B-47E3-A08C-0D3356BE902C}">
      <dsp:nvSpPr>
        <dsp:cNvPr id="0" name=""/>
        <dsp:cNvSpPr/>
      </dsp:nvSpPr>
      <dsp:spPr>
        <a:xfrm>
          <a:off x="3043894" y="-190626"/>
          <a:ext cx="2496068" cy="2496068"/>
        </a:xfrm>
        <a:prstGeom prst="circularArrow">
          <a:avLst>
            <a:gd name="adj1" fmla="val 5984"/>
            <a:gd name="adj2" fmla="val 394124"/>
            <a:gd name="adj3" fmla="val 13313824"/>
            <a:gd name="adj4" fmla="val 10508221"/>
            <a:gd name="adj5" fmla="val 6981"/>
          </a:avLst>
        </a:prstGeom>
        <a:solidFill>
          <a:srgbClr val="00B050"/>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1843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2DDF29B7-AF0D-4006-9C1D-99FCFB59B201}" type="datetimeFigureOut">
              <a:rPr lang="en-US"/>
              <a:pPr/>
              <a:t>7/6/2011</a:t>
            </a:fld>
            <a:endParaRPr lang="es-E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843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43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1843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F625FAFB-00E8-49F2-A3E1-32F9FD138559}" type="slidenum">
              <a:rPr lang="en-US"/>
              <a:pPr/>
              <a:t>‹#›</a:t>
            </a:fld>
            <a:endParaRPr lang="es-ES"/>
          </a:p>
        </p:txBody>
      </p:sp>
    </p:spTree>
    <p:extLst>
      <p:ext uri="{BB962C8B-B14F-4D97-AF65-F5344CB8AC3E}">
        <p14:creationId xmlns:p14="http://schemas.microsoft.com/office/powerpoint/2010/main" val="229388406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www.ohchr.org/english/bodies/chr/special/themes.htm"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www.ohchr.org/english/bodies/chr/special/countries.htm" TargetMode="Externa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TextEdit="1"/>
          </p:cNvSpPr>
          <p:nvPr>
            <p:ph type="sldImg"/>
          </p:nvPr>
        </p:nvSpPr>
        <p:spPr>
          <a:ln/>
        </p:spPr>
      </p:sp>
      <p:sp>
        <p:nvSpPr>
          <p:cNvPr id="19459" name="Rectangle 3"/>
          <p:cNvSpPr>
            <a:spLocks noGrp="1"/>
          </p:cNvSpPr>
          <p:nvPr>
            <p:ph type="body" idx="1"/>
          </p:nvPr>
        </p:nvSpPr>
        <p:spPr>
          <a:ln/>
        </p:spPr>
        <p:txBody>
          <a:bodyPr/>
          <a:lstStyle/>
          <a:p>
            <a:r>
              <a:rPr lang="es-ES" sz="1000" b="1" dirty="0"/>
              <a:t>Resultados previstos</a:t>
            </a:r>
            <a:endParaRPr lang="es-ES" sz="1000" dirty="0"/>
          </a:p>
          <a:p>
            <a:r>
              <a:rPr lang="es-ES" sz="1000" dirty="0"/>
              <a:t>Los participantes tienen un entendimiento común sobre la centralidad de los Derechos Humanos a la labor de la ONU y al proceso de reforma de las NU, y los compromisos institucionales del sistema de las NU para integrar los Derechos Humanos en la labor de las NU </a:t>
            </a:r>
          </a:p>
          <a:p>
            <a:r>
              <a:rPr lang="es-ES" sz="1000" dirty="0"/>
              <a:t>Los participantes pueden explicar los vínculos entre los Derechos Humanos, desarrollo, paz&amp; seguridad, acción humanitaria, la igualdad de género, los conflictos y los ODM</a:t>
            </a:r>
          </a:p>
          <a:p>
            <a:r>
              <a:rPr lang="es-ES" sz="1000" dirty="0"/>
              <a:t>Los participantes pueden describir los sistemas de Derechos Humanos clave internacionales, regionales y nacionales de protección y cómo se pueden aplicar al análisis del país y el MANUD</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32856" y="251520"/>
            <a:ext cx="2213992" cy="1660494"/>
          </a:xfrm>
        </p:spPr>
      </p:sp>
      <p:sp>
        <p:nvSpPr>
          <p:cNvPr id="3" name="Notes Placeholder 2"/>
          <p:cNvSpPr>
            <a:spLocks noGrp="1"/>
          </p:cNvSpPr>
          <p:nvPr>
            <p:ph type="body" idx="1"/>
          </p:nvPr>
        </p:nvSpPr>
        <p:spPr>
          <a:xfrm>
            <a:off x="476672" y="1979712"/>
            <a:ext cx="5904656" cy="4114800"/>
          </a:xfrm>
        </p:spPr>
        <p:txBody>
          <a:bodyPr/>
          <a:lstStyle/>
          <a:p>
            <a:pPr>
              <a:spcBef>
                <a:spcPct val="0"/>
              </a:spcBef>
            </a:pPr>
            <a:r>
              <a:rPr lang="es-ES" altLang="ja-JP" sz="800" u="sng" dirty="0" smtClean="0"/>
              <a:t>HIDDEN – NOTAS A CONTINUACION DE LA DIAPOSITIVA ANTERIOR</a:t>
            </a:r>
          </a:p>
          <a:p>
            <a:pPr>
              <a:spcBef>
                <a:spcPct val="0"/>
              </a:spcBef>
            </a:pPr>
            <a:r>
              <a:rPr lang="es-ES" altLang="ja-JP" sz="800" u="sng" dirty="0" smtClean="0"/>
              <a:t>CEDAW</a:t>
            </a:r>
            <a:endParaRPr lang="es-ES" altLang="ja-JP" sz="800" dirty="0" smtClean="0"/>
          </a:p>
          <a:p>
            <a:pPr>
              <a:spcBef>
                <a:spcPct val="0"/>
              </a:spcBef>
            </a:pPr>
            <a:r>
              <a:rPr lang="es-ES" altLang="ja-JP" sz="800" dirty="0" smtClean="0"/>
              <a:t>El CEDAW es un el tratado "anti-discriminación", lo que significa que las desigualdades de género en el CEDAW se entiende que se han producido por la discriminación basada en el sexo. Las obligaciones impuestas al Estado por el CEDAW son principalmente la obligación de eliminar las diversas formas de discriminación contra la mujer.</a:t>
            </a:r>
          </a:p>
          <a:p>
            <a:pPr>
              <a:spcBef>
                <a:spcPct val="0"/>
              </a:spcBef>
            </a:pPr>
            <a:r>
              <a:rPr lang="es-ES" altLang="ja-JP" sz="800" dirty="0" smtClean="0"/>
              <a:t> El CEDAW también está inspirado por una comprensión particular de lo que cuenta como igualdad, lo que a menudo denomina "igualdad sustantiva" o "igualdad de resultados".  El CEDAW tiene una visión muy concreta y en tres dimensiones de la igualdad.  En vez de considerar la igualdad en el punto desde un punto de vista formal y legalista, y de decir que las leyes y políticas han de garantizar la igualdad entre mujeres y hombres simplemente siendo neutrales al género, el CEDAW requiere que se considere también su impacto real y efecto.  Bajo la Convención, el Estado tiene que hacer algo más que asegurarse de que no haya leyes asentadas en libros que directamente discriminen a la mujer.  También debe asegurarse de que se tomen todas las medidas necesarias para permitir a las mujeres experimentar realmente la igualdad en sus vidas.</a:t>
            </a:r>
          </a:p>
          <a:p>
            <a:pPr>
              <a:spcBef>
                <a:spcPct val="0"/>
              </a:spcBef>
            </a:pPr>
            <a:r>
              <a:rPr lang="es-ES" altLang="ja-JP" sz="800" dirty="0" smtClean="0"/>
              <a:t> CEDAW responsabiliza al Estado no sólo de sus propias acciones, sino también de eliminar la discriminación que cometen particulares y organizaciones. CEDAW reconoce que la discriminación es a menudo se encuentra más profundamente arraigada en las esferas de la vida tales como la cultura, la familia y las relaciones interpersonales, y que si el cambio no se produce a esos niveles los esfuerzos para lograr la igualdad de género se verán frustrados.      </a:t>
            </a:r>
          </a:p>
          <a:p>
            <a:pPr>
              <a:spcBef>
                <a:spcPct val="0"/>
              </a:spcBef>
            </a:pPr>
            <a:r>
              <a:rPr lang="es-ES" altLang="ja-JP" sz="800" dirty="0" smtClean="0"/>
              <a:t> Áreas clave de la protección de los Derechos Humanos de las mujeres en el CEDAW:</a:t>
            </a:r>
          </a:p>
          <a:p>
            <a:pPr>
              <a:spcBef>
                <a:spcPct val="0"/>
              </a:spcBef>
            </a:pPr>
            <a:r>
              <a:rPr lang="es-ES" sz="800" dirty="0" smtClean="0"/>
              <a:t> </a:t>
            </a:r>
            <a:r>
              <a:rPr lang="es-ES" altLang="ja-JP" sz="800" b="1" dirty="0" smtClean="0"/>
              <a:t>Artículo 5: </a:t>
            </a:r>
            <a:r>
              <a:rPr lang="es-ES" altLang="ja-JP" sz="800" dirty="0" smtClean="0"/>
              <a:t>pautas culturales y prácticas consuetudinarias , Artículo 6:</a:t>
            </a:r>
            <a:r>
              <a:rPr lang="es-ES" altLang="ja-JP" sz="800" b="1" dirty="0" smtClean="0"/>
              <a:t> </a:t>
            </a:r>
            <a:r>
              <a:rPr lang="es-ES" altLang="ja-JP" sz="800" dirty="0" smtClean="0"/>
              <a:t>trata y la explotación de la prostitución</a:t>
            </a:r>
          </a:p>
          <a:p>
            <a:pPr>
              <a:spcBef>
                <a:spcPct val="0"/>
              </a:spcBef>
            </a:pPr>
            <a:r>
              <a:rPr lang="es-ES" altLang="ja-JP" sz="800" b="1" dirty="0" smtClean="0"/>
              <a:t>Artículo 7: </a:t>
            </a:r>
            <a:r>
              <a:rPr lang="es-ES" altLang="ja-JP" sz="800" dirty="0" smtClean="0"/>
              <a:t>vida pública y política		Artículo 8: asuntos internacionales</a:t>
            </a:r>
          </a:p>
          <a:p>
            <a:pPr>
              <a:spcBef>
                <a:spcPct val="0"/>
              </a:spcBef>
            </a:pPr>
            <a:r>
              <a:rPr lang="es-ES" altLang="ja-JP" sz="800" b="1" dirty="0" smtClean="0"/>
              <a:t>Artículo 9</a:t>
            </a:r>
            <a:r>
              <a:rPr lang="es-ES" altLang="ja-JP" sz="800" dirty="0" smtClean="0"/>
              <a:t>: nacionalidad		</a:t>
            </a:r>
            <a:r>
              <a:rPr lang="es-ES" altLang="ja-JP" sz="800" b="1" dirty="0" smtClean="0"/>
              <a:t>Artículo 10</a:t>
            </a:r>
            <a:r>
              <a:rPr lang="es-ES" altLang="ja-JP" sz="800" dirty="0" smtClean="0"/>
              <a:t>: educación</a:t>
            </a:r>
          </a:p>
          <a:p>
            <a:pPr>
              <a:spcBef>
                <a:spcPct val="0"/>
              </a:spcBef>
            </a:pPr>
            <a:r>
              <a:rPr lang="es-ES" altLang="ja-JP" sz="800" b="1" dirty="0" smtClean="0"/>
              <a:t>Artículo 11</a:t>
            </a:r>
            <a:r>
              <a:rPr lang="es-ES" altLang="ja-JP" sz="800" dirty="0" smtClean="0"/>
              <a:t>: empleo		</a:t>
            </a:r>
            <a:r>
              <a:rPr lang="es-ES" altLang="ja-JP" sz="800" b="1" dirty="0" smtClean="0"/>
              <a:t>Artículo 12</a:t>
            </a:r>
            <a:r>
              <a:rPr lang="es-ES" altLang="ja-JP" sz="800" dirty="0" smtClean="0"/>
              <a:t>:  Asistencia sanitaria</a:t>
            </a:r>
          </a:p>
          <a:p>
            <a:pPr>
              <a:spcBef>
                <a:spcPct val="0"/>
              </a:spcBef>
            </a:pPr>
            <a:r>
              <a:rPr lang="es-ES" altLang="ja-JP" sz="800" b="1" dirty="0" smtClean="0"/>
              <a:t>Artículo 13</a:t>
            </a:r>
            <a:r>
              <a:rPr lang="es-ES" altLang="ja-JP" sz="800" dirty="0" smtClean="0"/>
              <a:t>: vida económica y social		</a:t>
            </a:r>
            <a:r>
              <a:rPr lang="es-ES" altLang="ja-JP" sz="800" b="1" dirty="0" smtClean="0"/>
              <a:t>Artículo 14:</a:t>
            </a:r>
            <a:r>
              <a:rPr lang="es-ES" altLang="ja-JP" sz="800" dirty="0" smtClean="0"/>
              <a:t> las mujeres rurales</a:t>
            </a:r>
          </a:p>
          <a:p>
            <a:pPr>
              <a:spcBef>
                <a:spcPct val="0"/>
              </a:spcBef>
            </a:pPr>
            <a:r>
              <a:rPr lang="es-ES" altLang="ja-JP" sz="800" b="1" dirty="0" smtClean="0"/>
              <a:t>Artículo 15</a:t>
            </a:r>
            <a:r>
              <a:rPr lang="es-ES" altLang="ja-JP" sz="800" dirty="0" smtClean="0"/>
              <a:t>: igualdad ante la ley		</a:t>
            </a:r>
            <a:r>
              <a:rPr lang="es-ES" altLang="ja-JP" sz="800" b="1" dirty="0" smtClean="0"/>
              <a:t>Artículo 16</a:t>
            </a:r>
            <a:r>
              <a:rPr lang="es-ES" altLang="ja-JP" sz="800" dirty="0" smtClean="0"/>
              <a:t>: igualdad en matrimonio y vida familiar</a:t>
            </a:r>
          </a:p>
          <a:p>
            <a:pPr>
              <a:spcBef>
                <a:spcPct val="0"/>
              </a:spcBef>
            </a:pPr>
            <a:r>
              <a:rPr lang="es-ES" altLang="ja-JP" sz="800" b="1" dirty="0" smtClean="0"/>
              <a:t>GR#19</a:t>
            </a:r>
            <a:r>
              <a:rPr lang="es-ES" altLang="ja-JP" sz="800" dirty="0" smtClean="0"/>
              <a:t>: violencia contra mujeres</a:t>
            </a:r>
          </a:p>
          <a:p>
            <a:pPr>
              <a:spcBef>
                <a:spcPct val="0"/>
              </a:spcBef>
            </a:pPr>
            <a:r>
              <a:rPr lang="es-ES" sz="800" dirty="0" smtClean="0"/>
              <a:t> </a:t>
            </a:r>
            <a:r>
              <a:rPr lang="es-ES" altLang="ja-JP" sz="800" u="sng" dirty="0" smtClean="0"/>
              <a:t>WHR y otros tratados</a:t>
            </a:r>
            <a:endParaRPr lang="es-ES" altLang="ja-JP" sz="800" dirty="0" smtClean="0"/>
          </a:p>
          <a:p>
            <a:pPr>
              <a:spcBef>
                <a:spcPct val="0"/>
              </a:spcBef>
            </a:pPr>
            <a:r>
              <a:rPr lang="es-ES" altLang="ja-JP" sz="800" dirty="0" smtClean="0"/>
              <a:t>El PIDCP y el PIDESC garantizan muy claramente las prerrogativas de Derechos Humanos, tanto para hombres y mujeres. Ambos tratados incluyen un artículo especial, el artículo 3, que establece expresamente que los Estados Partes en los Pactos se asegurarán de que los hombres y las mujeres tengan igualdad en el goce de todos los derechos que establece. Además, ambos tratados contienen una disposición contra la discriminación, que incluye el "sexo" como uno de los motivos de discriminación prohibidos. Los órganos creados en virtud de tratados, tanto para el PIDCP como para el PIDESC han formulado observaciones generales que explican las implicaciones de estos artículos en detalle, y ponen de relieve algunas de las dimensiones de la igualdad de género más importantes de cada uno de los demás derechos establecidos en esos tratados.</a:t>
            </a:r>
          </a:p>
          <a:p>
            <a:pPr>
              <a:spcBef>
                <a:spcPct val="0"/>
              </a:spcBef>
            </a:pPr>
            <a:r>
              <a:rPr lang="es-ES" altLang="ja-JP" sz="800" dirty="0" smtClean="0"/>
              <a:t> Los demás tratados de Derechos Humanos también contienen importantes garantías para las mujeres. Por ejemplo, la CDN contiene una disposición contra la discriminación, que exige a los Estados garantizar los derechos enunciados en la Convención por igual a niños y niñas. La Convención también establece una serie de derechos con especial importancia para las mujeres y las niñas, incluidos los derechos relativos a la atención prenatal y postnatal para las madres, la planificación familiar, la abolición de las prácticas tradicionales nocivas, y la eliminación de la explotación sexual y la prostitución. </a:t>
            </a:r>
          </a:p>
          <a:p>
            <a:pPr>
              <a:spcBef>
                <a:spcPct val="0"/>
              </a:spcBef>
            </a:pPr>
            <a:endParaRPr lang="es-ES" altLang="ja-JP" sz="800" dirty="0" smtClean="0"/>
          </a:p>
          <a:p>
            <a:pPr>
              <a:spcBef>
                <a:spcPct val="0"/>
              </a:spcBef>
            </a:pPr>
            <a:r>
              <a:rPr lang="es-ES" altLang="ja-JP" sz="800" b="1" dirty="0" smtClean="0"/>
              <a:t>Convenciones fundamentales de la OIT sobre igualdad de género:</a:t>
            </a:r>
            <a:r>
              <a:rPr lang="es-ES" altLang="ja-JP" sz="800" dirty="0" smtClean="0"/>
              <a:t>: Dos de las ocho Convenciones sobre los Derechos Humanos de la OIT se refieren específicamente a la igualdad de género y la no discriminación, y </a:t>
            </a:r>
            <a:r>
              <a:rPr lang="es-ES" altLang="ja-JP" sz="800" dirty="0" err="1" smtClean="0"/>
              <a:t>amplian</a:t>
            </a:r>
            <a:r>
              <a:rPr lang="es-ES" altLang="ja-JP" sz="800" dirty="0" smtClean="0"/>
              <a:t> algunos de los derechos enunciados en el CEDAW, el CERD, PIDCP y el PIDESC.  </a:t>
            </a:r>
            <a:r>
              <a:rPr lang="es-ES" sz="800" dirty="0" smtClean="0"/>
              <a:t>Sobre la discriminación (empleo y ocupación), N ° 111, establece que los Estados </a:t>
            </a:r>
            <a:r>
              <a:rPr lang="es-ES" sz="800" dirty="0" err="1" smtClean="0"/>
              <a:t>ratificantes</a:t>
            </a:r>
            <a:r>
              <a:rPr lang="es-ES" sz="800" dirty="0" smtClean="0"/>
              <a:t> han de formular y aplicar una política nacional para promover la igualdad de oportunidades y de trato en materia de empleo y ocupación, con objeto de eliminar cualquier discriminación a este respecto. La Convención enumera siete motivos de discriminación, incluido el sexo. Incluso antes de la Convención N º 111, la OIT ha adoptado la Convención sobre igualdad de </a:t>
            </a:r>
            <a:r>
              <a:rPr lang="es-ES" sz="800" dirty="0" err="1" smtClean="0"/>
              <a:t>remuneraciónde</a:t>
            </a:r>
            <a:r>
              <a:rPr lang="es-ES" sz="800" dirty="0" smtClean="0"/>
              <a:t> 1951 (núm. 100), que prevé la igualdad de remuneración para hombres y mujeres por trabajo de igual valor. las Convenciones Nos. 100 y 111 son dos de las Convenciones más ampliamente ratificadas, con 168 y 169 ratificaciones, respectivamente. Otras dos Convenciones de la OIT se consideran Convenciones fundamentales de la igualdad de género, a saber, la de trabajadores con responsabilidades </a:t>
            </a:r>
            <a:r>
              <a:rPr lang="es-ES" sz="800" dirty="0" err="1" smtClean="0"/>
              <a:t>familiaresde</a:t>
            </a:r>
            <a:r>
              <a:rPr lang="es-ES" sz="800" dirty="0" smtClean="0"/>
              <a:t> 1981 (núm. 156), y la protección de la maternidad, 2000 (núm. 183). </a:t>
            </a:r>
            <a:endParaRPr lang="es-ES" altLang="ja-JP" sz="800" dirty="0" smtClean="0"/>
          </a:p>
          <a:p>
            <a:pPr>
              <a:spcBef>
                <a:spcPct val="0"/>
              </a:spcBef>
            </a:pPr>
            <a:endParaRPr lang="es-ES" altLang="ja-JP" sz="800" dirty="0" smtClean="0"/>
          </a:p>
          <a:p>
            <a:pPr>
              <a:spcBef>
                <a:spcPct val="0"/>
              </a:spcBef>
            </a:pPr>
            <a:r>
              <a:rPr lang="es-ES" sz="800" dirty="0" smtClean="0"/>
              <a:t> </a:t>
            </a:r>
            <a:r>
              <a:rPr lang="es-ES" altLang="ja-JP" sz="800" u="sng" dirty="0" smtClean="0"/>
              <a:t>Tratados Regionales</a:t>
            </a:r>
            <a:endParaRPr lang="es-ES" altLang="ja-JP" sz="800" dirty="0" smtClean="0"/>
          </a:p>
          <a:p>
            <a:pPr>
              <a:spcBef>
                <a:spcPct val="0"/>
              </a:spcBef>
            </a:pPr>
            <a:r>
              <a:rPr lang="es-ES" altLang="ja-JP" sz="800" dirty="0" smtClean="0"/>
              <a:t>Los Derechos Humanos de las mujeres también están protegidos por importantes normas regionales.  Por ejemplo, en América Latina, la Convención de Belém do Pará establece medidas integrales para eliminar la violencia contra la mujer.  Y en el Protocolo de Derechos de la Mujer de la Carta Africana de Derechos Humanos y de los Pueblos, podemos ver las garantías internacionales de Derechos Humanos de las mujeres reflejadas, y también modificadas y ampliadas, para adaptarse a las realidades africanas. " </a:t>
            </a:r>
          </a:p>
          <a:p>
            <a:pPr>
              <a:spcBef>
                <a:spcPct val="0"/>
              </a:spcBef>
            </a:pPr>
            <a:endParaRPr lang="es-ES" altLang="ja-JP" sz="800" dirty="0" smtClean="0"/>
          </a:p>
          <a:p>
            <a:endParaRPr lang="en-GB" sz="800" dirty="0"/>
          </a:p>
        </p:txBody>
      </p:sp>
      <p:sp>
        <p:nvSpPr>
          <p:cNvPr id="4" name="Slide Number Placeholder 3"/>
          <p:cNvSpPr>
            <a:spLocks noGrp="1"/>
          </p:cNvSpPr>
          <p:nvPr>
            <p:ph type="sldNum" sz="quarter" idx="10"/>
          </p:nvPr>
        </p:nvSpPr>
        <p:spPr/>
        <p:txBody>
          <a:bodyPr/>
          <a:lstStyle/>
          <a:p>
            <a:fld id="{F625FAFB-00E8-49F2-A3E1-32F9FD138559}" type="slidenum">
              <a:rPr lang="en-US" smtClean="0"/>
              <a:pPr/>
              <a:t>10</a:t>
            </a:fld>
            <a:endParaRPr lang="es-ES"/>
          </a:p>
        </p:txBody>
      </p:sp>
    </p:spTree>
    <p:extLst>
      <p:ext uri="{BB962C8B-B14F-4D97-AF65-F5344CB8AC3E}">
        <p14:creationId xmlns:p14="http://schemas.microsoft.com/office/powerpoint/2010/main" val="18803079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66093EE1-912D-4DAE-AB35-AA7A5E159183}" type="slidenum">
              <a:rPr lang="en-US">
                <a:latin typeface="Arial" charset="0"/>
              </a:rPr>
              <a:pPr/>
              <a:t>11</a:t>
            </a:fld>
            <a:endParaRPr lang="en-US">
              <a:latin typeface="Arial" charset="0"/>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en-US" dirty="0" smtClean="0">
              <a:solidFill>
                <a:srgbClr val="000000"/>
              </a:solidFill>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1D9B26CC-9E64-4864-A451-ECF805C20EE8}" type="slidenum">
              <a:rPr lang="en-US">
                <a:latin typeface="Arial" charset="0"/>
              </a:rPr>
              <a:pPr/>
              <a:t>12</a:t>
            </a:fld>
            <a:endParaRPr lang="en-US">
              <a:latin typeface="Arial" charset="0"/>
            </a:endParaRPr>
          </a:p>
        </p:txBody>
      </p:sp>
      <p:sp>
        <p:nvSpPr>
          <p:cNvPr id="7171" name="Slide Image Placeholder 1"/>
          <p:cNvSpPr>
            <a:spLocks noGrp="1" noRot="1" noChangeAspect="1" noTextEdit="1"/>
          </p:cNvSpPr>
          <p:nvPr>
            <p:ph type="sldImg"/>
          </p:nvPr>
        </p:nvSpPr>
        <p:spPr>
          <a:xfrm>
            <a:off x="1553954" y="251520"/>
            <a:ext cx="3798168" cy="2848626"/>
          </a:xfrm>
          <a:ln/>
        </p:spPr>
      </p:sp>
      <p:sp>
        <p:nvSpPr>
          <p:cNvPr id="7172" name="Notes Placeholder 2"/>
          <p:cNvSpPr>
            <a:spLocks noGrp="1"/>
          </p:cNvSpPr>
          <p:nvPr>
            <p:ph type="body" idx="1"/>
          </p:nvPr>
        </p:nvSpPr>
        <p:spPr>
          <a:xfrm>
            <a:off x="332656" y="3131840"/>
            <a:ext cx="6192688" cy="4114800"/>
          </a:xfrm>
          <a:noFill/>
          <a:ln/>
        </p:spPr>
        <p:txBody>
          <a:bodyPr/>
          <a:lstStyle/>
          <a:p>
            <a:pPr marL="228600" indent="-228600" eaLnBrk="1" hangingPunct="1"/>
            <a:r>
              <a:rPr lang="en-US" sz="800" dirty="0" smtClean="0">
                <a:solidFill>
                  <a:srgbClr val="000000"/>
                </a:solidFill>
                <a:latin typeface="Times New Roman" pitchFamily="18" charset="0"/>
                <a:ea typeface="ＭＳ Ｐゴシック" pitchFamily="34" charset="-128"/>
              </a:rPr>
              <a:t>HIDDEN</a:t>
            </a:r>
          </a:p>
          <a:p>
            <a:pPr marL="228600" indent="-228600" eaLnBrk="1" hangingPunct="1"/>
            <a:r>
              <a:rPr lang="en-US" sz="800" dirty="0" err="1" smtClean="0">
                <a:solidFill>
                  <a:srgbClr val="000000"/>
                </a:solidFill>
                <a:latin typeface="Times New Roman" pitchFamily="18" charset="0"/>
                <a:ea typeface="ＭＳ Ｐゴシック" pitchFamily="34" charset="-128"/>
              </a:rPr>
              <a:t>Sesión</a:t>
            </a:r>
            <a:r>
              <a:rPr lang="en-US" sz="800" dirty="0" smtClean="0">
                <a:solidFill>
                  <a:srgbClr val="000000"/>
                </a:solidFill>
                <a:latin typeface="Times New Roman" pitchFamily="18" charset="0"/>
                <a:ea typeface="ＭＳ Ｐゴシック" pitchFamily="34" charset="-128"/>
              </a:rPr>
              <a:t> 1</a:t>
            </a:r>
          </a:p>
          <a:p>
            <a:pPr marL="228600" indent="-228600" eaLnBrk="1" hangingPunct="1"/>
            <a:endParaRPr lang="en-US" sz="800" dirty="0" smtClean="0">
              <a:solidFill>
                <a:srgbClr val="000000"/>
              </a:solidFill>
              <a:latin typeface="Times New Roman" pitchFamily="18" charset="0"/>
              <a:ea typeface="ＭＳ Ｐゴシック" pitchFamily="34" charset="-128"/>
            </a:endParaRPr>
          </a:p>
          <a:p>
            <a:pPr marL="228600" indent="-228600" eaLnBrk="1" hangingPunct="1">
              <a:buFont typeface="Calibri" pitchFamily="34" charset="0"/>
              <a:buChar char="•"/>
            </a:pPr>
            <a:r>
              <a:rPr lang="en-US" sz="800" dirty="0" err="1" smtClean="0">
                <a:solidFill>
                  <a:srgbClr val="000000"/>
                </a:solidFill>
                <a:latin typeface="Times New Roman" pitchFamily="18" charset="0"/>
                <a:ea typeface="ＭＳ Ｐゴシック" pitchFamily="34" charset="-128"/>
              </a:rPr>
              <a:t>Igualdad</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género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conforma</a:t>
            </a:r>
            <a:r>
              <a:rPr lang="en-US" sz="800" dirty="0" smtClean="0">
                <a:solidFill>
                  <a:srgbClr val="000000"/>
                </a:solidFill>
                <a:latin typeface="Times New Roman" pitchFamily="18" charset="0"/>
                <a:ea typeface="ＭＳ Ｐゴシック" pitchFamily="34" charset="-128"/>
              </a:rPr>
              <a:t> el </a:t>
            </a:r>
            <a:r>
              <a:rPr lang="en-US" sz="800" dirty="0" err="1" smtClean="0">
                <a:solidFill>
                  <a:srgbClr val="000000"/>
                </a:solidFill>
                <a:latin typeface="Times New Roman" pitchFamily="18" charset="0"/>
                <a:ea typeface="ＭＳ Ｐゴシック" pitchFamily="34" charset="-128"/>
              </a:rPr>
              <a:t>objetivo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número</a:t>
            </a:r>
            <a:r>
              <a:rPr lang="en-US" sz="800" dirty="0" smtClean="0">
                <a:solidFill>
                  <a:srgbClr val="000000"/>
                </a:solidFill>
                <a:latin typeface="Times New Roman" pitchFamily="18" charset="0"/>
                <a:ea typeface="ＭＳ Ｐゴシック" pitchFamily="34" charset="-128"/>
              </a:rPr>
              <a:t> 3 de los ODM (</a:t>
            </a:r>
            <a:r>
              <a:rPr lang="en-US" sz="800" dirty="0" err="1" smtClean="0">
                <a:solidFill>
                  <a:srgbClr val="000000"/>
                </a:solidFill>
                <a:latin typeface="Times New Roman" pitchFamily="18" charset="0"/>
                <a:ea typeface="ＭＳ Ｐゴシック" pitchFamily="34" charset="-128"/>
              </a:rPr>
              <a:t>promover</a:t>
            </a:r>
            <a:r>
              <a:rPr lang="en-US" sz="800" dirty="0" smtClean="0">
                <a:solidFill>
                  <a:srgbClr val="000000"/>
                </a:solidFill>
                <a:latin typeface="Times New Roman" pitchFamily="18" charset="0"/>
                <a:ea typeface="ＭＳ Ｐゴシック" pitchFamily="34" charset="-128"/>
              </a:rPr>
              <a:t> la </a:t>
            </a:r>
            <a:r>
              <a:rPr lang="en-US" sz="800" dirty="0" err="1" smtClean="0">
                <a:solidFill>
                  <a:srgbClr val="000000"/>
                </a:solidFill>
                <a:latin typeface="Times New Roman" pitchFamily="18" charset="0"/>
                <a:ea typeface="ＭＳ Ｐゴシック" pitchFamily="34" charset="-128"/>
              </a:rPr>
              <a:t>igualdad</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género</a:t>
            </a:r>
            <a:r>
              <a:rPr lang="en-US" sz="800" dirty="0" smtClean="0">
                <a:solidFill>
                  <a:srgbClr val="000000"/>
                </a:solidFill>
                <a:latin typeface="Times New Roman" pitchFamily="18" charset="0"/>
                <a:ea typeface="ＭＳ Ｐゴシック" pitchFamily="34" charset="-128"/>
              </a:rPr>
              <a:t> y </a:t>
            </a:r>
            <a:r>
              <a:rPr lang="en-US" sz="800" dirty="0" err="1" smtClean="0">
                <a:solidFill>
                  <a:srgbClr val="000000"/>
                </a:solidFill>
                <a:latin typeface="Times New Roman" pitchFamily="18" charset="0"/>
                <a:ea typeface="ＭＳ Ｐゴシック" pitchFamily="34" charset="-128"/>
              </a:rPr>
              <a:t>habilitar</a:t>
            </a:r>
            <a:r>
              <a:rPr lang="en-US" sz="800" dirty="0" smtClean="0">
                <a:solidFill>
                  <a:srgbClr val="000000"/>
                </a:solidFill>
                <a:latin typeface="Times New Roman" pitchFamily="18" charset="0"/>
                <a:ea typeface="ＭＳ Ｐゴシック" pitchFamily="34" charset="-128"/>
              </a:rPr>
              <a:t> a </a:t>
            </a:r>
            <a:r>
              <a:rPr lang="en-US" sz="800" dirty="0" err="1" smtClean="0">
                <a:solidFill>
                  <a:srgbClr val="000000"/>
                </a:solidFill>
                <a:latin typeface="Times New Roman" pitchFamily="18" charset="0"/>
                <a:ea typeface="ＭＳ Ｐゴシック" pitchFamily="34" charset="-128"/>
              </a:rPr>
              <a:t>las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mujeres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Por</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otra</a:t>
            </a:r>
            <a:r>
              <a:rPr lang="en-US" sz="800" dirty="0" smtClean="0">
                <a:solidFill>
                  <a:srgbClr val="000000"/>
                </a:solidFill>
                <a:latin typeface="Times New Roman" pitchFamily="18" charset="0"/>
                <a:ea typeface="ＭＳ Ｐゴシック" pitchFamily="34" charset="-128"/>
              </a:rPr>
              <a:t> parte, la </a:t>
            </a:r>
            <a:r>
              <a:rPr lang="en-US" sz="800" dirty="0" err="1" smtClean="0">
                <a:solidFill>
                  <a:srgbClr val="000000"/>
                </a:solidFill>
                <a:latin typeface="Times New Roman" pitchFamily="18" charset="0"/>
                <a:ea typeface="ＭＳ Ｐゴシック" pitchFamily="34" charset="-128"/>
              </a:rPr>
              <a:t>incorporación</a:t>
            </a:r>
            <a:r>
              <a:rPr lang="en-US" sz="800" dirty="0" smtClean="0">
                <a:solidFill>
                  <a:srgbClr val="000000"/>
                </a:solidFill>
                <a:latin typeface="Times New Roman" pitchFamily="18" charset="0"/>
                <a:ea typeface="ＭＳ Ｐゴシック" pitchFamily="34" charset="-128"/>
              </a:rPr>
              <a:t> de un </a:t>
            </a:r>
            <a:r>
              <a:rPr lang="en-US" sz="800" dirty="0" err="1" smtClean="0">
                <a:solidFill>
                  <a:srgbClr val="000000"/>
                </a:solidFill>
                <a:latin typeface="Times New Roman" pitchFamily="18" charset="0"/>
                <a:ea typeface="ＭＳ Ｐゴシック" pitchFamily="34" charset="-128"/>
              </a:rPr>
              <a:t>enfoque</a:t>
            </a:r>
            <a:r>
              <a:rPr lang="en-US" sz="800" dirty="0" smtClean="0">
                <a:solidFill>
                  <a:srgbClr val="000000"/>
                </a:solidFill>
                <a:latin typeface="Times New Roman" pitchFamily="18" charset="0"/>
                <a:ea typeface="ＭＳ Ｐゴシック" pitchFamily="34" charset="-128"/>
              </a:rPr>
              <a:t> transversal </a:t>
            </a:r>
            <a:r>
              <a:rPr lang="en-US" sz="800" dirty="0" err="1" smtClean="0">
                <a:solidFill>
                  <a:srgbClr val="000000"/>
                </a:solidFill>
                <a:latin typeface="Times New Roman" pitchFamily="18" charset="0"/>
                <a:ea typeface="ＭＳ Ｐゴシック" pitchFamily="34" charset="-128"/>
              </a:rPr>
              <a:t>es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pertinente</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para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todos</a:t>
            </a:r>
            <a:r>
              <a:rPr lang="en-US" sz="800" dirty="0" smtClean="0">
                <a:solidFill>
                  <a:srgbClr val="000000"/>
                </a:solidFill>
                <a:latin typeface="Times New Roman" pitchFamily="18" charset="0"/>
                <a:ea typeface="ＭＳ Ｐゴシック" pitchFamily="34" charset="-128"/>
              </a:rPr>
              <a:t> los </a:t>
            </a:r>
            <a:r>
              <a:rPr lang="en-US" sz="800" dirty="0" err="1" smtClean="0">
                <a:solidFill>
                  <a:srgbClr val="000000"/>
                </a:solidFill>
                <a:latin typeface="Times New Roman" pitchFamily="18" charset="0"/>
                <a:ea typeface="ＭＳ Ｐゴシック" pitchFamily="34" charset="-128"/>
              </a:rPr>
              <a:t>programas</a:t>
            </a:r>
            <a:r>
              <a:rPr lang="en-US" sz="800" dirty="0" smtClean="0">
                <a:solidFill>
                  <a:srgbClr val="000000"/>
                </a:solidFill>
                <a:latin typeface="Times New Roman" pitchFamily="18" charset="0"/>
                <a:ea typeface="ＭＳ Ｐゴシック" pitchFamily="34" charset="-128"/>
              </a:rPr>
              <a:t> y </a:t>
            </a:r>
            <a:r>
              <a:rPr lang="en-US" sz="800" dirty="0" err="1" smtClean="0">
                <a:solidFill>
                  <a:srgbClr val="000000"/>
                </a:solidFill>
                <a:latin typeface="Times New Roman" pitchFamily="18" charset="0"/>
                <a:ea typeface="ＭＳ Ｐゴシック" pitchFamily="34" charset="-128"/>
              </a:rPr>
              <a:t>políticas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dentro</a:t>
            </a:r>
            <a:r>
              <a:rPr lang="en-US" sz="800" dirty="0" smtClean="0">
                <a:solidFill>
                  <a:srgbClr val="000000"/>
                </a:solidFill>
                <a:latin typeface="Times New Roman" pitchFamily="18" charset="0"/>
                <a:ea typeface="ＭＳ Ｐゴシック" pitchFamily="34" charset="-128"/>
              </a:rPr>
              <a:t> de la ONU en general. El </a:t>
            </a:r>
            <a:r>
              <a:rPr lang="en-US" sz="800" dirty="0" err="1" smtClean="0">
                <a:solidFill>
                  <a:srgbClr val="000000"/>
                </a:solidFill>
                <a:latin typeface="Times New Roman" pitchFamily="18" charset="0"/>
                <a:ea typeface="ＭＳ Ｐゴシック" pitchFamily="34" charset="-128"/>
              </a:rPr>
              <a:t>concepto</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incorporar</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las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cuestiones</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género</a:t>
            </a:r>
            <a:r>
              <a:rPr lang="en-US" sz="800" dirty="0" smtClean="0">
                <a:solidFill>
                  <a:srgbClr val="000000"/>
                </a:solidFill>
                <a:latin typeface="Times New Roman" pitchFamily="18" charset="0"/>
                <a:ea typeface="ＭＳ Ｐゴシック" pitchFamily="34" charset="-128"/>
              </a:rPr>
              <a:t> en la </a:t>
            </a:r>
            <a:r>
              <a:rPr lang="en-US" sz="800" dirty="0" err="1" smtClean="0">
                <a:solidFill>
                  <a:srgbClr val="000000"/>
                </a:solidFill>
                <a:latin typeface="Times New Roman" pitchFamily="18" charset="0"/>
                <a:ea typeface="ＭＳ Ｐゴシック" pitchFamily="34" charset="-128"/>
              </a:rPr>
              <a:t>corriente</a:t>
            </a:r>
            <a:r>
              <a:rPr lang="en-US" sz="800" dirty="0" smtClean="0">
                <a:solidFill>
                  <a:srgbClr val="000000"/>
                </a:solidFill>
                <a:latin typeface="Times New Roman" pitchFamily="18" charset="0"/>
                <a:ea typeface="ＭＳ Ｐゴシック" pitchFamily="34" charset="-128"/>
              </a:rPr>
              <a:t> principal de la </a:t>
            </a:r>
            <a:r>
              <a:rPr lang="en-US" sz="800" dirty="0" err="1" smtClean="0">
                <a:solidFill>
                  <a:srgbClr val="000000"/>
                </a:solidFill>
                <a:latin typeface="Times New Roman" pitchFamily="18" charset="0"/>
                <a:ea typeface="ＭＳ Ｐゴシック" pitchFamily="34" charset="-128"/>
              </a:rPr>
              <a:t>sociedad</a:t>
            </a:r>
            <a:r>
              <a:rPr lang="en-US" sz="800" dirty="0" smtClean="0">
                <a:solidFill>
                  <a:srgbClr val="000000"/>
                </a:solidFill>
                <a:latin typeface="Times New Roman" pitchFamily="18" charset="0"/>
                <a:ea typeface="ＭＳ Ｐゴシック" pitchFamily="34" charset="-128"/>
              </a:rPr>
              <a:t> se </a:t>
            </a:r>
            <a:r>
              <a:rPr lang="en-US" sz="800" dirty="0" err="1" smtClean="0">
                <a:solidFill>
                  <a:srgbClr val="000000"/>
                </a:solidFill>
                <a:latin typeface="Times New Roman" pitchFamily="18" charset="0"/>
                <a:ea typeface="ＭＳ Ｐゴシック" pitchFamily="34" charset="-128"/>
              </a:rPr>
              <a:t>estableció</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claramente</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como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una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estrategia</a:t>
            </a:r>
            <a:r>
              <a:rPr lang="en-US" sz="800" dirty="0" smtClean="0">
                <a:solidFill>
                  <a:srgbClr val="000000"/>
                </a:solidFill>
                <a:latin typeface="Times New Roman" pitchFamily="18" charset="0"/>
                <a:ea typeface="ＭＳ Ｐゴシック" pitchFamily="34" charset="-128"/>
              </a:rPr>
              <a:t> global </a:t>
            </a:r>
            <a:r>
              <a:rPr lang="en-US" sz="800" dirty="0" err="1" smtClean="0">
                <a:solidFill>
                  <a:srgbClr val="000000"/>
                </a:solidFill>
                <a:latin typeface="Times New Roman" pitchFamily="18" charset="0"/>
                <a:ea typeface="ＭＳ Ｐゴシック" pitchFamily="34" charset="-128"/>
              </a:rPr>
              <a:t>para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promover</a:t>
            </a:r>
            <a:r>
              <a:rPr lang="en-US" sz="800" dirty="0" smtClean="0">
                <a:solidFill>
                  <a:srgbClr val="000000"/>
                </a:solidFill>
                <a:latin typeface="Times New Roman" pitchFamily="18" charset="0"/>
                <a:ea typeface="ＭＳ Ｐゴシック" pitchFamily="34" charset="-128"/>
              </a:rPr>
              <a:t> la </a:t>
            </a:r>
            <a:r>
              <a:rPr lang="en-US" sz="800" dirty="0" err="1" smtClean="0">
                <a:solidFill>
                  <a:srgbClr val="000000"/>
                </a:solidFill>
                <a:latin typeface="Times New Roman" pitchFamily="18" charset="0"/>
                <a:ea typeface="ＭＳ Ｐゴシック" pitchFamily="34" charset="-128"/>
              </a:rPr>
              <a:t>igualdad</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género</a:t>
            </a:r>
            <a:r>
              <a:rPr lang="en-US" sz="800" dirty="0" smtClean="0">
                <a:solidFill>
                  <a:srgbClr val="000000"/>
                </a:solidFill>
                <a:latin typeface="Times New Roman" pitchFamily="18" charset="0"/>
                <a:ea typeface="ＭＳ Ｐゴシック" pitchFamily="34" charset="-128"/>
              </a:rPr>
              <a:t> en la </a:t>
            </a:r>
            <a:r>
              <a:rPr lang="en-US" sz="800" dirty="0" err="1" smtClean="0">
                <a:solidFill>
                  <a:srgbClr val="000000"/>
                </a:solidFill>
                <a:latin typeface="Times New Roman" pitchFamily="18" charset="0"/>
                <a:ea typeface="ＭＳ Ｐゴシック" pitchFamily="34" charset="-128"/>
              </a:rPr>
              <a:t>Plataforma</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Acción</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adoptada</a:t>
            </a:r>
            <a:r>
              <a:rPr lang="en-US" sz="800" dirty="0" smtClean="0">
                <a:solidFill>
                  <a:srgbClr val="000000"/>
                </a:solidFill>
                <a:latin typeface="Times New Roman" pitchFamily="18" charset="0"/>
                <a:ea typeface="ＭＳ Ｐゴシック" pitchFamily="34" charset="-128"/>
              </a:rPr>
              <a:t> en la </a:t>
            </a:r>
            <a:r>
              <a:rPr lang="en-US" sz="800" dirty="0" err="1" smtClean="0">
                <a:solidFill>
                  <a:srgbClr val="000000"/>
                </a:solidFill>
                <a:latin typeface="Times New Roman" pitchFamily="18" charset="0"/>
                <a:ea typeface="ＭＳ Ｐゴシック" pitchFamily="34" charset="-128"/>
              </a:rPr>
              <a:t>Cuarta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Conferencia</a:t>
            </a:r>
            <a:r>
              <a:rPr lang="en-US" sz="800" dirty="0" smtClean="0">
                <a:solidFill>
                  <a:srgbClr val="000000"/>
                </a:solidFill>
                <a:latin typeface="Times New Roman" pitchFamily="18" charset="0"/>
                <a:ea typeface="ＭＳ Ｐゴシック" pitchFamily="34" charset="-128"/>
              </a:rPr>
              <a:t> Mundial </a:t>
            </a:r>
            <a:r>
              <a:rPr lang="en-US" sz="800" dirty="0" err="1" smtClean="0">
                <a:solidFill>
                  <a:srgbClr val="000000"/>
                </a:solidFill>
                <a:latin typeface="Times New Roman" pitchFamily="18" charset="0"/>
                <a:ea typeface="ＭＳ Ｐゴシック" pitchFamily="34" charset="-128"/>
              </a:rPr>
              <a:t>sobre</a:t>
            </a:r>
            <a:r>
              <a:rPr lang="en-US" sz="800" dirty="0" smtClean="0">
                <a:solidFill>
                  <a:srgbClr val="000000"/>
                </a:solidFill>
                <a:latin typeface="Times New Roman" pitchFamily="18" charset="0"/>
                <a:ea typeface="ＭＳ Ｐゴシック" pitchFamily="34" charset="-128"/>
              </a:rPr>
              <a:t> la </a:t>
            </a:r>
            <a:r>
              <a:rPr lang="en-US" sz="800" dirty="0" err="1" smtClean="0">
                <a:solidFill>
                  <a:srgbClr val="000000"/>
                </a:solidFill>
                <a:latin typeface="Times New Roman" pitchFamily="18" charset="0"/>
                <a:ea typeface="ＭＳ Ｐゴシック" pitchFamily="34" charset="-128"/>
              </a:rPr>
              <a:t>Mujer</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celebrada</a:t>
            </a:r>
            <a:r>
              <a:rPr lang="en-US" sz="800" dirty="0" smtClean="0">
                <a:solidFill>
                  <a:srgbClr val="000000"/>
                </a:solidFill>
                <a:latin typeface="Times New Roman" pitchFamily="18" charset="0"/>
                <a:ea typeface="ＭＳ Ｐゴシック" pitchFamily="34" charset="-128"/>
              </a:rPr>
              <a:t> en Beijing (China) en 1995. </a:t>
            </a:r>
            <a:r>
              <a:rPr lang="en-US" sz="800" dirty="0" err="1" smtClean="0">
                <a:solidFill>
                  <a:srgbClr val="000000"/>
                </a:solidFill>
                <a:latin typeface="Times New Roman" pitchFamily="18" charset="0"/>
                <a:ea typeface="ＭＳ Ｐゴシック" pitchFamily="34" charset="-128"/>
              </a:rPr>
              <a:t>Asimismo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destacó</a:t>
            </a:r>
            <a:r>
              <a:rPr lang="en-US" sz="800" dirty="0" smtClean="0">
                <a:solidFill>
                  <a:srgbClr val="000000"/>
                </a:solidFill>
                <a:latin typeface="Times New Roman" pitchFamily="18" charset="0"/>
                <a:ea typeface="ＭＳ Ｐゴシック" pitchFamily="34" charset="-128"/>
              </a:rPr>
              <a:t> la </a:t>
            </a:r>
            <a:r>
              <a:rPr lang="en-US" sz="800" dirty="0" err="1" smtClean="0">
                <a:solidFill>
                  <a:srgbClr val="000000"/>
                </a:solidFill>
                <a:latin typeface="Times New Roman" pitchFamily="18" charset="0"/>
                <a:ea typeface="ＭＳ Ｐゴシック" pitchFamily="34" charset="-128"/>
              </a:rPr>
              <a:t>necesidad</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asegurar</a:t>
            </a:r>
            <a:r>
              <a:rPr lang="en-US" sz="800" dirty="0" smtClean="0">
                <a:solidFill>
                  <a:srgbClr val="000000"/>
                </a:solidFill>
                <a:latin typeface="Times New Roman" pitchFamily="18" charset="0"/>
                <a:ea typeface="ＭＳ Ｐゴシック" pitchFamily="34" charset="-128"/>
              </a:rPr>
              <a:t> la </a:t>
            </a:r>
            <a:r>
              <a:rPr lang="en-US" sz="800" dirty="0" err="1" smtClean="0">
                <a:solidFill>
                  <a:srgbClr val="000000"/>
                </a:solidFill>
                <a:latin typeface="Times New Roman" pitchFamily="18" charset="0"/>
                <a:ea typeface="ＭＳ Ｐゴシック" pitchFamily="34" charset="-128"/>
              </a:rPr>
              <a:t>igualdad</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género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es</a:t>
            </a:r>
            <a:r>
              <a:rPr lang="en-US" sz="800" dirty="0" smtClean="0">
                <a:solidFill>
                  <a:srgbClr val="000000"/>
                </a:solidFill>
                <a:latin typeface="Times New Roman" pitchFamily="18" charset="0"/>
                <a:ea typeface="ＭＳ Ｐゴシック" pitchFamily="34" charset="-128"/>
              </a:rPr>
              <a:t> un </a:t>
            </a:r>
            <a:r>
              <a:rPr lang="en-US" sz="800" dirty="0" err="1" smtClean="0">
                <a:solidFill>
                  <a:srgbClr val="000000"/>
                </a:solidFill>
                <a:latin typeface="Times New Roman" pitchFamily="18" charset="0"/>
                <a:ea typeface="ＭＳ Ｐゴシック" pitchFamily="34" charset="-128"/>
              </a:rPr>
              <a:t>objetivo</a:t>
            </a:r>
            <a:r>
              <a:rPr lang="en-US" sz="800" dirty="0" smtClean="0">
                <a:solidFill>
                  <a:srgbClr val="000000"/>
                </a:solidFill>
                <a:latin typeface="Times New Roman" pitchFamily="18" charset="0"/>
                <a:ea typeface="ＭＳ Ｐゴシック" pitchFamily="34" charset="-128"/>
              </a:rPr>
              <a:t> primordial en </a:t>
            </a:r>
            <a:r>
              <a:rPr lang="en-US" sz="800" dirty="0" err="1" smtClean="0">
                <a:solidFill>
                  <a:srgbClr val="000000"/>
                </a:solidFill>
                <a:latin typeface="Times New Roman" pitchFamily="18" charset="0"/>
                <a:ea typeface="ＭＳ Ｐゴシック" pitchFamily="34" charset="-128"/>
              </a:rPr>
              <a:t>todas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las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esferas</a:t>
            </a:r>
            <a:r>
              <a:rPr lang="en-US" sz="800" dirty="0" smtClean="0">
                <a:solidFill>
                  <a:srgbClr val="000000"/>
                </a:solidFill>
                <a:latin typeface="Times New Roman" pitchFamily="18" charset="0"/>
                <a:ea typeface="ＭＳ Ｐゴシック" pitchFamily="34" charset="-128"/>
              </a:rPr>
              <a:t> del </a:t>
            </a:r>
            <a:r>
              <a:rPr lang="en-US" sz="800" dirty="0" err="1" smtClean="0">
                <a:solidFill>
                  <a:srgbClr val="000000"/>
                </a:solidFill>
                <a:latin typeface="Times New Roman" pitchFamily="18" charset="0"/>
                <a:ea typeface="ＭＳ Ｐゴシック" pitchFamily="34" charset="-128"/>
              </a:rPr>
              <a:t>desarrollo</a:t>
            </a:r>
            <a:r>
              <a:rPr lang="en-US" sz="800" dirty="0" smtClean="0">
                <a:solidFill>
                  <a:srgbClr val="000000"/>
                </a:solidFill>
                <a:latin typeface="Times New Roman" pitchFamily="18" charset="0"/>
                <a:ea typeface="ＭＳ Ｐゴシック" pitchFamily="34" charset="-128"/>
              </a:rPr>
              <a:t> social y </a:t>
            </a:r>
            <a:r>
              <a:rPr lang="en-US" sz="800" dirty="0" err="1" smtClean="0">
                <a:solidFill>
                  <a:srgbClr val="000000"/>
                </a:solidFill>
                <a:latin typeface="Times New Roman" pitchFamily="18" charset="0"/>
                <a:ea typeface="ＭＳ Ｐゴシック" pitchFamily="34" charset="-128"/>
              </a:rPr>
              <a:t>económico</a:t>
            </a:r>
            <a:r>
              <a:rPr lang="en-US" sz="800" dirty="0" smtClean="0">
                <a:solidFill>
                  <a:srgbClr val="000000"/>
                </a:solidFill>
                <a:latin typeface="Times New Roman" pitchFamily="18" charset="0"/>
                <a:ea typeface="ＭＳ Ｐゴシック" pitchFamily="34" charset="-128"/>
              </a:rPr>
              <a:t>.</a:t>
            </a:r>
          </a:p>
          <a:p>
            <a:pPr marL="228600" indent="-228600" eaLnBrk="1" hangingPunct="1">
              <a:buFont typeface="Calibri" pitchFamily="34" charset="0"/>
              <a:buChar char="•"/>
            </a:pPr>
            <a:r>
              <a:rPr lang="en-US" sz="800" b="1" dirty="0" smtClean="0">
                <a:solidFill>
                  <a:srgbClr val="000000"/>
                </a:solidFill>
                <a:latin typeface="Times New Roman" pitchFamily="18" charset="0"/>
                <a:ea typeface="ＭＳ Ｐゴシック" pitchFamily="34" charset="-128"/>
              </a:rPr>
              <a:t>¿</a:t>
            </a:r>
            <a:r>
              <a:rPr lang="en-US" sz="800" b="1" dirty="0" err="1" smtClean="0">
                <a:solidFill>
                  <a:srgbClr val="000000"/>
                </a:solidFill>
                <a:latin typeface="Times New Roman" pitchFamily="18" charset="0"/>
                <a:ea typeface="ＭＳ Ｐゴシック" pitchFamily="34" charset="-128"/>
              </a:rPr>
              <a:t>Qué</a:t>
            </a:r>
            <a:r>
              <a:rPr lang="en-US" sz="800" b="1" dirty="0" smtClean="0">
                <a:solidFill>
                  <a:srgbClr val="000000"/>
                </a:solidFill>
                <a:latin typeface="Times New Roman" pitchFamily="18" charset="0"/>
                <a:ea typeface="ＭＳ Ｐゴシック" pitchFamily="34" charset="-128"/>
              </a:rPr>
              <a:t> son "</a:t>
            </a:r>
            <a:r>
              <a:rPr lang="en-US" sz="800" b="1" dirty="0" err="1" smtClean="0">
                <a:solidFill>
                  <a:srgbClr val="000000"/>
                </a:solidFill>
                <a:latin typeface="Times New Roman" pitchFamily="18" charset="0"/>
                <a:ea typeface="ＭＳ Ｐゴシック" pitchFamily="34" charset="-128"/>
              </a:rPr>
              <a:t>género</a:t>
            </a:r>
            <a:r>
              <a:rPr lang="en-US" sz="800" b="1" dirty="0" smtClean="0">
                <a:solidFill>
                  <a:srgbClr val="000000"/>
                </a:solidFill>
                <a:latin typeface="Times New Roman" pitchFamily="18" charset="0"/>
                <a:ea typeface="ＭＳ Ｐゴシック" pitchFamily="34" charset="-128"/>
              </a:rPr>
              <a:t>" y "</a:t>
            </a:r>
            <a:r>
              <a:rPr lang="en-US" sz="800" b="1" dirty="0" err="1" smtClean="0">
                <a:solidFill>
                  <a:srgbClr val="000000"/>
                </a:solidFill>
                <a:latin typeface="Times New Roman" pitchFamily="18" charset="0"/>
                <a:ea typeface="ＭＳ Ｐゴシック" pitchFamily="34" charset="-128"/>
              </a:rPr>
              <a:t>transversalidad</a:t>
            </a:r>
            <a:r>
              <a:rPr lang="en-US" sz="800" b="1" dirty="0" smtClean="0">
                <a:solidFill>
                  <a:srgbClr val="000000"/>
                </a:solidFill>
                <a:latin typeface="Times New Roman" pitchFamily="18" charset="0"/>
                <a:ea typeface="ＭＳ Ｐゴシック" pitchFamily="34" charset="-128"/>
              </a:rPr>
              <a:t> de </a:t>
            </a:r>
            <a:r>
              <a:rPr lang="en-US" sz="800" b="1" dirty="0" err="1" smtClean="0">
                <a:solidFill>
                  <a:srgbClr val="000000"/>
                </a:solidFill>
                <a:latin typeface="Times New Roman" pitchFamily="18" charset="0"/>
                <a:ea typeface="ＭＳ Ｐゴシック" pitchFamily="34" charset="-128"/>
              </a:rPr>
              <a:t>género</a:t>
            </a:r>
            <a:r>
              <a:rPr lang="en-US" sz="800" b="1" dirty="0" smtClean="0">
                <a:solidFill>
                  <a:srgbClr val="000000"/>
                </a:solidFill>
                <a:latin typeface="Times New Roman" pitchFamily="18" charset="0"/>
                <a:ea typeface="ＭＳ Ｐゴシック" pitchFamily="34" charset="-128"/>
              </a:rPr>
              <a:t>"?</a:t>
            </a:r>
          </a:p>
          <a:p>
            <a:pPr marL="228600" indent="-228600" eaLnBrk="1" hangingPunct="1">
              <a:buFontTx/>
              <a:buChar char="•"/>
            </a:pPr>
            <a:r>
              <a:rPr lang="en-US" sz="800" b="1" dirty="0" err="1" smtClean="0">
                <a:solidFill>
                  <a:srgbClr val="000000"/>
                </a:solidFill>
                <a:latin typeface="Arial" charset="0"/>
                <a:ea typeface="ＭＳ Ｐゴシック" pitchFamily="34" charset="-128"/>
              </a:rPr>
              <a:t>G</a:t>
            </a:r>
            <a:r>
              <a:rPr lang="en-US" sz="800" b="1" dirty="0" err="1" smtClean="0">
                <a:solidFill>
                  <a:srgbClr val="000000"/>
                </a:solidFill>
                <a:latin typeface="Times New Roman" pitchFamily="18" charset="0"/>
                <a:ea typeface="ＭＳ Ｐゴシック" pitchFamily="34" charset="-128"/>
              </a:rPr>
              <a:t>é</a:t>
            </a:r>
            <a:r>
              <a:rPr lang="en-US" sz="800" b="1" dirty="0" err="1" smtClean="0">
                <a:solidFill>
                  <a:srgbClr val="000000"/>
                </a:solidFill>
                <a:latin typeface="Arial" charset="0"/>
                <a:ea typeface="ＭＳ Ｐゴシック" pitchFamily="34" charset="-128"/>
              </a:rPr>
              <a:t>nero</a:t>
            </a:r>
            <a:r>
              <a:rPr lang="en-US" sz="800" dirty="0" smtClean="0">
                <a:solidFill>
                  <a:srgbClr val="000000"/>
                </a:solidFill>
                <a:latin typeface="Arial" charset="0"/>
                <a:ea typeface="ＭＳ Ｐゴシック" pitchFamily="34" charset="-128"/>
              </a:rPr>
              <a:t> se </a:t>
            </a:r>
            <a:r>
              <a:rPr lang="en-US" sz="800" dirty="0" err="1" smtClean="0">
                <a:solidFill>
                  <a:srgbClr val="000000"/>
                </a:solidFill>
                <a:latin typeface="Arial" charset="0"/>
                <a:ea typeface="ＭＳ Ｐゴシック" pitchFamily="34" charset="-128"/>
              </a:rPr>
              <a:t>refiere</a:t>
            </a:r>
            <a:r>
              <a:rPr lang="en-US" sz="800" dirty="0" smtClean="0">
                <a:solidFill>
                  <a:srgbClr val="000000"/>
                </a:solidFill>
                <a:latin typeface="Arial" charset="0"/>
                <a:ea typeface="ＭＳ Ｐゴシック" pitchFamily="34" charset="-128"/>
              </a:rPr>
              <a:t> a los </a:t>
            </a:r>
            <a:r>
              <a:rPr lang="en-US" sz="800" dirty="0" err="1" smtClean="0">
                <a:solidFill>
                  <a:srgbClr val="000000"/>
                </a:solidFill>
                <a:latin typeface="Arial" charset="0"/>
                <a:ea typeface="ＭＳ Ｐゴシック" pitchFamily="34" charset="-128"/>
              </a:rPr>
              <a:t>atributos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sociales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oportunidades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asociadas</a:t>
            </a:r>
            <a:r>
              <a:rPr lang="en-US" sz="800" dirty="0" smtClean="0">
                <a:solidFill>
                  <a:srgbClr val="000000"/>
                </a:solidFill>
                <a:latin typeface="Arial" charset="0"/>
                <a:ea typeface="ＭＳ Ｐゴシック" pitchFamily="34" charset="-128"/>
              </a:rPr>
              <a:t> a </a:t>
            </a:r>
            <a:r>
              <a:rPr lang="en-US" sz="800" dirty="0" err="1" smtClean="0">
                <a:solidFill>
                  <a:srgbClr val="000000"/>
                </a:solidFill>
                <a:latin typeface="Arial" charset="0"/>
                <a:ea typeface="ＭＳ Ｐゴシック" pitchFamily="34" charset="-128"/>
              </a:rPr>
              <a:t>ser</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masculino</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femenino</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relaciones</a:t>
            </a:r>
            <a:r>
              <a:rPr lang="en-US" sz="800" dirty="0" smtClean="0">
                <a:solidFill>
                  <a:srgbClr val="000000"/>
                </a:solidFill>
                <a:latin typeface="Arial" charset="0"/>
                <a:ea typeface="ＭＳ Ｐゴシック" pitchFamily="34" charset="-128"/>
              </a:rPr>
              <a:t> entre </a:t>
            </a:r>
            <a:r>
              <a:rPr lang="en-US" sz="800" dirty="0" err="1" smtClean="0">
                <a:solidFill>
                  <a:srgbClr val="000000"/>
                </a:solidFill>
                <a:latin typeface="Arial" charset="0"/>
                <a:ea typeface="ＭＳ Ｐゴシック" pitchFamily="34" charset="-128"/>
              </a:rPr>
              <a:t>mujeres</a:t>
            </a:r>
            <a:r>
              <a:rPr lang="en-US" sz="800" dirty="0" smtClean="0">
                <a:solidFill>
                  <a:srgbClr val="000000"/>
                </a:solidFill>
                <a:latin typeface="Arial" charset="0"/>
                <a:ea typeface="ＭＳ Ｐゴシック" pitchFamily="34" charset="-128"/>
              </a:rPr>
              <a:t> y hombres y </a:t>
            </a:r>
            <a:r>
              <a:rPr lang="en-US" sz="800" dirty="0" err="1" smtClean="0">
                <a:solidFill>
                  <a:srgbClr val="000000"/>
                </a:solidFill>
                <a:latin typeface="Arial" charset="0"/>
                <a:ea typeface="ＭＳ Ｐゴシック" pitchFamily="34" charset="-128"/>
              </a:rPr>
              <a:t>ni</a:t>
            </a:r>
            <a:r>
              <a:rPr lang="en-US" sz="800" dirty="0" err="1" smtClean="0">
                <a:solidFill>
                  <a:srgbClr val="000000"/>
                </a:solidFill>
                <a:latin typeface="Times New Roman" pitchFamily="18" charset="0"/>
                <a:ea typeface="ＭＳ Ｐゴシック" pitchFamily="34" charset="-128"/>
              </a:rPr>
              <a:t>ñ</a:t>
            </a:r>
            <a:r>
              <a:rPr lang="en-US" sz="800" dirty="0" err="1" smtClean="0">
                <a:solidFill>
                  <a:srgbClr val="000000"/>
                </a:solidFill>
                <a:latin typeface="Arial" charset="0"/>
                <a:ea typeface="ＭＳ Ｐゴシック" pitchFamily="34" charset="-128"/>
              </a:rPr>
              <a:t>as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ni</a:t>
            </a:r>
            <a:r>
              <a:rPr lang="en-US" sz="800" dirty="0" err="1" smtClean="0">
                <a:solidFill>
                  <a:srgbClr val="000000"/>
                </a:solidFill>
                <a:latin typeface="Times New Roman" pitchFamily="18" charset="0"/>
                <a:ea typeface="ＭＳ Ｐゴシック" pitchFamily="34" charset="-128"/>
              </a:rPr>
              <a:t>ñ</a:t>
            </a:r>
            <a:r>
              <a:rPr lang="en-US" sz="800" dirty="0" err="1" smtClean="0">
                <a:solidFill>
                  <a:srgbClr val="000000"/>
                </a:solidFill>
                <a:latin typeface="Arial" charset="0"/>
                <a:ea typeface="ＭＳ Ｐゴシック" pitchFamily="34" charset="-128"/>
              </a:rPr>
              <a:t>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as</a:t>
            </a:r>
            <a:r>
              <a:rPr lang="en-US" sz="800" dirty="0" err="1" smtClean="0">
                <a:solidFill>
                  <a:srgbClr val="000000"/>
                </a:solidFill>
                <a:latin typeface="Times New Roman" pitchFamily="18" charset="0"/>
                <a:ea typeface="ＭＳ Ｐゴシック" pitchFamily="34" charset="-128"/>
              </a:rPr>
              <a:t>í</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como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relaciones</a:t>
            </a:r>
            <a:r>
              <a:rPr lang="en-US" sz="800" dirty="0" smtClean="0">
                <a:solidFill>
                  <a:srgbClr val="000000"/>
                </a:solidFill>
                <a:latin typeface="Arial" charset="0"/>
                <a:ea typeface="ＭＳ Ｐゴシック" pitchFamily="34" charset="-128"/>
              </a:rPr>
              <a:t> entre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mujeres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relaciones</a:t>
            </a:r>
            <a:r>
              <a:rPr lang="en-US" sz="800" dirty="0" smtClean="0">
                <a:solidFill>
                  <a:srgbClr val="000000"/>
                </a:solidFill>
                <a:latin typeface="Arial" charset="0"/>
                <a:ea typeface="ＭＳ Ｐゴシック" pitchFamily="34" charset="-128"/>
              </a:rPr>
              <a:t> entre los hombres.  </a:t>
            </a:r>
            <a:r>
              <a:rPr lang="en-US" sz="800" dirty="0" err="1" smtClean="0">
                <a:solidFill>
                  <a:srgbClr val="000000"/>
                </a:solidFill>
                <a:latin typeface="Arial" charset="0"/>
                <a:ea typeface="ＭＳ Ｐゴシック" pitchFamily="34" charset="-128"/>
              </a:rPr>
              <a:t>Estos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atributos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oportunidades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relaciones</a:t>
            </a:r>
            <a:r>
              <a:rPr lang="en-US" sz="800" dirty="0" smtClean="0">
                <a:solidFill>
                  <a:srgbClr val="000000"/>
                </a:solidFill>
                <a:latin typeface="Arial" charset="0"/>
                <a:ea typeface="ＭＳ Ｐゴシック" pitchFamily="34" charset="-128"/>
              </a:rPr>
              <a:t> son </a:t>
            </a:r>
            <a:r>
              <a:rPr lang="en-US" sz="800" dirty="0" err="1" smtClean="0">
                <a:solidFill>
                  <a:srgbClr val="000000"/>
                </a:solidFill>
                <a:latin typeface="Arial" charset="0"/>
                <a:ea typeface="ＭＳ Ｐゴシック" pitchFamily="34" charset="-128"/>
              </a:rPr>
              <a:t>construidas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socialmente</a:t>
            </a:r>
            <a:r>
              <a:rPr lang="en-US" sz="800" dirty="0" smtClean="0">
                <a:solidFill>
                  <a:srgbClr val="000000"/>
                </a:solidFill>
                <a:latin typeface="Arial" charset="0"/>
                <a:ea typeface="ＭＳ Ｐゴシック" pitchFamily="34" charset="-128"/>
              </a:rPr>
              <a:t> y son </a:t>
            </a:r>
            <a:r>
              <a:rPr lang="en-US" sz="800" dirty="0" err="1" smtClean="0">
                <a:solidFill>
                  <a:srgbClr val="000000"/>
                </a:solidFill>
                <a:latin typeface="Arial" charset="0"/>
                <a:ea typeface="ＭＳ Ｐゴシック" pitchFamily="34" charset="-128"/>
              </a:rPr>
              <a:t>aprendidas</a:t>
            </a:r>
            <a:r>
              <a:rPr lang="en-US" sz="800" dirty="0" smtClean="0">
                <a:solidFill>
                  <a:srgbClr val="000000"/>
                </a:solidFill>
                <a:latin typeface="Arial" charset="0"/>
                <a:ea typeface="ＭＳ Ｐゴシック" pitchFamily="34" charset="-128"/>
              </a:rPr>
              <a:t> a </a:t>
            </a:r>
            <a:r>
              <a:rPr lang="en-US" sz="800" dirty="0" err="1" smtClean="0">
                <a:solidFill>
                  <a:srgbClr val="000000"/>
                </a:solidFill>
                <a:latin typeface="Arial" charset="0"/>
                <a:ea typeface="ＭＳ Ｐゴシック" pitchFamily="34" charset="-128"/>
              </a:rPr>
              <a:t>trav</a:t>
            </a:r>
            <a:r>
              <a:rPr lang="en-US" sz="800" dirty="0" err="1" smtClean="0">
                <a:solidFill>
                  <a:srgbClr val="000000"/>
                </a:solidFill>
                <a:latin typeface="Times New Roman" pitchFamily="18" charset="0"/>
                <a:ea typeface="ＭＳ Ｐゴシック" pitchFamily="34" charset="-128"/>
              </a:rPr>
              <a:t>é</a:t>
            </a:r>
            <a:r>
              <a:rPr lang="en-US" sz="800" dirty="0" err="1" smtClean="0">
                <a:solidFill>
                  <a:srgbClr val="000000"/>
                </a:solidFill>
                <a:latin typeface="Arial" charset="0"/>
                <a:ea typeface="ＭＳ Ｐゴシック" pitchFamily="34" charset="-128"/>
              </a:rPr>
              <a:t>s</a:t>
            </a:r>
            <a:r>
              <a:rPr lang="en-US" sz="800" dirty="0" smtClean="0">
                <a:solidFill>
                  <a:srgbClr val="000000"/>
                </a:solidFill>
                <a:latin typeface="Arial" charset="0"/>
                <a:ea typeface="ＭＳ Ｐゴシック" pitchFamily="34" charset="-128"/>
              </a:rPr>
              <a:t> de los </a:t>
            </a:r>
            <a:r>
              <a:rPr lang="en-US" sz="800" dirty="0" err="1" smtClean="0">
                <a:solidFill>
                  <a:srgbClr val="000000"/>
                </a:solidFill>
                <a:latin typeface="Arial" charset="0"/>
                <a:ea typeface="ＭＳ Ｐゴシック" pitchFamily="34" charset="-128"/>
              </a:rPr>
              <a:t>procesos</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socializaci</a:t>
            </a:r>
            <a:r>
              <a:rPr lang="en-US" sz="800" dirty="0" err="1" smtClean="0">
                <a:solidFill>
                  <a:srgbClr val="000000"/>
                </a:solidFill>
                <a:latin typeface="Times New Roman" pitchFamily="18" charset="0"/>
                <a:ea typeface="ＭＳ Ｐゴシック" pitchFamily="34" charset="-128"/>
              </a:rPr>
              <a:t>ó</a:t>
            </a:r>
            <a:r>
              <a:rPr lang="en-US" sz="800" dirty="0" err="1" smtClean="0">
                <a:solidFill>
                  <a:srgbClr val="000000"/>
                </a:solidFill>
                <a:latin typeface="Arial" charset="0"/>
                <a:ea typeface="ＭＳ Ｐゴシック" pitchFamily="34" charset="-128"/>
              </a:rPr>
              <a:t>n</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Dependen</a:t>
            </a:r>
            <a:r>
              <a:rPr lang="en-US" sz="800" dirty="0" smtClean="0">
                <a:solidFill>
                  <a:srgbClr val="000000"/>
                </a:solidFill>
                <a:latin typeface="Arial" charset="0"/>
                <a:ea typeface="ＭＳ Ｐゴシック" pitchFamily="34" charset="-128"/>
              </a:rPr>
              <a:t> del </a:t>
            </a:r>
            <a:r>
              <a:rPr lang="en-US" sz="800" dirty="0" err="1" smtClean="0">
                <a:solidFill>
                  <a:srgbClr val="000000"/>
                </a:solidFill>
                <a:latin typeface="Arial" charset="0"/>
                <a:ea typeface="ＭＳ Ｐゴシック" pitchFamily="34" charset="-128"/>
              </a:rPr>
              <a:t>contexto</a:t>
            </a:r>
            <a:r>
              <a:rPr lang="en-US" sz="800" dirty="0" smtClean="0">
                <a:solidFill>
                  <a:srgbClr val="000000"/>
                </a:solidFill>
                <a:latin typeface="Arial" charset="0"/>
                <a:ea typeface="ＭＳ Ｐゴシック" pitchFamily="34" charset="-128"/>
              </a:rPr>
              <a:t> y del </a:t>
            </a:r>
            <a:r>
              <a:rPr lang="en-US" sz="800" dirty="0" err="1" smtClean="0">
                <a:solidFill>
                  <a:srgbClr val="000000"/>
                </a:solidFill>
                <a:latin typeface="Arial" charset="0"/>
                <a:ea typeface="ＭＳ Ｐゴシック" pitchFamily="34" charset="-128"/>
              </a:rPr>
              <a:t>momento</a:t>
            </a:r>
            <a:r>
              <a:rPr lang="en-US" sz="800" dirty="0" smtClean="0">
                <a:solidFill>
                  <a:srgbClr val="000000"/>
                </a:solidFill>
                <a:latin typeface="Arial" charset="0"/>
                <a:ea typeface="ＭＳ Ｐゴシック" pitchFamily="34" charset="-128"/>
              </a:rPr>
              <a:t>, y son </a:t>
            </a:r>
            <a:r>
              <a:rPr lang="en-US" sz="800" dirty="0" err="1" smtClean="0">
                <a:solidFill>
                  <a:srgbClr val="000000"/>
                </a:solidFill>
                <a:latin typeface="Arial" charset="0"/>
                <a:ea typeface="ＭＳ Ｐゴシック" pitchFamily="34" charset="-128"/>
              </a:rPr>
              <a:t>cambiantes</a:t>
            </a:r>
            <a:r>
              <a:rPr lang="en-US" sz="800" dirty="0" smtClean="0">
                <a:solidFill>
                  <a:srgbClr val="000000"/>
                </a:solidFill>
                <a:latin typeface="Arial" charset="0"/>
                <a:ea typeface="ＭＳ Ｐゴシック" pitchFamily="34" charset="-128"/>
              </a:rPr>
              <a:t>. El </a:t>
            </a:r>
            <a:r>
              <a:rPr lang="en-US" sz="800" dirty="0" err="1" smtClean="0">
                <a:solidFill>
                  <a:srgbClr val="000000"/>
                </a:solidFill>
                <a:latin typeface="Arial" charset="0"/>
                <a:ea typeface="ＭＳ Ｐゴシック" pitchFamily="34" charset="-128"/>
              </a:rPr>
              <a:t>g</a:t>
            </a:r>
            <a:r>
              <a:rPr lang="en-US" sz="800" dirty="0" err="1" smtClean="0">
                <a:solidFill>
                  <a:srgbClr val="000000"/>
                </a:solidFill>
                <a:latin typeface="Times New Roman" pitchFamily="18" charset="0"/>
                <a:ea typeface="ＭＳ Ｐゴシック" pitchFamily="34" charset="-128"/>
              </a:rPr>
              <a:t>é</a:t>
            </a:r>
            <a:r>
              <a:rPr lang="en-US" sz="800" dirty="0" err="1" smtClean="0">
                <a:solidFill>
                  <a:srgbClr val="000000"/>
                </a:solidFill>
                <a:latin typeface="Arial" charset="0"/>
                <a:ea typeface="ＭＳ Ｐゴシック" pitchFamily="34" charset="-128"/>
              </a:rPr>
              <a:t>nero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determina</a:t>
            </a:r>
            <a:r>
              <a:rPr lang="en-US" sz="800" dirty="0" smtClean="0">
                <a:solidFill>
                  <a:srgbClr val="000000"/>
                </a:solidFill>
                <a:latin typeface="Arial" charset="0"/>
                <a:ea typeface="ＭＳ Ｐゴシック" pitchFamily="34" charset="-128"/>
              </a:rPr>
              <a:t> lo </a:t>
            </a:r>
            <a:r>
              <a:rPr lang="en-US" sz="800" dirty="0" err="1" smtClean="0">
                <a:solidFill>
                  <a:srgbClr val="000000"/>
                </a:solidFill>
                <a:latin typeface="Arial" charset="0"/>
                <a:ea typeface="ＭＳ Ｐゴシック" pitchFamily="34" charset="-128"/>
              </a:rPr>
              <a:t>que</a:t>
            </a:r>
            <a:r>
              <a:rPr lang="en-US" sz="800" dirty="0" smtClean="0">
                <a:solidFill>
                  <a:srgbClr val="000000"/>
                </a:solidFill>
                <a:latin typeface="Arial" charset="0"/>
                <a:ea typeface="ＭＳ Ｐゴシック" pitchFamily="34" charset="-128"/>
              </a:rPr>
              <a:t> se </a:t>
            </a:r>
            <a:r>
              <a:rPr lang="en-US" sz="800" dirty="0" err="1" smtClean="0">
                <a:solidFill>
                  <a:srgbClr val="000000"/>
                </a:solidFill>
                <a:latin typeface="Arial" charset="0"/>
                <a:ea typeface="ＭＳ Ｐゴシック" pitchFamily="34" charset="-128"/>
              </a:rPr>
              <a:t>espera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permite</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valora</a:t>
            </a:r>
            <a:r>
              <a:rPr lang="en-US" sz="800" dirty="0" smtClean="0">
                <a:solidFill>
                  <a:srgbClr val="000000"/>
                </a:solidFill>
                <a:latin typeface="Arial" charset="0"/>
                <a:ea typeface="ＭＳ Ｐゴシック" pitchFamily="34" charset="-128"/>
              </a:rPr>
              <a:t> en </a:t>
            </a:r>
            <a:r>
              <a:rPr lang="en-US" sz="800" dirty="0" err="1" smtClean="0">
                <a:solidFill>
                  <a:srgbClr val="000000"/>
                </a:solidFill>
                <a:latin typeface="Arial" charset="0"/>
                <a:ea typeface="ＭＳ Ｐゴシック" pitchFamily="34" charset="-128"/>
              </a:rPr>
              <a:t>una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mujer</a:t>
            </a:r>
            <a:r>
              <a:rPr lang="en-US" sz="800" dirty="0" smtClean="0">
                <a:solidFill>
                  <a:srgbClr val="000000"/>
                </a:solidFill>
                <a:latin typeface="Arial" charset="0"/>
                <a:ea typeface="ＭＳ Ｐゴシック" pitchFamily="34" charset="-128"/>
              </a:rPr>
              <a:t> o en un hombre en un </a:t>
            </a:r>
            <a:r>
              <a:rPr lang="en-US" sz="800" dirty="0" err="1" smtClean="0">
                <a:solidFill>
                  <a:srgbClr val="000000"/>
                </a:solidFill>
                <a:latin typeface="Arial" charset="0"/>
                <a:ea typeface="ＭＳ Ｐゴシック" pitchFamily="34" charset="-128"/>
              </a:rPr>
              <a:t>contexto</a:t>
            </a:r>
            <a:r>
              <a:rPr lang="en-US" sz="800" dirty="0" smtClean="0">
                <a:solidFill>
                  <a:srgbClr val="000000"/>
                </a:solidFill>
                <a:latin typeface="Arial" charset="0"/>
                <a:ea typeface="ＭＳ Ｐゴシック" pitchFamily="34" charset="-128"/>
              </a:rPr>
              <a:t> dado. En la </a:t>
            </a:r>
            <a:r>
              <a:rPr lang="en-US" sz="800" dirty="0" err="1" smtClean="0">
                <a:solidFill>
                  <a:srgbClr val="000000"/>
                </a:solidFill>
                <a:latin typeface="Arial" charset="0"/>
                <a:ea typeface="ＭＳ Ｐゴシック" pitchFamily="34" charset="-128"/>
              </a:rPr>
              <a:t>mayor</a:t>
            </a:r>
            <a:r>
              <a:rPr lang="en-US" sz="800" dirty="0" err="1" smtClean="0">
                <a:solidFill>
                  <a:srgbClr val="000000"/>
                </a:solidFill>
                <a:latin typeface="Times New Roman" pitchFamily="18" charset="0"/>
                <a:ea typeface="ＭＳ Ｐゴシック" pitchFamily="34" charset="-128"/>
              </a:rPr>
              <a:t>í</a:t>
            </a:r>
            <a:r>
              <a:rPr lang="en-US" sz="800" dirty="0" err="1" smtClean="0">
                <a:solidFill>
                  <a:srgbClr val="000000"/>
                </a:solidFill>
                <a:latin typeface="Arial" charset="0"/>
                <a:ea typeface="ＭＳ Ｐゴシック" pitchFamily="34" charset="-128"/>
              </a:rPr>
              <a:t>a</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sociedades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existen</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diferencias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desigualdades</a:t>
            </a:r>
            <a:r>
              <a:rPr lang="en-US" sz="800" dirty="0" smtClean="0">
                <a:solidFill>
                  <a:srgbClr val="000000"/>
                </a:solidFill>
                <a:latin typeface="Arial" charset="0"/>
                <a:ea typeface="ＭＳ Ｐゴシック" pitchFamily="34" charset="-128"/>
              </a:rPr>
              <a:t> entre </a:t>
            </a:r>
            <a:r>
              <a:rPr lang="en-US" sz="800" dirty="0" err="1" smtClean="0">
                <a:solidFill>
                  <a:srgbClr val="000000"/>
                </a:solidFill>
                <a:latin typeface="Arial" charset="0"/>
                <a:ea typeface="ＭＳ Ｐゴシック" pitchFamily="34" charset="-128"/>
              </a:rPr>
              <a:t>mujeres</a:t>
            </a:r>
            <a:r>
              <a:rPr lang="en-US" sz="800" dirty="0" smtClean="0">
                <a:solidFill>
                  <a:srgbClr val="000000"/>
                </a:solidFill>
                <a:latin typeface="Arial" charset="0"/>
                <a:ea typeface="ＭＳ Ｐゴシック" pitchFamily="34" charset="-128"/>
              </a:rPr>
              <a:t> y hombres en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responsabilidades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asignadas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actividades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realizadas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acceso</a:t>
            </a:r>
            <a:r>
              <a:rPr lang="en-US" sz="800" dirty="0" smtClean="0">
                <a:solidFill>
                  <a:srgbClr val="000000"/>
                </a:solidFill>
                <a:latin typeface="Arial" charset="0"/>
                <a:ea typeface="ＭＳ Ｐゴシック" pitchFamily="34" charset="-128"/>
              </a:rPr>
              <a:t> y control a los </a:t>
            </a:r>
            <a:r>
              <a:rPr lang="en-US" sz="800" dirty="0" err="1" smtClean="0">
                <a:solidFill>
                  <a:srgbClr val="000000"/>
                </a:solidFill>
                <a:latin typeface="Arial" charset="0"/>
                <a:ea typeface="ＭＳ Ｐゴシック" pitchFamily="34" charset="-128"/>
              </a:rPr>
              <a:t>recursos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as</a:t>
            </a:r>
            <a:r>
              <a:rPr lang="en-US" sz="800" dirty="0" err="1" smtClean="0">
                <a:solidFill>
                  <a:srgbClr val="000000"/>
                </a:solidFill>
                <a:latin typeface="Times New Roman" pitchFamily="18" charset="0"/>
                <a:ea typeface="ＭＳ Ｐゴシック" pitchFamily="34" charset="-128"/>
              </a:rPr>
              <a:t>í</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como</a:t>
            </a:r>
            <a:r>
              <a:rPr lang="en-US" sz="800" dirty="0" smtClean="0">
                <a:solidFill>
                  <a:srgbClr val="000000"/>
                </a:solidFill>
                <a:latin typeface="Arial" charset="0"/>
                <a:ea typeface="ＭＳ Ｐゴシック" pitchFamily="34" charset="-128"/>
              </a:rPr>
              <a:t> la </a:t>
            </a:r>
            <a:r>
              <a:rPr lang="en-US" sz="800" dirty="0" err="1" smtClean="0">
                <a:solidFill>
                  <a:srgbClr val="000000"/>
                </a:solidFill>
                <a:latin typeface="Arial" charset="0"/>
                <a:ea typeface="ＭＳ Ｐゴシック" pitchFamily="34" charset="-128"/>
              </a:rPr>
              <a:t>toma</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decisiones</a:t>
            </a:r>
            <a:r>
              <a:rPr lang="en-US" sz="800" dirty="0" smtClean="0">
                <a:solidFill>
                  <a:srgbClr val="000000"/>
                </a:solidFill>
                <a:latin typeface="Arial" charset="0"/>
                <a:ea typeface="ＭＳ Ｐゴシック" pitchFamily="34" charset="-128"/>
              </a:rPr>
              <a:t>. El </a:t>
            </a:r>
            <a:r>
              <a:rPr lang="en-US" sz="800" dirty="0" err="1" smtClean="0">
                <a:solidFill>
                  <a:srgbClr val="000000"/>
                </a:solidFill>
                <a:latin typeface="Arial" charset="0"/>
                <a:ea typeface="ＭＳ Ｐゴシック" pitchFamily="34" charset="-128"/>
              </a:rPr>
              <a:t>g</a:t>
            </a:r>
            <a:r>
              <a:rPr lang="en-US" sz="800" dirty="0" err="1" smtClean="0">
                <a:solidFill>
                  <a:srgbClr val="000000"/>
                </a:solidFill>
                <a:latin typeface="Times New Roman" pitchFamily="18" charset="0"/>
                <a:ea typeface="ＭＳ Ｐゴシック" pitchFamily="34" charset="-128"/>
              </a:rPr>
              <a:t>é</a:t>
            </a:r>
            <a:r>
              <a:rPr lang="en-US" sz="800" dirty="0" err="1" smtClean="0">
                <a:solidFill>
                  <a:srgbClr val="000000"/>
                </a:solidFill>
                <a:latin typeface="Arial" charset="0"/>
                <a:ea typeface="ＭＳ Ｐゴシック" pitchFamily="34" charset="-128"/>
              </a:rPr>
              <a:t>nero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es</a:t>
            </a:r>
            <a:r>
              <a:rPr lang="en-US" sz="800" dirty="0" smtClean="0">
                <a:solidFill>
                  <a:srgbClr val="000000"/>
                </a:solidFill>
                <a:latin typeface="Arial" charset="0"/>
                <a:ea typeface="ＭＳ Ｐゴシック" pitchFamily="34" charset="-128"/>
              </a:rPr>
              <a:t> parte de un </a:t>
            </a:r>
            <a:r>
              <a:rPr lang="en-US" sz="800" dirty="0" err="1" smtClean="0">
                <a:solidFill>
                  <a:srgbClr val="000000"/>
                </a:solidFill>
                <a:latin typeface="Arial" charset="0"/>
                <a:ea typeface="ＭＳ Ｐゴシック" pitchFamily="34" charset="-128"/>
              </a:rPr>
              <a:t>amplio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contexto</a:t>
            </a:r>
            <a:r>
              <a:rPr lang="en-US" sz="800" dirty="0" smtClean="0">
                <a:solidFill>
                  <a:srgbClr val="000000"/>
                </a:solidFill>
                <a:latin typeface="Arial" charset="0"/>
                <a:ea typeface="ＭＳ Ｐゴシック" pitchFamily="34" charset="-128"/>
              </a:rPr>
              <a:t> sociocultural. </a:t>
            </a:r>
            <a:r>
              <a:rPr lang="en-US" sz="800" dirty="0" err="1" smtClean="0">
                <a:solidFill>
                  <a:srgbClr val="000000"/>
                </a:solidFill>
                <a:latin typeface="Arial" charset="0"/>
                <a:ea typeface="ＭＳ Ｐゴシック" pitchFamily="34" charset="-128"/>
              </a:rPr>
              <a:t>Otros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criterios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importantes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para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an</a:t>
            </a:r>
            <a:r>
              <a:rPr lang="en-US" sz="800" dirty="0" err="1" smtClean="0">
                <a:solidFill>
                  <a:srgbClr val="000000"/>
                </a:solidFill>
                <a:latin typeface="Times New Roman" pitchFamily="18" charset="0"/>
                <a:ea typeface="ＭＳ Ｐゴシック" pitchFamily="34" charset="-128"/>
              </a:rPr>
              <a:t>á</a:t>
            </a:r>
            <a:r>
              <a:rPr lang="en-US" sz="800" dirty="0" err="1" smtClean="0">
                <a:solidFill>
                  <a:srgbClr val="000000"/>
                </a:solidFill>
                <a:latin typeface="Arial" charset="0"/>
                <a:ea typeface="ＭＳ Ｐゴシック" pitchFamily="34" charset="-128"/>
              </a:rPr>
              <a:t>lisis</a:t>
            </a:r>
            <a:r>
              <a:rPr lang="en-US" sz="800" dirty="0" smtClean="0">
                <a:solidFill>
                  <a:srgbClr val="000000"/>
                </a:solidFill>
                <a:latin typeface="Arial" charset="0"/>
                <a:ea typeface="ＭＳ Ｐゴシック" pitchFamily="34" charset="-128"/>
              </a:rPr>
              <a:t> socio-cultural son tales </a:t>
            </a:r>
            <a:r>
              <a:rPr lang="en-US" sz="800" dirty="0" err="1" smtClean="0">
                <a:solidFill>
                  <a:srgbClr val="000000"/>
                </a:solidFill>
                <a:latin typeface="Arial" charset="0"/>
                <a:ea typeface="ＭＳ Ｐゴシック" pitchFamily="34" charset="-128"/>
              </a:rPr>
              <a:t>como</a:t>
            </a:r>
            <a:r>
              <a:rPr lang="en-US" sz="800" dirty="0" smtClean="0">
                <a:solidFill>
                  <a:srgbClr val="000000"/>
                </a:solidFill>
                <a:latin typeface="Arial" charset="0"/>
                <a:ea typeface="ＭＳ Ｐゴシック" pitchFamily="34" charset="-128"/>
              </a:rPr>
              <a:t> la </a:t>
            </a:r>
            <a:r>
              <a:rPr lang="en-US" sz="800" dirty="0" err="1" smtClean="0">
                <a:solidFill>
                  <a:srgbClr val="000000"/>
                </a:solidFill>
                <a:latin typeface="Arial" charset="0"/>
                <a:ea typeface="ＭＳ Ｐゴシック" pitchFamily="34" charset="-128"/>
              </a:rPr>
              <a:t>clase</a:t>
            </a:r>
            <a:r>
              <a:rPr lang="en-US" sz="800" dirty="0" smtClean="0">
                <a:solidFill>
                  <a:srgbClr val="000000"/>
                </a:solidFill>
                <a:latin typeface="Arial" charset="0"/>
                <a:ea typeface="ＭＳ Ｐゴシック" pitchFamily="34" charset="-128"/>
              </a:rPr>
              <a:t> social, </a:t>
            </a:r>
            <a:r>
              <a:rPr lang="en-US" sz="800" dirty="0" err="1" smtClean="0">
                <a:solidFill>
                  <a:srgbClr val="000000"/>
                </a:solidFill>
                <a:latin typeface="Arial" charset="0"/>
                <a:ea typeface="ＭＳ Ｐゴシック" pitchFamily="34" charset="-128"/>
              </a:rPr>
              <a:t>raza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nivel</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pobreza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grupo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é</a:t>
            </a:r>
            <a:r>
              <a:rPr lang="en-US" sz="800" dirty="0" err="1" smtClean="0">
                <a:solidFill>
                  <a:srgbClr val="000000"/>
                </a:solidFill>
                <a:latin typeface="Arial" charset="0"/>
                <a:ea typeface="ＭＳ Ｐゴシック" pitchFamily="34" charset="-128"/>
              </a:rPr>
              <a:t>tnico</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edad</a:t>
            </a:r>
            <a:r>
              <a:rPr lang="en-US" sz="800" dirty="0" smtClean="0">
                <a:solidFill>
                  <a:srgbClr val="000000"/>
                </a:solidFill>
                <a:latin typeface="Arial" charset="0"/>
                <a:ea typeface="ＭＳ Ｐゴシック" pitchFamily="34" charset="-128"/>
              </a:rPr>
              <a:t>.</a:t>
            </a:r>
          </a:p>
          <a:p>
            <a:pPr marL="228600" indent="-228600" eaLnBrk="1" hangingPunct="1">
              <a:buFontTx/>
              <a:buChar char="•"/>
            </a:pPr>
            <a:r>
              <a:rPr lang="en-US" sz="800" b="1" dirty="0" err="1" smtClean="0">
                <a:solidFill>
                  <a:srgbClr val="000000"/>
                </a:solidFill>
                <a:latin typeface="Times New Roman" pitchFamily="18" charset="0"/>
                <a:ea typeface="ＭＳ Ｐゴシック" pitchFamily="34" charset="-128"/>
              </a:rPr>
              <a:t>Integración</a:t>
            </a:r>
            <a:r>
              <a:rPr lang="en-US" sz="800" b="1" dirty="0" smtClean="0">
                <a:solidFill>
                  <a:srgbClr val="000000"/>
                </a:solidFill>
                <a:latin typeface="Times New Roman" pitchFamily="18" charset="0"/>
                <a:ea typeface="ＭＳ Ｐゴシック" pitchFamily="34" charset="-128"/>
              </a:rPr>
              <a:t> de </a:t>
            </a:r>
            <a:r>
              <a:rPr lang="en-US" sz="800" b="1" dirty="0" err="1" smtClean="0">
                <a:solidFill>
                  <a:srgbClr val="000000"/>
                </a:solidFill>
                <a:latin typeface="Times New Roman" pitchFamily="18" charset="0"/>
                <a:ea typeface="ＭＳ Ｐゴシック" pitchFamily="34" charset="-128"/>
              </a:rPr>
              <a:t>Género</a:t>
            </a:r>
            <a:r>
              <a:rPr lang="en-US" sz="800" b="1" dirty="0" smtClean="0">
                <a:solidFill>
                  <a:srgbClr val="000000"/>
                </a:solidFill>
                <a:latin typeface="Times New Roman" pitchFamily="18" charset="0"/>
                <a:ea typeface="ＭＳ Ｐゴシック" pitchFamily="34" charset="-128"/>
              </a:rPr>
              <a:t>: </a:t>
            </a:r>
            <a:r>
              <a:rPr lang="en-US" sz="800" dirty="0" smtClean="0">
                <a:solidFill>
                  <a:srgbClr val="000000"/>
                </a:solidFill>
                <a:latin typeface="Times New Roman" pitchFamily="18" charset="0"/>
                <a:ea typeface="ＭＳ Ｐゴシック" pitchFamily="34" charset="-128"/>
              </a:rPr>
              <a:t>La </a:t>
            </a:r>
            <a:r>
              <a:rPr lang="en-US" sz="800" dirty="0" err="1" smtClean="0">
                <a:solidFill>
                  <a:srgbClr val="000000"/>
                </a:solidFill>
                <a:latin typeface="Times New Roman" pitchFamily="18" charset="0"/>
                <a:ea typeface="ＭＳ Ｐゴシック" pitchFamily="34" charset="-128"/>
              </a:rPr>
              <a:t>incorporación</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una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perspectiva</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género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es</a:t>
            </a:r>
            <a:r>
              <a:rPr lang="en-US" sz="800" dirty="0" smtClean="0">
                <a:solidFill>
                  <a:srgbClr val="000000"/>
                </a:solidFill>
                <a:latin typeface="Times New Roman" pitchFamily="18" charset="0"/>
                <a:ea typeface="ＭＳ Ｐゴシック" pitchFamily="34" charset="-128"/>
              </a:rPr>
              <a:t> el </a:t>
            </a:r>
            <a:r>
              <a:rPr lang="en-US" sz="800" dirty="0" err="1" smtClean="0">
                <a:solidFill>
                  <a:srgbClr val="000000"/>
                </a:solidFill>
                <a:latin typeface="Times New Roman" pitchFamily="18" charset="0"/>
                <a:ea typeface="ＭＳ Ｐゴシック" pitchFamily="34" charset="-128"/>
              </a:rPr>
              <a:t>proceso</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evaluación</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las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consecuencias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para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las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mujeres</a:t>
            </a:r>
            <a:r>
              <a:rPr lang="en-US" sz="800" dirty="0" smtClean="0">
                <a:solidFill>
                  <a:srgbClr val="000000"/>
                </a:solidFill>
                <a:latin typeface="Times New Roman" pitchFamily="18" charset="0"/>
                <a:ea typeface="ＭＳ Ｐゴシック" pitchFamily="34" charset="-128"/>
              </a:rPr>
              <a:t> y hombres de </a:t>
            </a:r>
            <a:r>
              <a:rPr lang="en-US" sz="800" dirty="0" err="1" smtClean="0">
                <a:solidFill>
                  <a:srgbClr val="000000"/>
                </a:solidFill>
                <a:latin typeface="Times New Roman" pitchFamily="18" charset="0"/>
                <a:ea typeface="ＭＳ Ｐゴシック" pitchFamily="34" charset="-128"/>
              </a:rPr>
              <a:t>cualquier</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actividad</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planificada</a:t>
            </a:r>
            <a:r>
              <a:rPr lang="en-US" sz="800" dirty="0" smtClean="0">
                <a:solidFill>
                  <a:srgbClr val="000000"/>
                </a:solidFill>
                <a:latin typeface="Times New Roman" pitchFamily="18" charset="0"/>
                <a:ea typeface="ＭＳ Ｐゴシック" pitchFamily="34" charset="-128"/>
              </a:rPr>
              <a:t>, inclusive </a:t>
            </a:r>
            <a:r>
              <a:rPr lang="en-US" sz="800" dirty="0" err="1" smtClean="0">
                <a:solidFill>
                  <a:srgbClr val="000000"/>
                </a:solidFill>
                <a:latin typeface="Times New Roman" pitchFamily="18" charset="0"/>
                <a:ea typeface="ＭＳ Ｐゴシック" pitchFamily="34" charset="-128"/>
              </a:rPr>
              <a:t>las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leyes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políticas</a:t>
            </a:r>
            <a:r>
              <a:rPr lang="en-US" sz="800" dirty="0" smtClean="0">
                <a:solidFill>
                  <a:srgbClr val="000000"/>
                </a:solidFill>
                <a:latin typeface="Times New Roman" pitchFamily="18" charset="0"/>
                <a:ea typeface="ＭＳ Ｐゴシック" pitchFamily="34" charset="-128"/>
              </a:rPr>
              <a:t> o </a:t>
            </a:r>
            <a:r>
              <a:rPr lang="en-US" sz="800" dirty="0" err="1" smtClean="0">
                <a:solidFill>
                  <a:srgbClr val="000000"/>
                </a:solidFill>
                <a:latin typeface="Times New Roman" pitchFamily="18" charset="0"/>
                <a:ea typeface="ＭＳ Ｐゴシック" pitchFamily="34" charset="-128"/>
              </a:rPr>
              <a:t>programas</a:t>
            </a:r>
            <a:r>
              <a:rPr lang="en-US" sz="800" dirty="0" smtClean="0">
                <a:solidFill>
                  <a:srgbClr val="000000"/>
                </a:solidFill>
                <a:latin typeface="Times New Roman" pitchFamily="18" charset="0"/>
                <a:ea typeface="ＭＳ Ｐゴシック" pitchFamily="34" charset="-128"/>
              </a:rPr>
              <a:t>, en </a:t>
            </a:r>
            <a:r>
              <a:rPr lang="en-US" sz="800" dirty="0" err="1" smtClean="0">
                <a:solidFill>
                  <a:srgbClr val="000000"/>
                </a:solidFill>
                <a:latin typeface="Times New Roman" pitchFamily="18" charset="0"/>
                <a:ea typeface="ＭＳ Ｐゴシック" pitchFamily="34" charset="-128"/>
              </a:rPr>
              <a:t>todos</a:t>
            </a:r>
            <a:r>
              <a:rPr lang="en-US" sz="800" dirty="0" smtClean="0">
                <a:solidFill>
                  <a:srgbClr val="000000"/>
                </a:solidFill>
                <a:latin typeface="Times New Roman" pitchFamily="18" charset="0"/>
                <a:ea typeface="ＭＳ Ｐゴシック" pitchFamily="34" charset="-128"/>
              </a:rPr>
              <a:t> los </a:t>
            </a:r>
            <a:r>
              <a:rPr lang="en-US" sz="800" dirty="0" err="1" smtClean="0">
                <a:solidFill>
                  <a:srgbClr val="000000"/>
                </a:solidFill>
                <a:latin typeface="Times New Roman" pitchFamily="18" charset="0"/>
                <a:ea typeface="ＭＳ Ｐゴシック" pitchFamily="34" charset="-128"/>
              </a:rPr>
              <a:t>sectores</a:t>
            </a:r>
            <a:r>
              <a:rPr lang="en-US" sz="800" dirty="0" smtClean="0">
                <a:solidFill>
                  <a:srgbClr val="000000"/>
                </a:solidFill>
                <a:latin typeface="Times New Roman" pitchFamily="18" charset="0"/>
                <a:ea typeface="ＭＳ Ｐゴシック" pitchFamily="34" charset="-128"/>
              </a:rPr>
              <a:t> y a </a:t>
            </a:r>
            <a:r>
              <a:rPr lang="en-US" sz="800" dirty="0" err="1" smtClean="0">
                <a:solidFill>
                  <a:srgbClr val="000000"/>
                </a:solidFill>
                <a:latin typeface="Times New Roman" pitchFamily="18" charset="0"/>
                <a:ea typeface="ＭＳ Ｐゴシック" pitchFamily="34" charset="-128"/>
              </a:rPr>
              <a:t>todos</a:t>
            </a:r>
            <a:r>
              <a:rPr lang="en-US" sz="800" dirty="0" smtClean="0">
                <a:solidFill>
                  <a:srgbClr val="000000"/>
                </a:solidFill>
                <a:latin typeface="Times New Roman" pitchFamily="18" charset="0"/>
                <a:ea typeface="ＭＳ Ｐゴシック" pitchFamily="34" charset="-128"/>
              </a:rPr>
              <a:t> los </a:t>
            </a:r>
            <a:r>
              <a:rPr lang="en-US" sz="800" dirty="0" err="1" smtClean="0">
                <a:solidFill>
                  <a:srgbClr val="000000"/>
                </a:solidFill>
                <a:latin typeface="Times New Roman" pitchFamily="18" charset="0"/>
                <a:ea typeface="ＭＳ Ｐゴシック" pitchFamily="34" charset="-128"/>
              </a:rPr>
              <a:t>niveles</a:t>
            </a:r>
            <a:r>
              <a:rPr lang="en-US" sz="800" dirty="0" smtClean="0">
                <a:solidFill>
                  <a:srgbClr val="000000"/>
                </a:solidFill>
                <a:latin typeface="Times New Roman" pitchFamily="18" charset="0"/>
                <a:ea typeface="ＭＳ Ｐゴシック" pitchFamily="34" charset="-128"/>
              </a:rPr>
              <a:t>. Se </a:t>
            </a:r>
            <a:r>
              <a:rPr lang="en-US" sz="800" dirty="0" err="1" smtClean="0">
                <a:solidFill>
                  <a:srgbClr val="000000"/>
                </a:solidFill>
                <a:latin typeface="Times New Roman" pitchFamily="18" charset="0"/>
                <a:ea typeface="ＭＳ Ｐゴシック" pitchFamily="34" charset="-128"/>
              </a:rPr>
              <a:t>trata</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una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estrategia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para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hacer</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que</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las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mujeres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así</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como</a:t>
            </a:r>
            <a:r>
              <a:rPr lang="en-US" sz="800" dirty="0" smtClean="0">
                <a:solidFill>
                  <a:srgbClr val="000000"/>
                </a:solidFill>
                <a:latin typeface="Times New Roman" pitchFamily="18" charset="0"/>
                <a:ea typeface="ＭＳ Ｐゴシック" pitchFamily="34" charset="-128"/>
              </a:rPr>
              <a:t> los hombres, </a:t>
            </a:r>
            <a:r>
              <a:rPr lang="en-US" sz="800" dirty="0" err="1" smtClean="0">
                <a:solidFill>
                  <a:srgbClr val="000000"/>
                </a:solidFill>
                <a:latin typeface="Times New Roman" pitchFamily="18" charset="0"/>
                <a:ea typeface="ＭＳ Ｐゴシック" pitchFamily="34" charset="-128"/>
              </a:rPr>
              <a:t>sean</a:t>
            </a:r>
            <a:r>
              <a:rPr lang="en-US" sz="800" dirty="0" smtClean="0">
                <a:solidFill>
                  <a:srgbClr val="000000"/>
                </a:solidFill>
                <a:latin typeface="Times New Roman" pitchFamily="18" charset="0"/>
                <a:ea typeface="ＭＳ Ｐゴシック" pitchFamily="34" charset="-128"/>
              </a:rPr>
              <a:t> un </a:t>
            </a:r>
            <a:r>
              <a:rPr lang="en-US" sz="800" dirty="0" err="1" smtClean="0">
                <a:solidFill>
                  <a:srgbClr val="000000"/>
                </a:solidFill>
                <a:latin typeface="Times New Roman" pitchFamily="18" charset="0"/>
                <a:ea typeface="ＭＳ Ｐゴシック" pitchFamily="34" charset="-128"/>
              </a:rPr>
              <a:t>elemento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integrante</a:t>
            </a:r>
            <a:r>
              <a:rPr lang="en-US" sz="800" dirty="0" smtClean="0">
                <a:solidFill>
                  <a:srgbClr val="000000"/>
                </a:solidFill>
                <a:latin typeface="Times New Roman" pitchFamily="18" charset="0"/>
                <a:ea typeface="ＭＳ Ｐゴシック" pitchFamily="34" charset="-128"/>
              </a:rPr>
              <a:t> en el </a:t>
            </a:r>
            <a:r>
              <a:rPr lang="en-US" sz="800" dirty="0" err="1" smtClean="0">
                <a:solidFill>
                  <a:srgbClr val="000000"/>
                </a:solidFill>
                <a:latin typeface="Times New Roman" pitchFamily="18" charset="0"/>
                <a:ea typeface="ＭＳ Ｐゴシック" pitchFamily="34" charset="-128"/>
              </a:rPr>
              <a:t>diseño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ejecución</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seguimiento</a:t>
            </a:r>
            <a:r>
              <a:rPr lang="en-US" sz="800" dirty="0" smtClean="0">
                <a:solidFill>
                  <a:srgbClr val="000000"/>
                </a:solidFill>
                <a:latin typeface="Times New Roman" pitchFamily="18" charset="0"/>
                <a:ea typeface="ＭＳ Ｐゴシック" pitchFamily="34" charset="-128"/>
              </a:rPr>
              <a:t> y </a:t>
            </a:r>
            <a:r>
              <a:rPr lang="en-US" sz="800" dirty="0" err="1" smtClean="0">
                <a:solidFill>
                  <a:srgbClr val="000000"/>
                </a:solidFill>
                <a:latin typeface="Times New Roman" pitchFamily="18" charset="0"/>
                <a:ea typeface="ＭＳ Ｐゴシック" pitchFamily="34" charset="-128"/>
              </a:rPr>
              <a:t>evaluación</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políticas</a:t>
            </a:r>
            <a:r>
              <a:rPr lang="en-US" sz="800" dirty="0" smtClean="0">
                <a:solidFill>
                  <a:srgbClr val="000000"/>
                </a:solidFill>
                <a:latin typeface="Times New Roman" pitchFamily="18" charset="0"/>
                <a:ea typeface="ＭＳ Ｐゴシック" pitchFamily="34" charset="-128"/>
              </a:rPr>
              <a:t> y </a:t>
            </a:r>
            <a:r>
              <a:rPr lang="en-US" sz="800" dirty="0" err="1" smtClean="0">
                <a:solidFill>
                  <a:srgbClr val="000000"/>
                </a:solidFill>
                <a:latin typeface="Times New Roman" pitchFamily="18" charset="0"/>
                <a:ea typeface="ＭＳ Ｐゴシック" pitchFamily="34" charset="-128"/>
              </a:rPr>
              <a:t>programas</a:t>
            </a:r>
            <a:r>
              <a:rPr lang="en-US" sz="800" dirty="0" smtClean="0">
                <a:solidFill>
                  <a:srgbClr val="000000"/>
                </a:solidFill>
                <a:latin typeface="Times New Roman" pitchFamily="18" charset="0"/>
                <a:ea typeface="ＭＳ Ｐゴシック" pitchFamily="34" charset="-128"/>
              </a:rPr>
              <a:t> en </a:t>
            </a:r>
            <a:r>
              <a:rPr lang="en-US" sz="800" dirty="0" err="1" smtClean="0">
                <a:solidFill>
                  <a:srgbClr val="000000"/>
                </a:solidFill>
                <a:latin typeface="Times New Roman" pitchFamily="18" charset="0"/>
                <a:ea typeface="ＭＳ Ｐゴシック" pitchFamily="34" charset="-128"/>
              </a:rPr>
              <a:t>todas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las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esferas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políticas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económicas</a:t>
            </a:r>
            <a:r>
              <a:rPr lang="en-US" sz="800" dirty="0" smtClean="0">
                <a:solidFill>
                  <a:srgbClr val="000000"/>
                </a:solidFill>
                <a:latin typeface="Times New Roman" pitchFamily="18" charset="0"/>
                <a:ea typeface="ＭＳ Ｐゴシック" pitchFamily="34" charset="-128"/>
              </a:rPr>
              <a:t> y </a:t>
            </a:r>
            <a:r>
              <a:rPr lang="en-US" sz="800" dirty="0" err="1" smtClean="0">
                <a:solidFill>
                  <a:srgbClr val="000000"/>
                </a:solidFill>
                <a:latin typeface="Times New Roman" pitchFamily="18" charset="0"/>
                <a:ea typeface="ＭＳ Ｐゴシック" pitchFamily="34" charset="-128"/>
              </a:rPr>
              <a:t>sociales</a:t>
            </a:r>
            <a:r>
              <a:rPr lang="en-US" sz="800" dirty="0" smtClean="0">
                <a:solidFill>
                  <a:srgbClr val="000000"/>
                </a:solidFill>
                <a:latin typeface="Times New Roman" pitchFamily="18" charset="0"/>
                <a:ea typeface="ＭＳ Ｐゴシック" pitchFamily="34" charset="-128"/>
              </a:rPr>
              <a:t>, a fin de </a:t>
            </a:r>
            <a:r>
              <a:rPr lang="en-US" sz="800" dirty="0" err="1" smtClean="0">
                <a:solidFill>
                  <a:srgbClr val="000000"/>
                </a:solidFill>
                <a:latin typeface="Times New Roman" pitchFamily="18" charset="0"/>
                <a:ea typeface="ＭＳ Ｐゴシック" pitchFamily="34" charset="-128"/>
              </a:rPr>
              <a:t>que</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las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mujeres</a:t>
            </a:r>
            <a:r>
              <a:rPr lang="en-US" sz="800" dirty="0" smtClean="0">
                <a:solidFill>
                  <a:srgbClr val="000000"/>
                </a:solidFill>
                <a:latin typeface="Times New Roman" pitchFamily="18" charset="0"/>
                <a:ea typeface="ＭＳ Ｐゴシック" pitchFamily="34" charset="-128"/>
              </a:rPr>
              <a:t> y los hombres se </a:t>
            </a:r>
            <a:r>
              <a:rPr lang="en-US" sz="800" dirty="0" err="1" smtClean="0">
                <a:solidFill>
                  <a:srgbClr val="000000"/>
                </a:solidFill>
                <a:latin typeface="Times New Roman" pitchFamily="18" charset="0"/>
                <a:ea typeface="ＭＳ Ｐゴシック" pitchFamily="34" charset="-128"/>
              </a:rPr>
              <a:t>beneficien</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por</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igual</a:t>
            </a:r>
            <a:r>
              <a:rPr lang="en-US" sz="800" dirty="0" smtClean="0">
                <a:solidFill>
                  <a:srgbClr val="000000"/>
                </a:solidFill>
                <a:latin typeface="Times New Roman" pitchFamily="18" charset="0"/>
                <a:ea typeface="ＭＳ Ｐゴシック" pitchFamily="34" charset="-128"/>
              </a:rPr>
              <a:t> y la </a:t>
            </a:r>
            <a:r>
              <a:rPr lang="en-US" sz="800" dirty="0" err="1" smtClean="0">
                <a:solidFill>
                  <a:srgbClr val="000000"/>
                </a:solidFill>
                <a:latin typeface="Times New Roman" pitchFamily="18" charset="0"/>
                <a:ea typeface="ＭＳ Ｐゴシック" pitchFamily="34" charset="-128"/>
              </a:rPr>
              <a:t>desigualdad</a:t>
            </a:r>
            <a:r>
              <a:rPr lang="en-US" sz="800" dirty="0" smtClean="0">
                <a:solidFill>
                  <a:srgbClr val="000000"/>
                </a:solidFill>
                <a:latin typeface="Times New Roman" pitchFamily="18" charset="0"/>
                <a:ea typeface="ＭＳ Ｐゴシック" pitchFamily="34" charset="-128"/>
              </a:rPr>
              <a:t> no se </a:t>
            </a:r>
            <a:r>
              <a:rPr lang="en-US" sz="800" dirty="0" err="1" smtClean="0">
                <a:solidFill>
                  <a:srgbClr val="000000"/>
                </a:solidFill>
                <a:latin typeface="Times New Roman" pitchFamily="18" charset="0"/>
                <a:ea typeface="ＭＳ Ｐゴシック" pitchFamily="34" charset="-128"/>
              </a:rPr>
              <a:t>perpetúe</a:t>
            </a:r>
            <a:r>
              <a:rPr lang="en-US" sz="800" dirty="0" smtClean="0">
                <a:solidFill>
                  <a:srgbClr val="000000"/>
                </a:solidFill>
                <a:latin typeface="Times New Roman" pitchFamily="18" charset="0"/>
                <a:ea typeface="ＭＳ Ｐゴシック" pitchFamily="34" charset="-128"/>
              </a:rPr>
              <a:t> . El </a:t>
            </a:r>
            <a:r>
              <a:rPr lang="en-US" sz="800" dirty="0" err="1" smtClean="0">
                <a:solidFill>
                  <a:srgbClr val="000000"/>
                </a:solidFill>
                <a:latin typeface="Times New Roman" pitchFamily="18" charset="0"/>
                <a:ea typeface="ＭＳ Ｐゴシック" pitchFamily="34" charset="-128"/>
              </a:rPr>
              <a:t>objetivo</a:t>
            </a:r>
            <a:r>
              <a:rPr lang="en-US" sz="800" dirty="0" smtClean="0">
                <a:solidFill>
                  <a:srgbClr val="000000"/>
                </a:solidFill>
                <a:latin typeface="Times New Roman" pitchFamily="18" charset="0"/>
                <a:ea typeface="ＭＳ Ｐゴシック" pitchFamily="34" charset="-128"/>
              </a:rPr>
              <a:t> final </a:t>
            </a:r>
            <a:r>
              <a:rPr lang="en-US" sz="800" dirty="0" err="1" smtClean="0">
                <a:solidFill>
                  <a:srgbClr val="000000"/>
                </a:solidFill>
                <a:latin typeface="Times New Roman" pitchFamily="18" charset="0"/>
                <a:ea typeface="ＭＳ Ｐゴシック" pitchFamily="34" charset="-128"/>
              </a:rPr>
              <a:t>es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lograr</a:t>
            </a:r>
            <a:r>
              <a:rPr lang="en-US" sz="800" dirty="0" smtClean="0">
                <a:solidFill>
                  <a:srgbClr val="000000"/>
                </a:solidFill>
                <a:latin typeface="Times New Roman" pitchFamily="18" charset="0"/>
                <a:ea typeface="ＭＳ Ｐゴシック" pitchFamily="34" charset="-128"/>
              </a:rPr>
              <a:t> la </a:t>
            </a:r>
            <a:r>
              <a:rPr lang="en-US" sz="800" dirty="0" err="1" smtClean="0">
                <a:solidFill>
                  <a:srgbClr val="000000"/>
                </a:solidFill>
                <a:latin typeface="Times New Roman" pitchFamily="18" charset="0"/>
                <a:ea typeface="ＭＳ Ｐゴシック" pitchFamily="34" charset="-128"/>
              </a:rPr>
              <a:t>igualdad</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género</a:t>
            </a:r>
            <a:r>
              <a:rPr lang="en-US" sz="800" dirty="0" smtClean="0">
                <a:solidFill>
                  <a:srgbClr val="000000"/>
                </a:solidFill>
                <a:latin typeface="Times New Roman" pitchFamily="18" charset="0"/>
                <a:ea typeface="ＭＳ Ｐゴシック" pitchFamily="34" charset="-128"/>
              </a:rPr>
              <a:t>.</a:t>
            </a:r>
          </a:p>
          <a:p>
            <a:pPr marL="228600" indent="-228600" eaLnBrk="1" hangingPunct="1">
              <a:buFontTx/>
              <a:buChar char="•"/>
            </a:pPr>
            <a:r>
              <a:rPr lang="en-US" sz="800" b="1" dirty="0" err="1" smtClean="0">
                <a:solidFill>
                  <a:srgbClr val="000000"/>
                </a:solidFill>
                <a:latin typeface="Times New Roman" pitchFamily="18" charset="0"/>
                <a:ea typeface="ＭＳ Ｐゴシック" pitchFamily="34" charset="-128"/>
              </a:rPr>
              <a:t>Garantizar</a:t>
            </a:r>
            <a:r>
              <a:rPr lang="en-US" sz="800" b="1" dirty="0" smtClean="0">
                <a:solidFill>
                  <a:srgbClr val="000000"/>
                </a:solidFill>
                <a:latin typeface="Times New Roman" pitchFamily="18" charset="0"/>
                <a:ea typeface="ＭＳ Ｐゴシック" pitchFamily="34" charset="-128"/>
              </a:rPr>
              <a:t> la </a:t>
            </a:r>
            <a:r>
              <a:rPr lang="en-US" sz="800" b="1" dirty="0" err="1" smtClean="0">
                <a:solidFill>
                  <a:srgbClr val="000000"/>
                </a:solidFill>
                <a:latin typeface="Times New Roman" pitchFamily="18" charset="0"/>
                <a:ea typeface="ＭＳ Ｐゴシック" pitchFamily="34" charset="-128"/>
              </a:rPr>
              <a:t>igualdad</a:t>
            </a:r>
            <a:r>
              <a:rPr lang="en-US" sz="800" b="1" dirty="0" smtClean="0">
                <a:solidFill>
                  <a:srgbClr val="000000"/>
                </a:solidFill>
                <a:latin typeface="Times New Roman" pitchFamily="18" charset="0"/>
                <a:ea typeface="ＭＳ Ｐゴシック" pitchFamily="34" charset="-128"/>
              </a:rPr>
              <a:t> de </a:t>
            </a:r>
            <a:r>
              <a:rPr lang="en-US" sz="800" b="1" dirty="0" err="1" smtClean="0">
                <a:solidFill>
                  <a:srgbClr val="000000"/>
                </a:solidFill>
                <a:latin typeface="Times New Roman" pitchFamily="18" charset="0"/>
                <a:ea typeface="ＭＳ Ｐゴシック" pitchFamily="34" charset="-128"/>
              </a:rPr>
              <a:t>género</a:t>
            </a:r>
            <a:r>
              <a:rPr lang="en-US" sz="800" b="1" dirty="0" smtClean="0">
                <a:solidFill>
                  <a:srgbClr val="000000"/>
                </a:solidFill>
                <a:latin typeface="Times New Roman" pitchFamily="18" charset="0"/>
                <a:ea typeface="ＭＳ Ｐゴシック" pitchFamily="34" charset="-128"/>
              </a:rPr>
              <a:t> </a:t>
            </a:r>
            <a:r>
              <a:rPr lang="en-US" sz="800" b="1" dirty="0" err="1" smtClean="0">
                <a:solidFill>
                  <a:srgbClr val="000000"/>
                </a:solidFill>
                <a:latin typeface="Times New Roman" pitchFamily="18" charset="0"/>
                <a:ea typeface="ＭＳ Ｐゴシック" pitchFamily="34" charset="-128"/>
              </a:rPr>
              <a:t>es</a:t>
            </a:r>
            <a:r>
              <a:rPr lang="en-US" sz="800" b="1" dirty="0" smtClean="0">
                <a:solidFill>
                  <a:srgbClr val="000000"/>
                </a:solidFill>
                <a:latin typeface="Times New Roman" pitchFamily="18" charset="0"/>
                <a:ea typeface="ＭＳ Ｐゴシック" pitchFamily="34" charset="-128"/>
              </a:rPr>
              <a:t>, </a:t>
            </a:r>
            <a:r>
              <a:rPr lang="en-US" sz="800" b="1" dirty="0" err="1" smtClean="0">
                <a:solidFill>
                  <a:srgbClr val="000000"/>
                </a:solidFill>
                <a:latin typeface="Times New Roman" pitchFamily="18" charset="0"/>
                <a:ea typeface="ＭＳ Ｐゴシック" pitchFamily="34" charset="-128"/>
              </a:rPr>
              <a:t>pues</a:t>
            </a:r>
            <a:r>
              <a:rPr lang="en-US" sz="800" b="1" dirty="0" smtClean="0">
                <a:solidFill>
                  <a:srgbClr val="000000"/>
                </a:solidFill>
                <a:latin typeface="Times New Roman" pitchFamily="18" charset="0"/>
                <a:ea typeface="ＭＳ Ｐゴシック" pitchFamily="34" charset="-128"/>
              </a:rPr>
              <a:t>, al </a:t>
            </a:r>
            <a:r>
              <a:rPr lang="en-US" sz="800" b="1" dirty="0" err="1" smtClean="0">
                <a:solidFill>
                  <a:srgbClr val="000000"/>
                </a:solidFill>
                <a:latin typeface="Times New Roman" pitchFamily="18" charset="0"/>
                <a:ea typeface="ＭＳ Ｐゴシック" pitchFamily="34" charset="-128"/>
              </a:rPr>
              <a:t>mismo</a:t>
            </a:r>
            <a:r>
              <a:rPr lang="en-US" sz="800" b="1" dirty="0" smtClean="0">
                <a:solidFill>
                  <a:srgbClr val="000000"/>
                </a:solidFill>
                <a:latin typeface="Times New Roman" pitchFamily="18" charset="0"/>
                <a:ea typeface="ＭＳ Ｐゴシック" pitchFamily="34" charset="-128"/>
              </a:rPr>
              <a:t> </a:t>
            </a:r>
            <a:r>
              <a:rPr lang="en-US" sz="800" b="1" dirty="0" err="1" smtClean="0">
                <a:solidFill>
                  <a:srgbClr val="000000"/>
                </a:solidFill>
                <a:latin typeface="Times New Roman" pitchFamily="18" charset="0"/>
                <a:ea typeface="ＭＳ Ｐゴシック" pitchFamily="34" charset="-128"/>
              </a:rPr>
              <a:t>tiempo</a:t>
            </a:r>
            <a:r>
              <a:rPr lang="en-US" sz="800" b="1" dirty="0" smtClean="0">
                <a:solidFill>
                  <a:srgbClr val="000000"/>
                </a:solidFill>
                <a:latin typeface="Times New Roman" pitchFamily="18" charset="0"/>
                <a:ea typeface="ＭＳ Ｐゴシック" pitchFamily="34" charset="-128"/>
              </a:rPr>
              <a:t> </a:t>
            </a:r>
            <a:r>
              <a:rPr lang="en-US" sz="800" b="1" dirty="0" err="1" smtClean="0">
                <a:solidFill>
                  <a:srgbClr val="000000"/>
                </a:solidFill>
                <a:latin typeface="Times New Roman" pitchFamily="18" charset="0"/>
                <a:ea typeface="ＭＳ Ｐゴシック" pitchFamily="34" charset="-128"/>
              </a:rPr>
              <a:t>una</a:t>
            </a:r>
            <a:r>
              <a:rPr lang="en-US" sz="800" b="1" dirty="0" smtClean="0">
                <a:solidFill>
                  <a:srgbClr val="000000"/>
                </a:solidFill>
                <a:latin typeface="Times New Roman" pitchFamily="18" charset="0"/>
                <a:ea typeface="ＭＳ Ｐゴシック" pitchFamily="34" charset="-128"/>
              </a:rPr>
              <a:t> parte integral del </a:t>
            </a:r>
            <a:r>
              <a:rPr lang="en-US" sz="800" b="1" dirty="0" err="1" smtClean="0">
                <a:solidFill>
                  <a:srgbClr val="000000"/>
                </a:solidFill>
                <a:latin typeface="Times New Roman" pitchFamily="18" charset="0"/>
                <a:ea typeface="ＭＳ Ｐゴシック" pitchFamily="34" charset="-128"/>
              </a:rPr>
              <a:t>proceso</a:t>
            </a:r>
            <a:r>
              <a:rPr lang="en-US" sz="800" b="1" dirty="0" smtClean="0">
                <a:solidFill>
                  <a:srgbClr val="000000"/>
                </a:solidFill>
                <a:latin typeface="Times New Roman" pitchFamily="18" charset="0"/>
                <a:ea typeface="ＭＳ Ｐゴシック" pitchFamily="34" charset="-128"/>
              </a:rPr>
              <a:t> de </a:t>
            </a:r>
            <a:r>
              <a:rPr lang="en-US" sz="800" b="1" dirty="0" err="1" smtClean="0">
                <a:solidFill>
                  <a:srgbClr val="000000"/>
                </a:solidFill>
                <a:latin typeface="Times New Roman" pitchFamily="18" charset="0"/>
                <a:ea typeface="ＭＳ Ｐゴシック" pitchFamily="34" charset="-128"/>
              </a:rPr>
              <a:t>llevar</a:t>
            </a:r>
            <a:r>
              <a:rPr lang="en-US" sz="800" b="1" dirty="0" smtClean="0">
                <a:solidFill>
                  <a:srgbClr val="000000"/>
                </a:solidFill>
                <a:latin typeface="Times New Roman" pitchFamily="18" charset="0"/>
                <a:ea typeface="ＭＳ Ｐゴシック" pitchFamily="34" charset="-128"/>
              </a:rPr>
              <a:t> a </a:t>
            </a:r>
            <a:r>
              <a:rPr lang="en-US" sz="800" b="1" dirty="0" err="1" smtClean="0">
                <a:solidFill>
                  <a:srgbClr val="000000"/>
                </a:solidFill>
                <a:latin typeface="Times New Roman" pitchFamily="18" charset="0"/>
                <a:ea typeface="ＭＳ Ｐゴシック" pitchFamily="34" charset="-128"/>
              </a:rPr>
              <a:t>cabo</a:t>
            </a:r>
            <a:r>
              <a:rPr lang="en-US" sz="800" b="1" dirty="0" smtClean="0">
                <a:solidFill>
                  <a:srgbClr val="000000"/>
                </a:solidFill>
                <a:latin typeface="Times New Roman" pitchFamily="18" charset="0"/>
                <a:ea typeface="ＭＳ Ｐゴシック" pitchFamily="34" charset="-128"/>
              </a:rPr>
              <a:t> un </a:t>
            </a:r>
            <a:r>
              <a:rPr lang="en-US" sz="800" b="1" dirty="0" err="1" smtClean="0">
                <a:solidFill>
                  <a:srgbClr val="000000"/>
                </a:solidFill>
                <a:latin typeface="Times New Roman" pitchFamily="18" charset="0"/>
                <a:ea typeface="ＭＳ Ｐゴシック" pitchFamily="34" charset="-128"/>
              </a:rPr>
              <a:t>programa</a:t>
            </a:r>
            <a:r>
              <a:rPr lang="en-US" sz="800" b="1" dirty="0" smtClean="0">
                <a:solidFill>
                  <a:srgbClr val="000000"/>
                </a:solidFill>
                <a:latin typeface="Times New Roman" pitchFamily="18" charset="0"/>
                <a:ea typeface="ＭＳ Ｐゴシック" pitchFamily="34" charset="-128"/>
              </a:rPr>
              <a:t>, </a:t>
            </a:r>
            <a:r>
              <a:rPr lang="en-US" sz="800" b="1" dirty="0" err="1" smtClean="0">
                <a:solidFill>
                  <a:srgbClr val="000000"/>
                </a:solidFill>
                <a:latin typeface="Times New Roman" pitchFamily="18" charset="0"/>
                <a:ea typeface="ＭＳ Ｐゴシック" pitchFamily="34" charset="-128"/>
              </a:rPr>
              <a:t>así</a:t>
            </a:r>
            <a:r>
              <a:rPr lang="en-US" sz="800" b="1" dirty="0" smtClean="0">
                <a:solidFill>
                  <a:srgbClr val="000000"/>
                </a:solidFill>
                <a:latin typeface="Times New Roman" pitchFamily="18" charset="0"/>
                <a:ea typeface="ＭＳ Ｐゴシック" pitchFamily="34" charset="-128"/>
              </a:rPr>
              <a:t> </a:t>
            </a:r>
            <a:r>
              <a:rPr lang="en-US" sz="800" b="1" dirty="0" err="1" smtClean="0">
                <a:solidFill>
                  <a:srgbClr val="000000"/>
                </a:solidFill>
                <a:latin typeface="Times New Roman" pitchFamily="18" charset="0"/>
                <a:ea typeface="ＭＳ Ｐゴシック" pitchFamily="34" charset="-128"/>
              </a:rPr>
              <a:t>como</a:t>
            </a:r>
            <a:r>
              <a:rPr lang="en-US" sz="800" b="1" dirty="0" smtClean="0">
                <a:solidFill>
                  <a:srgbClr val="000000"/>
                </a:solidFill>
                <a:latin typeface="Times New Roman" pitchFamily="18" charset="0"/>
                <a:ea typeface="ＭＳ Ｐゴシック" pitchFamily="34" charset="-128"/>
              </a:rPr>
              <a:t> </a:t>
            </a:r>
            <a:r>
              <a:rPr lang="en-US" sz="800" b="1" dirty="0" err="1" smtClean="0">
                <a:solidFill>
                  <a:srgbClr val="000000"/>
                </a:solidFill>
                <a:latin typeface="Times New Roman" pitchFamily="18" charset="0"/>
                <a:ea typeface="ＭＳ Ｐゴシック" pitchFamily="34" charset="-128"/>
              </a:rPr>
              <a:t>una</a:t>
            </a:r>
            <a:r>
              <a:rPr lang="en-US" sz="800" b="1" dirty="0" smtClean="0">
                <a:solidFill>
                  <a:srgbClr val="000000"/>
                </a:solidFill>
                <a:latin typeface="Times New Roman" pitchFamily="18" charset="0"/>
                <a:ea typeface="ＭＳ Ｐゴシック" pitchFamily="34" charset="-128"/>
              </a:rPr>
              <a:t> </a:t>
            </a:r>
            <a:r>
              <a:rPr lang="en-US" sz="800" b="1" dirty="0" err="1" smtClean="0">
                <a:solidFill>
                  <a:srgbClr val="000000"/>
                </a:solidFill>
                <a:latin typeface="Times New Roman" pitchFamily="18" charset="0"/>
                <a:ea typeface="ＭＳ Ｐゴシック" pitchFamily="34" charset="-128"/>
              </a:rPr>
              <a:t>programación</a:t>
            </a:r>
            <a:r>
              <a:rPr lang="en-US" sz="800" b="1" dirty="0" smtClean="0">
                <a:solidFill>
                  <a:srgbClr val="000000"/>
                </a:solidFill>
                <a:latin typeface="Times New Roman" pitchFamily="18" charset="0"/>
                <a:ea typeface="ＭＳ Ｐゴシック" pitchFamily="34" charset="-128"/>
              </a:rPr>
              <a:t> de </a:t>
            </a:r>
            <a:r>
              <a:rPr lang="en-US" sz="800" b="1" dirty="0" err="1" smtClean="0">
                <a:solidFill>
                  <a:srgbClr val="000000"/>
                </a:solidFill>
                <a:latin typeface="Times New Roman" pitchFamily="18" charset="0"/>
                <a:ea typeface="ＭＳ Ｐゴシック" pitchFamily="34" charset="-128"/>
              </a:rPr>
              <a:t>metas</a:t>
            </a:r>
            <a:r>
              <a:rPr lang="en-US" sz="800" b="1" dirty="0" smtClean="0">
                <a:solidFill>
                  <a:srgbClr val="000000"/>
                </a:solidFill>
                <a:latin typeface="Times New Roman" pitchFamily="18" charset="0"/>
                <a:ea typeface="ＭＳ Ｐゴシック" pitchFamily="34" charset="-128"/>
              </a:rPr>
              <a:t> en </a:t>
            </a:r>
            <a:r>
              <a:rPr lang="en-US" sz="800" b="1" dirty="0" err="1" smtClean="0">
                <a:solidFill>
                  <a:srgbClr val="000000"/>
                </a:solidFill>
                <a:latin typeface="Times New Roman" pitchFamily="18" charset="0"/>
                <a:ea typeface="ＭＳ Ｐゴシック" pitchFamily="34" charset="-128"/>
              </a:rPr>
              <a:t>sí</a:t>
            </a:r>
            <a:r>
              <a:rPr lang="en-US" sz="800" b="1" dirty="0" smtClean="0">
                <a:solidFill>
                  <a:srgbClr val="000000"/>
                </a:solidFill>
                <a:latin typeface="Times New Roman" pitchFamily="18" charset="0"/>
                <a:ea typeface="ＭＳ Ｐゴシック" pitchFamily="34" charset="-128"/>
              </a:rPr>
              <a:t> </a:t>
            </a:r>
            <a:r>
              <a:rPr lang="en-US" sz="800" b="1" dirty="0" err="1" smtClean="0">
                <a:solidFill>
                  <a:srgbClr val="000000"/>
                </a:solidFill>
                <a:latin typeface="Times New Roman" pitchFamily="18" charset="0"/>
                <a:ea typeface="ＭＳ Ｐゴシック" pitchFamily="34" charset="-128"/>
              </a:rPr>
              <a:t>mismo</a:t>
            </a:r>
            <a:r>
              <a:rPr lang="en-US" sz="800" b="1" dirty="0" smtClean="0">
                <a:solidFill>
                  <a:srgbClr val="000000"/>
                </a:solidFill>
                <a:latin typeface="Times New Roman" pitchFamily="18" charset="0"/>
                <a:ea typeface="ＭＳ Ｐゴシック" pitchFamily="34" charset="-128"/>
              </a:rPr>
              <a:t>.</a:t>
            </a:r>
            <a:r>
              <a:rPr lang="en-US" sz="800" i="1"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Incorporar</a:t>
            </a:r>
            <a:r>
              <a:rPr lang="en-US" sz="800" dirty="0" smtClean="0">
                <a:solidFill>
                  <a:srgbClr val="000000"/>
                </a:solidFill>
                <a:latin typeface="Times New Roman" pitchFamily="18" charset="0"/>
                <a:ea typeface="ＭＳ Ｐゴシック" pitchFamily="34" charset="-128"/>
              </a:rPr>
              <a:t> la </a:t>
            </a:r>
            <a:r>
              <a:rPr lang="en-US" sz="800" dirty="0" err="1" smtClean="0">
                <a:solidFill>
                  <a:srgbClr val="000000"/>
                </a:solidFill>
                <a:latin typeface="Times New Roman" pitchFamily="18" charset="0"/>
                <a:ea typeface="ＭＳ Ｐゴシック" pitchFamily="34" charset="-128"/>
              </a:rPr>
              <a:t>perspectiva</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género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una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estrategia</a:t>
            </a:r>
            <a:r>
              <a:rPr lang="en-US" sz="800" dirty="0" smtClean="0">
                <a:solidFill>
                  <a:srgbClr val="000000"/>
                </a:solidFill>
                <a:latin typeface="Times New Roman" pitchFamily="18" charset="0"/>
                <a:ea typeface="ＭＳ Ｐゴシック" pitchFamily="34" charset="-128"/>
              </a:rPr>
              <a:t> transversal </a:t>
            </a:r>
            <a:r>
              <a:rPr lang="en-US" sz="800" dirty="0" err="1" smtClean="0">
                <a:solidFill>
                  <a:srgbClr val="000000"/>
                </a:solidFill>
                <a:latin typeface="Times New Roman" pitchFamily="18" charset="0"/>
                <a:ea typeface="ＭＳ Ｐゴシック" pitchFamily="34" charset="-128"/>
              </a:rPr>
              <a:t>para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lograr</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este</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objetivo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ya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que</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esto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contribuye</a:t>
            </a:r>
            <a:r>
              <a:rPr lang="en-US" sz="800" dirty="0" smtClean="0">
                <a:solidFill>
                  <a:srgbClr val="000000"/>
                </a:solidFill>
                <a:latin typeface="Times New Roman" pitchFamily="18" charset="0"/>
                <a:ea typeface="ＭＳ Ｐゴシック" pitchFamily="34" charset="-128"/>
              </a:rPr>
              <a:t> a </a:t>
            </a:r>
            <a:r>
              <a:rPr lang="en-US" sz="800" dirty="0" err="1" smtClean="0">
                <a:solidFill>
                  <a:srgbClr val="000000"/>
                </a:solidFill>
                <a:latin typeface="Times New Roman" pitchFamily="18" charset="0"/>
                <a:ea typeface="ＭＳ Ｐゴシック" pitchFamily="34" charset="-128"/>
              </a:rPr>
              <a:t>crear</a:t>
            </a:r>
            <a:r>
              <a:rPr lang="en-US" sz="800" dirty="0" smtClean="0">
                <a:solidFill>
                  <a:srgbClr val="000000"/>
                </a:solidFill>
                <a:latin typeface="Times New Roman" pitchFamily="18" charset="0"/>
                <a:ea typeface="ＭＳ Ｐゴシック" pitchFamily="34" charset="-128"/>
              </a:rPr>
              <a:t> un </a:t>
            </a:r>
            <a:r>
              <a:rPr lang="en-US" sz="800" dirty="0" err="1" smtClean="0">
                <a:solidFill>
                  <a:srgbClr val="000000"/>
                </a:solidFill>
                <a:latin typeface="Times New Roman" pitchFamily="18" charset="0"/>
                <a:ea typeface="ＭＳ Ｐゴシック" pitchFamily="34" charset="-128"/>
              </a:rPr>
              <a:t>entorno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propicio</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que</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promueva</a:t>
            </a:r>
            <a:r>
              <a:rPr lang="en-US" sz="800" dirty="0" smtClean="0">
                <a:solidFill>
                  <a:srgbClr val="000000"/>
                </a:solidFill>
                <a:latin typeface="Times New Roman" pitchFamily="18" charset="0"/>
                <a:ea typeface="ＭＳ Ｐゴシック" pitchFamily="34" charset="-128"/>
              </a:rPr>
              <a:t> -y </a:t>
            </a:r>
            <a:r>
              <a:rPr lang="en-US" sz="800" dirty="0" err="1" smtClean="0">
                <a:solidFill>
                  <a:srgbClr val="000000"/>
                </a:solidFill>
                <a:latin typeface="Times New Roman" pitchFamily="18" charset="0"/>
                <a:ea typeface="ＭＳ Ｐゴシック" pitchFamily="34" charset="-128"/>
              </a:rPr>
              <a:t>haga</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cumplir</a:t>
            </a:r>
            <a:r>
              <a:rPr lang="en-US" sz="800" dirty="0" smtClean="0">
                <a:solidFill>
                  <a:srgbClr val="000000"/>
                </a:solidFill>
                <a:latin typeface="Times New Roman" pitchFamily="18" charset="0"/>
                <a:ea typeface="ＭＳ Ｐゴシック" pitchFamily="34" charset="-128"/>
              </a:rPr>
              <a:t> - la </a:t>
            </a:r>
            <a:r>
              <a:rPr lang="en-US" sz="800" dirty="0" err="1" smtClean="0">
                <a:solidFill>
                  <a:srgbClr val="000000"/>
                </a:solidFill>
                <a:latin typeface="Times New Roman" pitchFamily="18" charset="0"/>
                <a:ea typeface="ＭＳ Ｐゴシック" pitchFamily="34" charset="-128"/>
              </a:rPr>
              <a:t>igualdad</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género</a:t>
            </a:r>
            <a:r>
              <a:rPr lang="en-US" sz="800" dirty="0" smtClean="0">
                <a:solidFill>
                  <a:srgbClr val="000000"/>
                </a:solidFill>
                <a:latin typeface="Times New Roman" pitchFamily="18" charset="0"/>
                <a:ea typeface="ＭＳ Ｐゴシック" pitchFamily="34" charset="-128"/>
              </a:rPr>
              <a:t> en </a:t>
            </a:r>
            <a:r>
              <a:rPr lang="en-US" sz="800" dirty="0" err="1" smtClean="0">
                <a:solidFill>
                  <a:srgbClr val="000000"/>
                </a:solidFill>
                <a:latin typeface="Times New Roman" pitchFamily="18" charset="0"/>
                <a:ea typeface="ＭＳ Ｐゴシック" pitchFamily="34" charset="-128"/>
              </a:rPr>
              <a:t>las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leyes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las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políticas</a:t>
            </a:r>
            <a:r>
              <a:rPr lang="en-US" sz="800" dirty="0" smtClean="0">
                <a:solidFill>
                  <a:srgbClr val="000000"/>
                </a:solidFill>
                <a:latin typeface="Times New Roman" pitchFamily="18" charset="0"/>
                <a:ea typeface="ＭＳ Ｐゴシック" pitchFamily="34" charset="-128"/>
              </a:rPr>
              <a:t>, </a:t>
            </a:r>
            <a:r>
              <a:rPr lang="en-US" sz="800" dirty="0" err="1" smtClean="0">
                <a:solidFill>
                  <a:srgbClr val="000000"/>
                </a:solidFill>
                <a:latin typeface="Times New Roman" pitchFamily="18" charset="0"/>
                <a:ea typeface="ＭＳ Ｐゴシック" pitchFamily="34" charset="-128"/>
              </a:rPr>
              <a:t>prácticas</a:t>
            </a:r>
            <a:r>
              <a:rPr lang="en-US" sz="800" dirty="0" smtClean="0">
                <a:solidFill>
                  <a:srgbClr val="000000"/>
                </a:solidFill>
                <a:latin typeface="Times New Roman" pitchFamily="18" charset="0"/>
                <a:ea typeface="ＭＳ Ｐゴシック" pitchFamily="34" charset="-128"/>
              </a:rPr>
              <a:t> y </a:t>
            </a:r>
            <a:r>
              <a:rPr lang="en-US" sz="800" dirty="0" err="1" smtClean="0">
                <a:solidFill>
                  <a:srgbClr val="000000"/>
                </a:solidFill>
                <a:latin typeface="Times New Roman" pitchFamily="18" charset="0"/>
                <a:ea typeface="ＭＳ Ｐゴシック" pitchFamily="34" charset="-128"/>
              </a:rPr>
              <a:t>sistemas</a:t>
            </a:r>
            <a:r>
              <a:rPr lang="en-US" sz="800" dirty="0" smtClean="0">
                <a:solidFill>
                  <a:srgbClr val="000000"/>
                </a:solidFill>
                <a:latin typeface="Times New Roman" pitchFamily="18" charset="0"/>
                <a:ea typeface="ＭＳ Ｐゴシック" pitchFamily="34" charset="-128"/>
              </a:rPr>
              <a:t> de </a:t>
            </a:r>
            <a:r>
              <a:rPr lang="en-US" sz="800" dirty="0" err="1" smtClean="0">
                <a:solidFill>
                  <a:srgbClr val="000000"/>
                </a:solidFill>
                <a:latin typeface="Times New Roman" pitchFamily="18" charset="0"/>
                <a:ea typeface="ＭＳ Ｐゴシック" pitchFamily="34" charset="-128"/>
              </a:rPr>
              <a:t>valores</a:t>
            </a:r>
            <a:r>
              <a:rPr lang="en-US" sz="800" dirty="0" smtClean="0">
                <a:solidFill>
                  <a:srgbClr val="000000"/>
                </a:solidFill>
                <a:latin typeface="Times New Roman" pitchFamily="18" charset="0"/>
                <a:ea typeface="ＭＳ Ｐゴシック" pitchFamily="34" charset="-128"/>
              </a:rPr>
              <a:t>.</a:t>
            </a:r>
          </a:p>
          <a:p>
            <a:pPr marL="228600" indent="-228600" eaLnBrk="1" hangingPunct="1">
              <a:buFontTx/>
              <a:buChar char="•"/>
            </a:pPr>
            <a:endParaRPr lang="en-US" sz="800" dirty="0" smtClean="0">
              <a:solidFill>
                <a:srgbClr val="000000"/>
              </a:solidFill>
              <a:latin typeface="Times New Roman" pitchFamily="18" charset="0"/>
              <a:ea typeface="ＭＳ Ｐゴシック" pitchFamily="34" charset="-128"/>
            </a:endParaRPr>
          </a:p>
          <a:p>
            <a:pPr marL="228600" indent="-228600" eaLnBrk="1" hangingPunct="1">
              <a:buFontTx/>
              <a:buChar char="•"/>
            </a:pPr>
            <a:r>
              <a:rPr lang="en-US" sz="800" b="1" dirty="0" err="1" smtClean="0">
                <a:solidFill>
                  <a:srgbClr val="000000"/>
                </a:solidFill>
                <a:latin typeface="Arial" charset="0"/>
                <a:ea typeface="ＭＳ Ｐゴシック" pitchFamily="34" charset="-128"/>
              </a:rPr>
              <a:t>Igualdad</a:t>
            </a:r>
            <a:r>
              <a:rPr lang="en-US" sz="800" b="1" dirty="0" smtClean="0">
                <a:solidFill>
                  <a:srgbClr val="000000"/>
                </a:solidFill>
                <a:latin typeface="Arial" charset="0"/>
                <a:ea typeface="ＭＳ Ｐゴシック" pitchFamily="34" charset="-128"/>
              </a:rPr>
              <a:t> de </a:t>
            </a:r>
            <a:r>
              <a:rPr lang="en-US" sz="800" b="1" dirty="0" err="1" smtClean="0">
                <a:solidFill>
                  <a:srgbClr val="000000"/>
                </a:solidFill>
                <a:latin typeface="Arial" charset="0"/>
                <a:ea typeface="ＭＳ Ｐゴシック" pitchFamily="34" charset="-128"/>
              </a:rPr>
              <a:t>G</a:t>
            </a:r>
            <a:r>
              <a:rPr lang="en-US" sz="800" b="1" dirty="0" err="1" smtClean="0">
                <a:solidFill>
                  <a:srgbClr val="000000"/>
                </a:solidFill>
                <a:latin typeface="Times New Roman" pitchFamily="18" charset="0"/>
                <a:ea typeface="ＭＳ Ｐゴシック" pitchFamily="34" charset="-128"/>
              </a:rPr>
              <a:t>é</a:t>
            </a:r>
            <a:r>
              <a:rPr lang="en-US" sz="800" b="1" dirty="0" err="1" smtClean="0">
                <a:solidFill>
                  <a:srgbClr val="000000"/>
                </a:solidFill>
                <a:latin typeface="Arial" charset="0"/>
                <a:ea typeface="ＭＳ Ｐゴシック" pitchFamily="34" charset="-128"/>
              </a:rPr>
              <a:t>nero</a:t>
            </a:r>
            <a:r>
              <a:rPr lang="en-US" sz="800" dirty="0" smtClean="0">
                <a:solidFill>
                  <a:srgbClr val="000000"/>
                </a:solidFill>
                <a:latin typeface="Arial" charset="0"/>
                <a:ea typeface="ＭＳ Ｐゴシック" pitchFamily="34" charset="-128"/>
              </a:rPr>
              <a:t>: Las </a:t>
            </a:r>
            <a:r>
              <a:rPr lang="en-US" sz="800" dirty="0" err="1" smtClean="0">
                <a:solidFill>
                  <a:srgbClr val="000000"/>
                </a:solidFill>
                <a:latin typeface="Arial" charset="0"/>
                <a:ea typeface="ＭＳ Ｐゴシック" pitchFamily="34" charset="-128"/>
              </a:rPr>
              <a:t>mujeres</a:t>
            </a:r>
            <a:r>
              <a:rPr lang="en-US" sz="800" dirty="0" smtClean="0">
                <a:solidFill>
                  <a:srgbClr val="000000"/>
                </a:solidFill>
                <a:latin typeface="Arial" charset="0"/>
                <a:ea typeface="ＭＳ Ｐゴシック" pitchFamily="34" charset="-128"/>
              </a:rPr>
              <a:t> y los hombres,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ni</a:t>
            </a:r>
            <a:r>
              <a:rPr lang="en-US" sz="800" dirty="0" err="1" smtClean="0">
                <a:solidFill>
                  <a:srgbClr val="000000"/>
                </a:solidFill>
                <a:latin typeface="Times New Roman" pitchFamily="18" charset="0"/>
                <a:ea typeface="ＭＳ Ｐゴシック" pitchFamily="34" charset="-128"/>
              </a:rPr>
              <a:t>ñ</a:t>
            </a:r>
            <a:r>
              <a:rPr lang="en-US" sz="800" dirty="0" err="1" smtClean="0">
                <a:solidFill>
                  <a:srgbClr val="000000"/>
                </a:solidFill>
                <a:latin typeface="Arial" charset="0"/>
                <a:ea typeface="ＭＳ Ｐゴシック" pitchFamily="34" charset="-128"/>
              </a:rPr>
              <a:t>as</a:t>
            </a:r>
            <a:r>
              <a:rPr lang="en-US" sz="800" dirty="0" smtClean="0">
                <a:solidFill>
                  <a:srgbClr val="000000"/>
                </a:solidFill>
                <a:latin typeface="Arial" charset="0"/>
                <a:ea typeface="ＭＳ Ｐゴシック" pitchFamily="34" charset="-128"/>
              </a:rPr>
              <a:t> y los </a:t>
            </a:r>
            <a:r>
              <a:rPr lang="en-US" sz="800" dirty="0" err="1" smtClean="0">
                <a:solidFill>
                  <a:srgbClr val="000000"/>
                </a:solidFill>
                <a:latin typeface="Arial" charset="0"/>
                <a:ea typeface="ＭＳ Ｐゴシック" pitchFamily="34" charset="-128"/>
              </a:rPr>
              <a:t>ni</a:t>
            </a:r>
            <a:r>
              <a:rPr lang="en-US" sz="800" dirty="0" err="1" smtClean="0">
                <a:solidFill>
                  <a:srgbClr val="000000"/>
                </a:solidFill>
                <a:latin typeface="Times New Roman" pitchFamily="18" charset="0"/>
                <a:ea typeface="ＭＳ Ｐゴシック" pitchFamily="34" charset="-128"/>
              </a:rPr>
              <a:t>ñ</a:t>
            </a:r>
            <a:r>
              <a:rPr lang="en-US" sz="800" dirty="0" err="1" smtClean="0">
                <a:solidFill>
                  <a:srgbClr val="000000"/>
                </a:solidFill>
                <a:latin typeface="Arial" charset="0"/>
                <a:ea typeface="ＭＳ Ｐゴシック" pitchFamily="34" charset="-128"/>
              </a:rPr>
              <a:t>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disfrutan</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igualdad</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condiciones</a:t>
            </a:r>
            <a:r>
              <a:rPr lang="en-US" sz="800" dirty="0" smtClean="0">
                <a:solidFill>
                  <a:srgbClr val="000000"/>
                </a:solidFill>
                <a:latin typeface="Arial" charset="0"/>
                <a:ea typeface="ＭＳ Ｐゴシック" pitchFamily="34" charset="-128"/>
              </a:rPr>
              <a:t>, el </a:t>
            </a:r>
            <a:r>
              <a:rPr lang="en-US" sz="800" dirty="0" err="1" smtClean="0">
                <a:solidFill>
                  <a:srgbClr val="000000"/>
                </a:solidFill>
                <a:latin typeface="Arial" charset="0"/>
                <a:ea typeface="ＭＳ Ｐゴシック" pitchFamily="34" charset="-128"/>
              </a:rPr>
              <a:t>tratamiento</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oportunidades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para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desarrollar</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todo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su</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potencial</a:t>
            </a:r>
            <a:r>
              <a:rPr lang="en-US" sz="800" dirty="0" smtClean="0">
                <a:solidFill>
                  <a:srgbClr val="000000"/>
                </a:solidFill>
                <a:latin typeface="Arial" charset="0"/>
                <a:ea typeface="ＭＳ Ｐゴシック" pitchFamily="34" charset="-128"/>
              </a:rPr>
              <a:t>, los </a:t>
            </a:r>
            <a:r>
              <a:rPr lang="en-US" sz="800" dirty="0" err="1" smtClean="0">
                <a:solidFill>
                  <a:srgbClr val="000000"/>
                </a:solidFill>
                <a:latin typeface="Arial" charset="0"/>
                <a:ea typeface="ＭＳ Ｐゴシック" pitchFamily="34" charset="-128"/>
              </a:rPr>
              <a:t>derechos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humanos</a:t>
            </a:r>
            <a:r>
              <a:rPr lang="en-US" sz="800" dirty="0" smtClean="0">
                <a:solidFill>
                  <a:srgbClr val="000000"/>
                </a:solidFill>
                <a:latin typeface="Arial" charset="0"/>
                <a:ea typeface="ＭＳ Ｐゴシック" pitchFamily="34" charset="-128"/>
              </a:rPr>
              <a:t> y la </a:t>
            </a:r>
            <a:r>
              <a:rPr lang="en-US" sz="800" dirty="0" err="1" smtClean="0">
                <a:solidFill>
                  <a:srgbClr val="000000"/>
                </a:solidFill>
                <a:latin typeface="Arial" charset="0"/>
                <a:ea typeface="ＭＳ Ｐゴシック" pitchFamily="34" charset="-128"/>
              </a:rPr>
              <a:t>dignidad</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para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contribuir</a:t>
            </a:r>
            <a:r>
              <a:rPr lang="en-US" sz="800" dirty="0" smtClean="0">
                <a:solidFill>
                  <a:srgbClr val="000000"/>
                </a:solidFill>
                <a:latin typeface="Arial" charset="0"/>
                <a:ea typeface="ＭＳ Ｐゴシック" pitchFamily="34" charset="-128"/>
              </a:rPr>
              <a:t> a (y </a:t>
            </a:r>
            <a:r>
              <a:rPr lang="en-US" sz="800" dirty="0" err="1" smtClean="0">
                <a:solidFill>
                  <a:srgbClr val="000000"/>
                </a:solidFill>
                <a:latin typeface="Arial" charset="0"/>
                <a:ea typeface="ＭＳ Ｐゴシック" pitchFamily="34" charset="-128"/>
              </a:rPr>
              <a:t>beneficiarse</a:t>
            </a:r>
            <a:r>
              <a:rPr lang="en-US" sz="800" dirty="0" smtClean="0">
                <a:solidFill>
                  <a:srgbClr val="000000"/>
                </a:solidFill>
                <a:latin typeface="Arial" charset="0"/>
                <a:ea typeface="ＭＳ Ｐゴシック" pitchFamily="34" charset="-128"/>
              </a:rPr>
              <a:t> del) </a:t>
            </a:r>
            <a:r>
              <a:rPr lang="en-US" sz="800" dirty="0" err="1" smtClean="0">
                <a:solidFill>
                  <a:srgbClr val="000000"/>
                </a:solidFill>
                <a:latin typeface="Arial" charset="0"/>
                <a:ea typeface="ＭＳ Ｐゴシック" pitchFamily="34" charset="-128"/>
              </a:rPr>
              <a:t>desarrollo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econ</a:t>
            </a:r>
            <a:r>
              <a:rPr lang="en-US" sz="800" dirty="0" err="1" smtClean="0">
                <a:solidFill>
                  <a:srgbClr val="000000"/>
                </a:solidFill>
                <a:latin typeface="Times New Roman" pitchFamily="18" charset="0"/>
                <a:ea typeface="ＭＳ Ｐゴシック" pitchFamily="34" charset="-128"/>
              </a:rPr>
              <a:t>ó</a:t>
            </a:r>
            <a:r>
              <a:rPr lang="en-US" sz="800" dirty="0" err="1" smtClean="0">
                <a:solidFill>
                  <a:srgbClr val="000000"/>
                </a:solidFill>
                <a:latin typeface="Arial" charset="0"/>
                <a:ea typeface="ＭＳ Ｐゴシック" pitchFamily="34" charset="-128"/>
              </a:rPr>
              <a:t>mico</a:t>
            </a:r>
            <a:r>
              <a:rPr lang="en-US" sz="800" dirty="0" smtClean="0">
                <a:solidFill>
                  <a:srgbClr val="000000"/>
                </a:solidFill>
                <a:latin typeface="Arial" charset="0"/>
                <a:ea typeface="ＭＳ Ｐゴシック" pitchFamily="34" charset="-128"/>
              </a:rPr>
              <a:t>, social, cultural y </a:t>
            </a:r>
            <a:r>
              <a:rPr lang="en-US" sz="800" dirty="0" err="1" smtClean="0">
                <a:solidFill>
                  <a:srgbClr val="000000"/>
                </a:solidFill>
                <a:latin typeface="Arial" charset="0"/>
                <a:ea typeface="ＭＳ Ｐゴシック" pitchFamily="34" charset="-128"/>
              </a:rPr>
              <a:t>pol</a:t>
            </a:r>
            <a:r>
              <a:rPr lang="en-US" sz="800" dirty="0" err="1" smtClean="0">
                <a:solidFill>
                  <a:srgbClr val="000000"/>
                </a:solidFill>
                <a:latin typeface="Times New Roman" pitchFamily="18" charset="0"/>
                <a:ea typeface="ＭＳ Ｐゴシック" pitchFamily="34" charset="-128"/>
              </a:rPr>
              <a:t>í</a:t>
            </a:r>
            <a:r>
              <a:rPr lang="en-US" sz="800" dirty="0" err="1" smtClean="0">
                <a:solidFill>
                  <a:srgbClr val="000000"/>
                </a:solidFill>
                <a:latin typeface="Arial" charset="0"/>
                <a:ea typeface="ＭＳ Ｐゴシック" pitchFamily="34" charset="-128"/>
              </a:rPr>
              <a:t>tico</a:t>
            </a:r>
            <a:r>
              <a:rPr lang="en-US" sz="800" dirty="0" smtClean="0">
                <a:solidFill>
                  <a:srgbClr val="000000"/>
                </a:solidFill>
                <a:latin typeface="Arial" charset="0"/>
                <a:ea typeface="ＭＳ Ｐゴシック" pitchFamily="34" charset="-128"/>
              </a:rPr>
              <a:t>.  La </a:t>
            </a:r>
            <a:r>
              <a:rPr lang="en-US" sz="800" dirty="0" err="1" smtClean="0">
                <a:solidFill>
                  <a:srgbClr val="000000"/>
                </a:solidFill>
                <a:latin typeface="Arial" charset="0"/>
                <a:ea typeface="ＭＳ Ｐゴシック" pitchFamily="34" charset="-128"/>
              </a:rPr>
              <a:t>igualdad</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g</a:t>
            </a:r>
            <a:r>
              <a:rPr lang="en-US" sz="800" dirty="0" err="1" smtClean="0">
                <a:solidFill>
                  <a:srgbClr val="000000"/>
                </a:solidFill>
                <a:latin typeface="Times New Roman" pitchFamily="18" charset="0"/>
                <a:ea typeface="ＭＳ Ｐゴシック" pitchFamily="34" charset="-128"/>
              </a:rPr>
              <a:t>é</a:t>
            </a:r>
            <a:r>
              <a:rPr lang="en-US" sz="800" dirty="0" err="1" smtClean="0">
                <a:solidFill>
                  <a:srgbClr val="000000"/>
                </a:solidFill>
                <a:latin typeface="Arial" charset="0"/>
                <a:ea typeface="ＭＳ Ｐゴシック" pitchFamily="34" charset="-128"/>
              </a:rPr>
              <a:t>nero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por</a:t>
            </a:r>
            <a:r>
              <a:rPr lang="en-US" sz="800" dirty="0" smtClean="0">
                <a:solidFill>
                  <a:srgbClr val="000000"/>
                </a:solidFill>
                <a:latin typeface="Arial" charset="0"/>
                <a:ea typeface="ＭＳ Ｐゴシック" pitchFamily="34" charset="-128"/>
              </a:rPr>
              <a:t> lo </a:t>
            </a:r>
            <a:r>
              <a:rPr lang="en-US" sz="800" dirty="0" err="1" smtClean="0">
                <a:solidFill>
                  <a:srgbClr val="000000"/>
                </a:solidFill>
                <a:latin typeface="Arial" charset="0"/>
                <a:ea typeface="ＭＳ Ｐゴシック" pitchFamily="34" charset="-128"/>
              </a:rPr>
              <a:t>tanto</a:t>
            </a:r>
            <a:r>
              <a:rPr lang="en-US" sz="800" dirty="0" smtClean="0">
                <a:solidFill>
                  <a:srgbClr val="000000"/>
                </a:solidFill>
                <a:latin typeface="Arial" charset="0"/>
                <a:ea typeface="ＭＳ Ｐゴシック" pitchFamily="34" charset="-128"/>
              </a:rPr>
              <a:t>, la </a:t>
            </a:r>
            <a:r>
              <a:rPr lang="en-US" sz="800" dirty="0" err="1" smtClean="0">
                <a:solidFill>
                  <a:srgbClr val="000000"/>
                </a:solidFill>
                <a:latin typeface="Arial" charset="0"/>
                <a:ea typeface="ＭＳ Ｐゴシック" pitchFamily="34" charset="-128"/>
              </a:rPr>
              <a:t>misma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valoraci</a:t>
            </a:r>
            <a:r>
              <a:rPr lang="en-US" sz="800" dirty="0" err="1" smtClean="0">
                <a:solidFill>
                  <a:srgbClr val="000000"/>
                </a:solidFill>
                <a:latin typeface="Times New Roman" pitchFamily="18" charset="0"/>
                <a:ea typeface="ＭＳ Ｐゴシック" pitchFamily="34" charset="-128"/>
              </a:rPr>
              <a:t>ó</a:t>
            </a:r>
            <a:r>
              <a:rPr lang="en-US" sz="800" dirty="0" err="1" smtClean="0">
                <a:solidFill>
                  <a:srgbClr val="000000"/>
                </a:solidFill>
                <a:latin typeface="Arial" charset="0"/>
                <a:ea typeface="ＭＳ Ｐゴシック" pitchFamily="34" charset="-128"/>
              </a:rPr>
              <a:t>n</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por</a:t>
            </a:r>
            <a:r>
              <a:rPr lang="en-US" sz="800" dirty="0" smtClean="0">
                <a:solidFill>
                  <a:srgbClr val="000000"/>
                </a:solidFill>
                <a:latin typeface="Arial" charset="0"/>
                <a:ea typeface="ＭＳ Ｐゴシック" pitchFamily="34" charset="-128"/>
              </a:rPr>
              <a:t> parte de la </a:t>
            </a:r>
            <a:r>
              <a:rPr lang="en-US" sz="800" dirty="0" err="1" smtClean="0">
                <a:solidFill>
                  <a:srgbClr val="000000"/>
                </a:solidFill>
                <a:latin typeface="Arial" charset="0"/>
                <a:ea typeface="ＭＳ Ｐゴシック" pitchFamily="34" charset="-128"/>
              </a:rPr>
              <a:t>sociedad</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similitudes y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diferencias</a:t>
            </a:r>
            <a:r>
              <a:rPr lang="en-US" sz="800" dirty="0" smtClean="0">
                <a:solidFill>
                  <a:srgbClr val="000000"/>
                </a:solidFill>
                <a:latin typeface="Arial" charset="0"/>
                <a:ea typeface="ＭＳ Ｐゴシック" pitchFamily="34" charset="-128"/>
              </a:rPr>
              <a:t> entre los hombres y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mujeres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funciones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que</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desempe</a:t>
            </a:r>
            <a:r>
              <a:rPr lang="en-US" sz="800" dirty="0" err="1" smtClean="0">
                <a:solidFill>
                  <a:srgbClr val="000000"/>
                </a:solidFill>
                <a:latin typeface="Times New Roman" pitchFamily="18" charset="0"/>
                <a:ea typeface="ＭＳ Ｐゴシック" pitchFamily="34" charset="-128"/>
              </a:rPr>
              <a:t>ñ</a:t>
            </a:r>
            <a:r>
              <a:rPr lang="en-US" sz="800" dirty="0" err="1" smtClean="0">
                <a:solidFill>
                  <a:srgbClr val="000000"/>
                </a:solidFill>
                <a:latin typeface="Arial" charset="0"/>
                <a:ea typeface="ＭＳ Ｐゴシック" pitchFamily="34" charset="-128"/>
              </a:rPr>
              <a:t>an</a:t>
            </a:r>
            <a:r>
              <a:rPr lang="en-US" sz="800" dirty="0" smtClean="0">
                <a:solidFill>
                  <a:srgbClr val="000000"/>
                </a:solidFill>
                <a:latin typeface="Arial" charset="0"/>
                <a:ea typeface="ＭＳ Ｐゴシック" pitchFamily="34" charset="-128"/>
              </a:rPr>
              <a:t>. Se </a:t>
            </a:r>
            <a:r>
              <a:rPr lang="en-US" sz="800" dirty="0" err="1" smtClean="0">
                <a:solidFill>
                  <a:srgbClr val="000000"/>
                </a:solidFill>
                <a:latin typeface="Arial" charset="0"/>
                <a:ea typeface="ＭＳ Ｐゴシック" pitchFamily="34" charset="-128"/>
              </a:rPr>
              <a:t>basa</a:t>
            </a:r>
            <a:r>
              <a:rPr lang="en-US" sz="800" dirty="0" smtClean="0">
                <a:solidFill>
                  <a:srgbClr val="000000"/>
                </a:solidFill>
                <a:latin typeface="Arial" charset="0"/>
                <a:ea typeface="ＭＳ Ｐゴシック" pitchFamily="34" charset="-128"/>
              </a:rPr>
              <a:t> en </a:t>
            </a:r>
            <a:r>
              <a:rPr lang="en-US" sz="800" dirty="0" err="1" smtClean="0">
                <a:solidFill>
                  <a:srgbClr val="000000"/>
                </a:solidFill>
                <a:latin typeface="Arial" charset="0"/>
                <a:ea typeface="ＭＳ Ｐゴシック" pitchFamily="34" charset="-128"/>
              </a:rPr>
              <a:t>que</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mujeres</a:t>
            </a:r>
            <a:r>
              <a:rPr lang="en-US" sz="800" dirty="0" smtClean="0">
                <a:solidFill>
                  <a:srgbClr val="000000"/>
                </a:solidFill>
                <a:latin typeface="Arial" charset="0"/>
                <a:ea typeface="ＭＳ Ｐゴシック" pitchFamily="34" charset="-128"/>
              </a:rPr>
              <a:t> y los hombres </a:t>
            </a:r>
            <a:r>
              <a:rPr lang="en-US" sz="800" dirty="0" err="1" smtClean="0">
                <a:solidFill>
                  <a:srgbClr val="000000"/>
                </a:solidFill>
                <a:latin typeface="Arial" charset="0"/>
                <a:ea typeface="ＭＳ Ｐゴシック" pitchFamily="34" charset="-128"/>
              </a:rPr>
              <a:t>sean</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socios</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pleno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derecho</a:t>
            </a:r>
            <a:r>
              <a:rPr lang="en-US" sz="800" dirty="0" smtClean="0">
                <a:solidFill>
                  <a:srgbClr val="000000"/>
                </a:solidFill>
                <a:latin typeface="Arial" charset="0"/>
                <a:ea typeface="ＭＳ Ｐゴシック" pitchFamily="34" charset="-128"/>
              </a:rPr>
              <a:t> en el </a:t>
            </a:r>
            <a:r>
              <a:rPr lang="en-US" sz="800" dirty="0" err="1" smtClean="0">
                <a:solidFill>
                  <a:srgbClr val="000000"/>
                </a:solidFill>
                <a:latin typeface="Arial" charset="0"/>
                <a:ea typeface="ＭＳ Ｐゴシック" pitchFamily="34" charset="-128"/>
              </a:rPr>
              <a:t>hogar</a:t>
            </a:r>
            <a:r>
              <a:rPr lang="en-US" sz="800" dirty="0" smtClean="0">
                <a:solidFill>
                  <a:srgbClr val="000000"/>
                </a:solidFill>
                <a:latin typeface="Arial" charset="0"/>
                <a:ea typeface="ＭＳ Ｐゴシック" pitchFamily="34" charset="-128"/>
              </a:rPr>
              <a:t>, la </a:t>
            </a:r>
            <a:r>
              <a:rPr lang="en-US" sz="800" dirty="0" err="1" smtClean="0">
                <a:solidFill>
                  <a:srgbClr val="000000"/>
                </a:solidFill>
                <a:latin typeface="Arial" charset="0"/>
                <a:ea typeface="ＭＳ Ｐゴシック" pitchFamily="34" charset="-128"/>
              </a:rPr>
              <a:t>comunidad</a:t>
            </a:r>
            <a:r>
              <a:rPr lang="en-US" sz="800" dirty="0" smtClean="0">
                <a:solidFill>
                  <a:srgbClr val="000000"/>
                </a:solidFill>
                <a:latin typeface="Arial" charset="0"/>
                <a:ea typeface="ＭＳ Ｐゴシック" pitchFamily="34" charset="-128"/>
              </a:rPr>
              <a:t> y la </a:t>
            </a:r>
            <a:r>
              <a:rPr lang="en-US" sz="800" dirty="0" err="1" smtClean="0">
                <a:solidFill>
                  <a:srgbClr val="000000"/>
                </a:solidFill>
                <a:latin typeface="Arial" charset="0"/>
                <a:ea typeface="ＭＳ Ｐゴシック" pitchFamily="34" charset="-128"/>
              </a:rPr>
              <a:t>sociedad</a:t>
            </a:r>
            <a:r>
              <a:rPr lang="en-US" sz="800" dirty="0" smtClean="0">
                <a:solidFill>
                  <a:srgbClr val="000000"/>
                </a:solidFill>
                <a:latin typeface="Arial" charset="0"/>
                <a:ea typeface="ＭＳ Ｐゴシック" pitchFamily="34" charset="-128"/>
              </a:rPr>
              <a:t>.  La </a:t>
            </a:r>
            <a:r>
              <a:rPr lang="en-US" sz="800" dirty="0" err="1" smtClean="0">
                <a:solidFill>
                  <a:srgbClr val="000000"/>
                </a:solidFill>
                <a:latin typeface="Arial" charset="0"/>
                <a:ea typeface="ＭＳ Ｐゴシック" pitchFamily="34" charset="-128"/>
              </a:rPr>
              <a:t>igualdad</a:t>
            </a:r>
            <a:r>
              <a:rPr lang="en-US" sz="800" dirty="0" smtClean="0">
                <a:solidFill>
                  <a:srgbClr val="000000"/>
                </a:solidFill>
                <a:latin typeface="Arial" charset="0"/>
                <a:ea typeface="ＭＳ Ｐゴシック" pitchFamily="34" charset="-128"/>
              </a:rPr>
              <a:t> no </a:t>
            </a:r>
            <a:r>
              <a:rPr lang="en-US" sz="800" dirty="0" err="1" smtClean="0">
                <a:solidFill>
                  <a:srgbClr val="000000"/>
                </a:solidFill>
                <a:latin typeface="Arial" charset="0"/>
                <a:ea typeface="ＭＳ Ｐゴシック" pitchFamily="34" charset="-128"/>
              </a:rPr>
              <a:t>significa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que</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mujeres</a:t>
            </a:r>
            <a:r>
              <a:rPr lang="en-US" sz="800" dirty="0" smtClean="0">
                <a:solidFill>
                  <a:srgbClr val="000000"/>
                </a:solidFill>
                <a:latin typeface="Arial" charset="0"/>
                <a:ea typeface="ＭＳ Ｐゴシック" pitchFamily="34" charset="-128"/>
              </a:rPr>
              <a:t> y los hombres se </a:t>
            </a:r>
            <a:r>
              <a:rPr lang="en-US" sz="800" dirty="0" err="1" smtClean="0">
                <a:solidFill>
                  <a:srgbClr val="000000"/>
                </a:solidFill>
                <a:latin typeface="Arial" charset="0"/>
                <a:ea typeface="ＭＳ Ｐゴシック" pitchFamily="34" charset="-128"/>
              </a:rPr>
              <a:t>convertir</a:t>
            </a:r>
            <a:r>
              <a:rPr lang="en-US" sz="800" dirty="0" err="1" smtClean="0">
                <a:solidFill>
                  <a:srgbClr val="000000"/>
                </a:solidFill>
                <a:latin typeface="Times New Roman" pitchFamily="18" charset="0"/>
                <a:ea typeface="ＭＳ Ｐゴシック" pitchFamily="34" charset="-128"/>
              </a:rPr>
              <a:t>á</a:t>
            </a:r>
            <a:r>
              <a:rPr lang="en-US" sz="800" dirty="0" err="1" smtClean="0">
                <a:solidFill>
                  <a:srgbClr val="000000"/>
                </a:solidFill>
                <a:latin typeface="Arial" charset="0"/>
                <a:ea typeface="ＭＳ Ｐゴシック" pitchFamily="34" charset="-128"/>
              </a:rPr>
              <a:t>n</a:t>
            </a:r>
            <a:r>
              <a:rPr lang="en-US" sz="800" dirty="0" smtClean="0">
                <a:solidFill>
                  <a:srgbClr val="000000"/>
                </a:solidFill>
                <a:latin typeface="Arial" charset="0"/>
                <a:ea typeface="ＭＳ Ｐゴシック" pitchFamily="34" charset="-128"/>
              </a:rPr>
              <a:t> en </a:t>
            </a:r>
            <a:r>
              <a:rPr lang="en-US" sz="800" dirty="0" err="1" smtClean="0">
                <a:solidFill>
                  <a:srgbClr val="000000"/>
                </a:solidFill>
                <a:latin typeface="Arial" charset="0"/>
                <a:ea typeface="ＭＳ Ｐゴシック" pitchFamily="34" charset="-128"/>
              </a:rPr>
              <a:t>una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misma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cosa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sino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que</a:t>
            </a:r>
            <a:r>
              <a:rPr lang="en-US" sz="800" dirty="0" smtClean="0">
                <a:solidFill>
                  <a:srgbClr val="000000"/>
                </a:solidFill>
                <a:latin typeface="Arial" charset="0"/>
                <a:ea typeface="ＭＳ Ｐゴシック" pitchFamily="34" charset="-128"/>
              </a:rPr>
              <a:t> los </a:t>
            </a:r>
            <a:r>
              <a:rPr lang="en-US" sz="800" dirty="0" err="1" smtClean="0">
                <a:solidFill>
                  <a:srgbClr val="000000"/>
                </a:solidFill>
                <a:latin typeface="Arial" charset="0"/>
                <a:ea typeface="ＭＳ Ｐゴシック" pitchFamily="34" charset="-128"/>
              </a:rPr>
              <a:t>derechos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responsabilidades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oportunidades</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mujeres</a:t>
            </a:r>
            <a:r>
              <a:rPr lang="en-US" sz="800" dirty="0" smtClean="0">
                <a:solidFill>
                  <a:srgbClr val="000000"/>
                </a:solidFill>
                <a:latin typeface="Arial" charset="0"/>
                <a:ea typeface="ＭＳ Ｐゴシック" pitchFamily="34" charset="-128"/>
              </a:rPr>
              <a:t> y de los hombres, no </a:t>
            </a:r>
            <a:r>
              <a:rPr lang="en-US" sz="800" dirty="0" err="1" smtClean="0">
                <a:solidFill>
                  <a:srgbClr val="000000"/>
                </a:solidFill>
                <a:latin typeface="Arial" charset="0"/>
                <a:ea typeface="ＭＳ Ｐゴシック" pitchFamily="34" charset="-128"/>
              </a:rPr>
              <a:t>depender</a:t>
            </a:r>
            <a:r>
              <a:rPr lang="en-US" sz="800" dirty="0" err="1" smtClean="0">
                <a:solidFill>
                  <a:srgbClr val="000000"/>
                </a:solidFill>
                <a:latin typeface="Times New Roman" pitchFamily="18" charset="0"/>
                <a:ea typeface="ＭＳ Ｐゴシック" pitchFamily="34" charset="-128"/>
              </a:rPr>
              <a:t>á</a:t>
            </a:r>
            <a:r>
              <a:rPr lang="en-US" sz="800" dirty="0" err="1" smtClean="0">
                <a:solidFill>
                  <a:srgbClr val="000000"/>
                </a:solidFill>
                <a:latin typeface="Arial" charset="0"/>
                <a:ea typeface="ＭＳ Ｐゴシック" pitchFamily="34" charset="-128"/>
              </a:rPr>
              <a:t>n</a:t>
            </a:r>
            <a:r>
              <a:rPr lang="en-US" sz="800" dirty="0" smtClean="0">
                <a:solidFill>
                  <a:srgbClr val="000000"/>
                </a:solidFill>
                <a:latin typeface="Arial" charset="0"/>
                <a:ea typeface="ＭＳ Ｐゴシック" pitchFamily="34" charset="-128"/>
              </a:rPr>
              <a:t> del </a:t>
            </a:r>
            <a:r>
              <a:rPr lang="en-US" sz="800" dirty="0" err="1" smtClean="0">
                <a:solidFill>
                  <a:srgbClr val="000000"/>
                </a:solidFill>
                <a:latin typeface="Arial" charset="0"/>
                <a:ea typeface="ＭＳ Ｐゴシック" pitchFamily="34" charset="-128"/>
              </a:rPr>
              <a:t>hecho</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haber</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nacido</a:t>
            </a:r>
            <a:r>
              <a:rPr lang="en-US" sz="800" dirty="0" smtClean="0">
                <a:solidFill>
                  <a:srgbClr val="000000"/>
                </a:solidFill>
                <a:latin typeface="Arial" charset="0"/>
                <a:ea typeface="ＭＳ Ｐゴシック" pitchFamily="34" charset="-128"/>
              </a:rPr>
              <a:t> hombre o </a:t>
            </a:r>
            <a:r>
              <a:rPr lang="en-US" sz="800" dirty="0" err="1" smtClean="0">
                <a:solidFill>
                  <a:srgbClr val="000000"/>
                </a:solidFill>
                <a:latin typeface="Arial" charset="0"/>
                <a:ea typeface="ＭＳ Ｐゴシック" pitchFamily="34" charset="-128"/>
              </a:rPr>
              <a:t>mujer</a:t>
            </a:r>
            <a:r>
              <a:rPr lang="en-US" sz="800" dirty="0" smtClean="0">
                <a:solidFill>
                  <a:srgbClr val="000000"/>
                </a:solidFill>
                <a:latin typeface="Arial" charset="0"/>
                <a:ea typeface="ＭＳ Ｐゴシック" pitchFamily="34" charset="-128"/>
              </a:rPr>
              <a:t>.</a:t>
            </a:r>
            <a:r>
              <a:rPr lang="en-US" sz="800" dirty="0" smtClean="0">
                <a:solidFill>
                  <a:srgbClr val="000000"/>
                </a:solidFill>
                <a:latin typeface="Times New Roman" pitchFamily="18" charset="0"/>
                <a:ea typeface="ＭＳ Ｐゴシック" pitchFamily="34" charset="-128"/>
              </a:rPr>
              <a:t/>
            </a:r>
            <a:br>
              <a:rPr lang="en-US" sz="800" dirty="0" smtClean="0">
                <a:solidFill>
                  <a:srgbClr val="000000"/>
                </a:solidFill>
                <a:latin typeface="Times New Roman" pitchFamily="18" charset="0"/>
                <a:ea typeface="ＭＳ Ｐゴシック" pitchFamily="34" charset="-128"/>
              </a:rPr>
            </a:br>
            <a:r>
              <a:rPr lang="en-US" sz="800" dirty="0" err="1" smtClean="0">
                <a:solidFill>
                  <a:srgbClr val="000000"/>
                </a:solidFill>
                <a:latin typeface="Arial" charset="0"/>
                <a:ea typeface="ＭＳ Ｐゴシック" pitchFamily="34" charset="-128"/>
              </a:rPr>
              <a:t>Igualdad</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g</a:t>
            </a:r>
            <a:r>
              <a:rPr lang="en-US" sz="800" dirty="0" err="1" smtClean="0">
                <a:solidFill>
                  <a:srgbClr val="000000"/>
                </a:solidFill>
                <a:latin typeface="Times New Roman" pitchFamily="18" charset="0"/>
                <a:ea typeface="ＭＳ Ｐゴシック" pitchFamily="34" charset="-128"/>
              </a:rPr>
              <a:t>é</a:t>
            </a:r>
            <a:r>
              <a:rPr lang="en-US" sz="800" dirty="0" err="1" smtClean="0">
                <a:solidFill>
                  <a:srgbClr val="000000"/>
                </a:solidFill>
                <a:latin typeface="Arial" charset="0"/>
                <a:ea typeface="ＭＳ Ｐゴシック" pitchFamily="34" charset="-128"/>
              </a:rPr>
              <a:t>nero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implica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que</a:t>
            </a:r>
            <a:r>
              <a:rPr lang="en-US" sz="800" dirty="0" smtClean="0">
                <a:solidFill>
                  <a:srgbClr val="000000"/>
                </a:solidFill>
                <a:latin typeface="Arial" charset="0"/>
                <a:ea typeface="ＭＳ Ｐゴシック" pitchFamily="34" charset="-128"/>
              </a:rPr>
              <a:t> los </a:t>
            </a:r>
            <a:r>
              <a:rPr lang="en-US" sz="800" dirty="0" err="1" smtClean="0">
                <a:solidFill>
                  <a:srgbClr val="000000"/>
                </a:solidFill>
                <a:latin typeface="Arial" charset="0"/>
                <a:ea typeface="ＭＳ Ｐゴシック" pitchFamily="34" charset="-128"/>
              </a:rPr>
              <a:t>intereses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necesidades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prioridades</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mujeres</a:t>
            </a:r>
            <a:r>
              <a:rPr lang="en-US" sz="800" dirty="0" smtClean="0">
                <a:solidFill>
                  <a:srgbClr val="000000"/>
                </a:solidFill>
                <a:latin typeface="Arial" charset="0"/>
                <a:ea typeface="ＭＳ Ｐゴシック" pitchFamily="34" charset="-128"/>
              </a:rPr>
              <a:t> y los hombres y los </a:t>
            </a:r>
            <a:r>
              <a:rPr lang="en-US" sz="800" dirty="0" err="1" smtClean="0">
                <a:solidFill>
                  <a:srgbClr val="000000"/>
                </a:solidFill>
                <a:latin typeface="Arial" charset="0"/>
                <a:ea typeface="ＭＳ Ｐゴシック" pitchFamily="34" charset="-128"/>
              </a:rPr>
              <a:t>ni</a:t>
            </a:r>
            <a:r>
              <a:rPr lang="en-US" sz="800" dirty="0" err="1" smtClean="0">
                <a:solidFill>
                  <a:srgbClr val="000000"/>
                </a:solidFill>
                <a:latin typeface="Times New Roman" pitchFamily="18" charset="0"/>
                <a:ea typeface="ＭＳ Ｐゴシック" pitchFamily="34" charset="-128"/>
              </a:rPr>
              <a:t>ñ</a:t>
            </a:r>
            <a:r>
              <a:rPr lang="en-US" sz="800" dirty="0" err="1" smtClean="0">
                <a:solidFill>
                  <a:srgbClr val="000000"/>
                </a:solidFill>
                <a:latin typeface="Arial" charset="0"/>
                <a:ea typeface="ＭＳ Ｐゴシック" pitchFamily="34" charset="-128"/>
              </a:rPr>
              <a:t>os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ni</a:t>
            </a:r>
            <a:r>
              <a:rPr lang="en-US" sz="800" dirty="0" err="1" smtClean="0">
                <a:solidFill>
                  <a:srgbClr val="000000"/>
                </a:solidFill>
                <a:latin typeface="Times New Roman" pitchFamily="18" charset="0"/>
                <a:ea typeface="ＭＳ Ｐゴシック" pitchFamily="34" charset="-128"/>
              </a:rPr>
              <a:t>ñ</a:t>
            </a:r>
            <a:r>
              <a:rPr lang="en-US" sz="800" dirty="0" err="1" smtClean="0">
                <a:solidFill>
                  <a:srgbClr val="000000"/>
                </a:solidFill>
                <a:latin typeface="Arial" charset="0"/>
                <a:ea typeface="ＭＳ Ｐゴシック" pitchFamily="34" charset="-128"/>
              </a:rPr>
              <a:t>as</a:t>
            </a:r>
            <a:r>
              <a:rPr lang="en-US" sz="800" dirty="0" smtClean="0">
                <a:solidFill>
                  <a:srgbClr val="000000"/>
                </a:solidFill>
                <a:latin typeface="Arial" charset="0"/>
                <a:ea typeface="ＭＳ Ｐゴシック" pitchFamily="34" charset="-128"/>
              </a:rPr>
              <a:t> se </a:t>
            </a:r>
            <a:r>
              <a:rPr lang="en-US" sz="800" dirty="0" err="1" smtClean="0">
                <a:solidFill>
                  <a:srgbClr val="000000"/>
                </a:solidFill>
                <a:latin typeface="Arial" charset="0"/>
                <a:ea typeface="ＭＳ Ｐゴシック" pitchFamily="34" charset="-128"/>
              </a:rPr>
              <a:t>toman</a:t>
            </a:r>
            <a:r>
              <a:rPr lang="en-US" sz="800" dirty="0" smtClean="0">
                <a:solidFill>
                  <a:srgbClr val="000000"/>
                </a:solidFill>
                <a:latin typeface="Arial" charset="0"/>
                <a:ea typeface="ＭＳ Ｐゴシック" pitchFamily="34" charset="-128"/>
              </a:rPr>
              <a:t> en </a:t>
            </a:r>
            <a:r>
              <a:rPr lang="en-US" sz="800" dirty="0" err="1" smtClean="0">
                <a:solidFill>
                  <a:srgbClr val="000000"/>
                </a:solidFill>
                <a:latin typeface="Arial" charset="0"/>
                <a:ea typeface="ＭＳ Ｐゴシック" pitchFamily="34" charset="-128"/>
              </a:rPr>
              <a:t>cuenta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reconociendo</a:t>
            </a:r>
            <a:r>
              <a:rPr lang="en-US" sz="800" dirty="0" smtClean="0">
                <a:solidFill>
                  <a:srgbClr val="000000"/>
                </a:solidFill>
                <a:latin typeface="Arial" charset="0"/>
                <a:ea typeface="ＭＳ Ｐゴシック" pitchFamily="34" charset="-128"/>
              </a:rPr>
              <a:t> la </a:t>
            </a:r>
            <a:r>
              <a:rPr lang="en-US" sz="800" dirty="0" err="1" smtClean="0">
                <a:solidFill>
                  <a:srgbClr val="000000"/>
                </a:solidFill>
                <a:latin typeface="Arial" charset="0"/>
                <a:ea typeface="ＭＳ Ｐゴシック" pitchFamily="34" charset="-128"/>
              </a:rPr>
              <a:t>diversidad</a:t>
            </a:r>
            <a:r>
              <a:rPr lang="en-US" sz="800" dirty="0" smtClean="0">
                <a:solidFill>
                  <a:srgbClr val="000000"/>
                </a:solidFill>
                <a:latin typeface="Arial" charset="0"/>
                <a:ea typeface="ＭＳ Ｐゴシック" pitchFamily="34" charset="-128"/>
              </a:rPr>
              <a:t> de los </a:t>
            </a:r>
            <a:r>
              <a:rPr lang="en-US" sz="800" dirty="0" err="1" smtClean="0">
                <a:solidFill>
                  <a:srgbClr val="000000"/>
                </a:solidFill>
                <a:latin typeface="Arial" charset="0"/>
                <a:ea typeface="ＭＳ Ｐゴシック" pitchFamily="34" charset="-128"/>
              </a:rPr>
              <a:t>diferentes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grupos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que</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todos</a:t>
            </a:r>
            <a:r>
              <a:rPr lang="en-US" sz="800" dirty="0" smtClean="0">
                <a:solidFill>
                  <a:srgbClr val="000000"/>
                </a:solidFill>
                <a:latin typeface="Arial" charset="0"/>
                <a:ea typeface="ＭＳ Ｐゴシック" pitchFamily="34" charset="-128"/>
              </a:rPr>
              <a:t> los </a:t>
            </a:r>
            <a:r>
              <a:rPr lang="en-US" sz="800" dirty="0" err="1" smtClean="0">
                <a:solidFill>
                  <a:srgbClr val="000000"/>
                </a:solidFill>
                <a:latin typeface="Arial" charset="0"/>
                <a:ea typeface="ＭＳ Ｐゴシック" pitchFamily="34" charset="-128"/>
              </a:rPr>
              <a:t>seres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humanos</a:t>
            </a:r>
            <a:r>
              <a:rPr lang="en-US" sz="800" dirty="0" smtClean="0">
                <a:solidFill>
                  <a:srgbClr val="000000"/>
                </a:solidFill>
                <a:latin typeface="Arial" charset="0"/>
                <a:ea typeface="ＭＳ Ｐゴシック" pitchFamily="34" charset="-128"/>
              </a:rPr>
              <a:t> son </a:t>
            </a:r>
            <a:r>
              <a:rPr lang="en-US" sz="800" dirty="0" err="1" smtClean="0">
                <a:solidFill>
                  <a:srgbClr val="000000"/>
                </a:solidFill>
                <a:latin typeface="Arial" charset="0"/>
                <a:ea typeface="ＭＳ Ｐゴシック" pitchFamily="34" charset="-128"/>
              </a:rPr>
              <a:t>libres</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desarrollar</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sus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habilidades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personales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tomar</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decisiones</a:t>
            </a:r>
            <a:r>
              <a:rPr lang="en-US" sz="800" dirty="0" smtClean="0">
                <a:solidFill>
                  <a:srgbClr val="000000"/>
                </a:solidFill>
                <a:latin typeface="Arial" charset="0"/>
                <a:ea typeface="ＭＳ Ｐゴシック" pitchFamily="34" charset="-128"/>
              </a:rPr>
              <a:t> sin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limitaciones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impuestas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por</a:t>
            </a:r>
            <a:r>
              <a:rPr lang="en-US" sz="800" dirty="0" smtClean="0">
                <a:solidFill>
                  <a:srgbClr val="000000"/>
                </a:solidFill>
                <a:latin typeface="Arial" charset="0"/>
                <a:ea typeface="ＭＳ Ｐゴシック" pitchFamily="34" charset="-128"/>
              </a:rPr>
              <a:t> los </a:t>
            </a:r>
            <a:r>
              <a:rPr lang="en-US" sz="800" dirty="0" err="1" smtClean="0">
                <a:solidFill>
                  <a:srgbClr val="000000"/>
                </a:solidFill>
                <a:latin typeface="Arial" charset="0"/>
                <a:ea typeface="ＭＳ Ｐゴシック" pitchFamily="34" charset="-128"/>
              </a:rPr>
              <a:t>estereotipos</a:t>
            </a:r>
            <a:r>
              <a:rPr lang="en-US" sz="800" dirty="0" smtClean="0">
                <a:solidFill>
                  <a:srgbClr val="000000"/>
                </a:solidFill>
                <a:latin typeface="Arial" charset="0"/>
                <a:ea typeface="ＭＳ Ｐゴシック" pitchFamily="34" charset="-128"/>
              </a:rPr>
              <a:t> y los </a:t>
            </a:r>
            <a:r>
              <a:rPr lang="en-US" sz="800" dirty="0" err="1" smtClean="0">
                <a:solidFill>
                  <a:srgbClr val="000000"/>
                </a:solidFill>
                <a:latin typeface="Arial" charset="0"/>
                <a:ea typeface="ＭＳ Ｐゴシック" pitchFamily="34" charset="-128"/>
              </a:rPr>
              <a:t>prejuicios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sobre</a:t>
            </a:r>
            <a:r>
              <a:rPr lang="en-US" sz="800" dirty="0" smtClean="0">
                <a:solidFill>
                  <a:srgbClr val="000000"/>
                </a:solidFill>
                <a:latin typeface="Arial" charset="0"/>
                <a:ea typeface="ＭＳ Ｐゴシック" pitchFamily="34" charset="-128"/>
              </a:rPr>
              <a:t> los roles de </a:t>
            </a:r>
            <a:r>
              <a:rPr lang="en-US" sz="800" dirty="0" err="1" smtClean="0">
                <a:solidFill>
                  <a:srgbClr val="000000"/>
                </a:solidFill>
                <a:latin typeface="Arial" charset="0"/>
                <a:ea typeface="ＭＳ Ｐゴシック" pitchFamily="34" charset="-128"/>
              </a:rPr>
              <a:t>g</a:t>
            </a:r>
            <a:r>
              <a:rPr lang="en-US" sz="800" dirty="0" err="1" smtClean="0">
                <a:solidFill>
                  <a:srgbClr val="000000"/>
                </a:solidFill>
                <a:latin typeface="Times New Roman" pitchFamily="18" charset="0"/>
                <a:ea typeface="ＭＳ Ｐゴシック" pitchFamily="34" charset="-128"/>
              </a:rPr>
              <a:t>é</a:t>
            </a:r>
            <a:r>
              <a:rPr lang="en-US" sz="800" dirty="0" err="1" smtClean="0">
                <a:solidFill>
                  <a:srgbClr val="000000"/>
                </a:solidFill>
                <a:latin typeface="Arial" charset="0"/>
                <a:ea typeface="ＭＳ Ｐゴシック" pitchFamily="34" charset="-128"/>
              </a:rPr>
              <a:t>nero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Igualdad</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G</a:t>
            </a:r>
            <a:r>
              <a:rPr lang="en-US" sz="800" dirty="0" err="1" smtClean="0">
                <a:solidFill>
                  <a:srgbClr val="000000"/>
                </a:solidFill>
                <a:latin typeface="Times New Roman" pitchFamily="18" charset="0"/>
                <a:ea typeface="ＭＳ Ｐゴシック" pitchFamily="34" charset="-128"/>
              </a:rPr>
              <a:t>é</a:t>
            </a:r>
            <a:r>
              <a:rPr lang="en-US" sz="800" dirty="0" err="1" smtClean="0">
                <a:solidFill>
                  <a:srgbClr val="000000"/>
                </a:solidFill>
                <a:latin typeface="Arial" charset="0"/>
                <a:ea typeface="ＭＳ Ｐゴシック" pitchFamily="34" charset="-128"/>
              </a:rPr>
              <a:t>nero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una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cuesti</a:t>
            </a:r>
            <a:r>
              <a:rPr lang="en-US" sz="800" dirty="0" err="1" smtClean="0">
                <a:solidFill>
                  <a:srgbClr val="000000"/>
                </a:solidFill>
                <a:latin typeface="Times New Roman" pitchFamily="18" charset="0"/>
                <a:ea typeface="ＭＳ Ｐゴシック" pitchFamily="34" charset="-128"/>
              </a:rPr>
              <a:t>ó</a:t>
            </a:r>
            <a:r>
              <a:rPr lang="en-US" sz="800" dirty="0" err="1" smtClean="0">
                <a:solidFill>
                  <a:srgbClr val="000000"/>
                </a:solidFill>
                <a:latin typeface="Arial" charset="0"/>
                <a:ea typeface="ＭＳ Ｐゴシック" pitchFamily="34" charset="-128"/>
              </a:rPr>
              <a:t>n</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derechos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humanos</a:t>
            </a:r>
            <a:r>
              <a:rPr lang="en-US" sz="800" dirty="0" smtClean="0">
                <a:solidFill>
                  <a:srgbClr val="000000"/>
                </a:solidFill>
                <a:latin typeface="Arial" charset="0"/>
                <a:ea typeface="ＭＳ Ｐゴシック" pitchFamily="34" charset="-128"/>
              </a:rPr>
              <a:t> y </a:t>
            </a:r>
            <a:r>
              <a:rPr lang="en-US" sz="800" dirty="0" err="1" smtClean="0">
                <a:solidFill>
                  <a:srgbClr val="000000"/>
                </a:solidFill>
                <a:latin typeface="Arial" charset="0"/>
                <a:ea typeface="ＭＳ Ｐゴシック" pitchFamily="34" charset="-128"/>
              </a:rPr>
              <a:t>es</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visto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como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una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condici</a:t>
            </a:r>
            <a:r>
              <a:rPr lang="en-US" sz="800" dirty="0" err="1" smtClean="0">
                <a:solidFill>
                  <a:srgbClr val="000000"/>
                </a:solidFill>
                <a:latin typeface="Times New Roman" pitchFamily="18" charset="0"/>
                <a:ea typeface="ＭＳ Ｐゴシック" pitchFamily="34" charset="-128"/>
              </a:rPr>
              <a:t>ó</a:t>
            </a:r>
            <a:r>
              <a:rPr lang="en-US" sz="800" dirty="0" err="1" smtClean="0">
                <a:solidFill>
                  <a:srgbClr val="000000"/>
                </a:solidFill>
                <a:latin typeface="Arial" charset="0"/>
                <a:ea typeface="ＭＳ Ｐゴシック" pitchFamily="34" charset="-128"/>
              </a:rPr>
              <a:t>n</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previa</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para</a:t>
            </a:r>
            <a:r>
              <a:rPr lang="en-US" sz="800" dirty="0" smtClean="0">
                <a:solidFill>
                  <a:srgbClr val="000000"/>
                </a:solidFill>
                <a:latin typeface="Arial" charset="0"/>
                <a:ea typeface="ＭＳ Ｐゴシック" pitchFamily="34" charset="-128"/>
              </a:rPr>
              <a:t>, e </a:t>
            </a:r>
            <a:r>
              <a:rPr lang="en-US" sz="800" dirty="0" err="1" smtClean="0">
                <a:solidFill>
                  <a:srgbClr val="000000"/>
                </a:solidFill>
                <a:latin typeface="Arial" charset="0"/>
                <a:ea typeface="ＭＳ Ｐゴシック" pitchFamily="34" charset="-128"/>
              </a:rPr>
              <a:t>indicador</a:t>
            </a:r>
            <a:r>
              <a:rPr lang="en-US" sz="800" dirty="0" smtClean="0">
                <a:solidFill>
                  <a:srgbClr val="000000"/>
                </a:solidFill>
                <a:latin typeface="Arial" charset="0"/>
                <a:ea typeface="ＭＳ Ｐゴシック" pitchFamily="34" charset="-128"/>
              </a:rPr>
              <a:t> del </a:t>
            </a:r>
            <a:r>
              <a:rPr lang="en-US" sz="800" dirty="0" err="1" smtClean="0">
                <a:solidFill>
                  <a:srgbClr val="000000"/>
                </a:solidFill>
                <a:latin typeface="Arial" charset="0"/>
                <a:ea typeface="ＭＳ Ｐゴシック" pitchFamily="34" charset="-128"/>
              </a:rPr>
              <a:t>desarrollo</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sostenible</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centrado</a:t>
            </a:r>
            <a:r>
              <a:rPr lang="en-US" sz="800" dirty="0" smtClean="0">
                <a:solidFill>
                  <a:srgbClr val="000000"/>
                </a:solidFill>
                <a:latin typeface="Arial" charset="0"/>
                <a:ea typeface="ＭＳ Ｐゴシック" pitchFamily="34" charset="-128"/>
              </a:rPr>
              <a:t> en </a:t>
            </a:r>
            <a:r>
              <a:rPr lang="en-US" sz="800" dirty="0" err="1" smtClean="0">
                <a:solidFill>
                  <a:srgbClr val="000000"/>
                </a:solidFill>
                <a:latin typeface="Arial" charset="0"/>
                <a:ea typeface="ＭＳ Ｐゴシック" pitchFamily="34" charset="-128"/>
              </a:rPr>
              <a:t>las</a:t>
            </a:r>
            <a:r>
              <a:rPr lang="en-US" sz="800" dirty="0" smtClean="0">
                <a:solidFill>
                  <a:srgbClr val="000000"/>
                </a:solidFill>
                <a:latin typeface="Arial" charset="0"/>
                <a:ea typeface="ＭＳ Ｐゴシック" pitchFamily="34" charset="-128"/>
              </a:rPr>
              <a:t> personas.  (Del </a:t>
            </a:r>
            <a:r>
              <a:rPr lang="en-US" sz="800" dirty="0" err="1" smtClean="0">
                <a:solidFill>
                  <a:srgbClr val="000000"/>
                </a:solidFill>
                <a:latin typeface="Arial" charset="0"/>
                <a:ea typeface="ＭＳ Ｐゴシック" pitchFamily="34" charset="-128"/>
              </a:rPr>
              <a:t>curso</a:t>
            </a:r>
            <a:r>
              <a:rPr lang="en-US" sz="800" dirty="0" smtClean="0">
                <a:solidFill>
                  <a:srgbClr val="000000"/>
                </a:solidFill>
                <a:latin typeface="Arial" charset="0"/>
                <a:ea typeface="ＭＳ Ｐゴシック" pitchFamily="34" charset="-128"/>
              </a:rPr>
              <a:t> de </a:t>
            </a:r>
            <a:r>
              <a:rPr lang="en-US" sz="800" dirty="0" err="1" smtClean="0">
                <a:solidFill>
                  <a:srgbClr val="000000"/>
                </a:solidFill>
                <a:latin typeface="Arial" charset="0"/>
                <a:ea typeface="ＭＳ Ｐゴシック" pitchFamily="34" charset="-128"/>
              </a:rPr>
              <a:t>aprendizaje</a:t>
            </a:r>
            <a:r>
              <a:rPr lang="en-US" sz="800" dirty="0" smtClean="0">
                <a:solidFill>
                  <a:srgbClr val="000000"/>
                </a:solidFill>
                <a:latin typeface="Arial" charset="0"/>
                <a:ea typeface="ＭＳ Ｐゴシック" pitchFamily="34" charset="-128"/>
              </a:rPr>
              <a:t> </a:t>
            </a:r>
            <a:r>
              <a:rPr lang="en-US" sz="800" dirty="0" err="1" smtClean="0">
                <a:solidFill>
                  <a:srgbClr val="000000"/>
                </a:solidFill>
                <a:latin typeface="Arial" charset="0"/>
                <a:ea typeface="ＭＳ Ｐゴシック" pitchFamily="34" charset="-128"/>
              </a:rPr>
              <a:t>electr</a:t>
            </a:r>
            <a:r>
              <a:rPr lang="en-US" sz="800" dirty="0" err="1" smtClean="0">
                <a:solidFill>
                  <a:srgbClr val="000000"/>
                </a:solidFill>
                <a:latin typeface="Times New Roman" pitchFamily="18" charset="0"/>
                <a:ea typeface="ＭＳ Ｐゴシック" pitchFamily="34" charset="-128"/>
              </a:rPr>
              <a:t>ó</a:t>
            </a:r>
            <a:r>
              <a:rPr lang="en-US" sz="800" dirty="0" err="1" smtClean="0">
                <a:solidFill>
                  <a:srgbClr val="000000"/>
                </a:solidFill>
                <a:latin typeface="Arial" charset="0"/>
                <a:ea typeface="ＭＳ Ｐゴシック" pitchFamily="34" charset="-128"/>
              </a:rPr>
              <a:t>nico</a:t>
            </a:r>
            <a:r>
              <a:rPr lang="en-US" sz="800" dirty="0" smtClean="0">
                <a:solidFill>
                  <a:srgbClr val="000000"/>
                </a:solidFill>
                <a:latin typeface="Arial" charset="0"/>
                <a:ea typeface="ＭＳ Ｐゴシック" pitchFamily="34" charset="-128"/>
              </a:rPr>
              <a:t> Gender Equality, UN Coherence and You,  PNUD, UNICEF, UN-Women, FNUAP)</a:t>
            </a:r>
          </a:p>
        </p:txBody>
      </p:sp>
      <p:sp>
        <p:nvSpPr>
          <p:cNvPr id="717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buSzPct val="100000"/>
            </a:pPr>
            <a:fld id="{0F42D36B-401B-4338-9358-57BE9E5FE64E}" type="slidenum">
              <a:rPr lang="en-US" sz="1200">
                <a:solidFill>
                  <a:srgbClr val="000000"/>
                </a:solidFill>
                <a:cs typeface="Arial" charset="0"/>
              </a:rPr>
              <a:pPr algn="r">
                <a:buSzPct val="100000"/>
              </a:pPr>
              <a:t>12</a:t>
            </a:fld>
            <a:endParaRPr lang="en-US" sz="1200">
              <a:solidFill>
                <a:srgbClr val="000000"/>
              </a:solidFill>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1124744" y="323528"/>
            <a:ext cx="4572000" cy="3429000"/>
          </a:xfrm>
          <a:ln/>
        </p:spPr>
      </p:sp>
      <p:sp>
        <p:nvSpPr>
          <p:cNvPr id="36867" name="Notes Placeholder 2"/>
          <p:cNvSpPr>
            <a:spLocks noGrp="1"/>
          </p:cNvSpPr>
          <p:nvPr>
            <p:ph type="body" idx="1"/>
          </p:nvPr>
        </p:nvSpPr>
        <p:spPr>
          <a:xfrm>
            <a:off x="404664" y="3779912"/>
            <a:ext cx="6048672" cy="4114800"/>
          </a:xfrm>
        </p:spPr>
        <p:txBody>
          <a:bodyPr/>
          <a:lstStyle/>
          <a:p>
            <a:pPr>
              <a:spcBef>
                <a:spcPct val="0"/>
              </a:spcBef>
            </a:pPr>
            <a:r>
              <a:rPr lang="es-ES" altLang="ja-JP" sz="800" b="1" dirty="0" smtClean="0"/>
              <a:t>HIDDEN</a:t>
            </a:r>
          </a:p>
          <a:p>
            <a:pPr>
              <a:spcBef>
                <a:spcPct val="0"/>
              </a:spcBef>
            </a:pPr>
            <a:endParaRPr lang="es-ES" altLang="ja-JP" sz="800" b="1" dirty="0" smtClean="0"/>
          </a:p>
          <a:p>
            <a:pPr>
              <a:spcBef>
                <a:spcPct val="0"/>
              </a:spcBef>
            </a:pPr>
            <a:r>
              <a:rPr lang="es-ES" altLang="ja-JP" sz="800" b="1" dirty="0" smtClean="0"/>
              <a:t>Mensaje </a:t>
            </a:r>
            <a:r>
              <a:rPr lang="es-ES" altLang="ja-JP" sz="800" b="1" dirty="0"/>
              <a:t>Clave: </a:t>
            </a:r>
          </a:p>
          <a:p>
            <a:pPr>
              <a:spcBef>
                <a:spcPct val="0"/>
              </a:spcBef>
            </a:pPr>
            <a:r>
              <a:rPr lang="es-ES" altLang="ja-JP" sz="800" b="1" dirty="0"/>
              <a:t>La prevención de conflictos y la realización de los Derechos Humanos están estrechamente interconectados - pero no son la misma cosa.</a:t>
            </a:r>
          </a:p>
          <a:p>
            <a:pPr>
              <a:spcBef>
                <a:spcPct val="0"/>
              </a:spcBef>
            </a:pPr>
            <a:endParaRPr lang="es-ES" altLang="ja-JP" sz="800" b="1" dirty="0"/>
          </a:p>
          <a:p>
            <a:pPr>
              <a:spcBef>
                <a:spcPct val="0"/>
              </a:spcBef>
            </a:pPr>
            <a:r>
              <a:rPr lang="es-ES" altLang="ja-JP" sz="800" b="1" dirty="0"/>
              <a:t>Resumen de los contenidos fundamentales:</a:t>
            </a:r>
          </a:p>
          <a:p>
            <a:pPr>
              <a:spcBef>
                <a:spcPct val="0"/>
              </a:spcBef>
            </a:pPr>
            <a:r>
              <a:rPr lang="es-ES" altLang="ja-JP" sz="800" dirty="0"/>
              <a:t>Una distinción debe hacerse entre el conflicto en sí y los conflictos violentos. Los conflictos, como las desigualdades de poder, son características siempre presente de la vida humana y de las sociedades humanas. Todo el mundo experimenta alguna forma de conflicto en sus vidas diarias, y muchas veces estos conflictos ayudan a transformar positivamente las situaciones personales.   El conflicto es una parte natural de la interacción humana y es necesaria para el cambio social. Cuando las sociedades carecen de instrumentos y mecanismos eficaces para el manejo constructivo de conflictos, el conflicto podría llegar a ser violento y destructivo. </a:t>
            </a:r>
          </a:p>
          <a:p>
            <a:pPr>
              <a:spcBef>
                <a:spcPct val="0"/>
              </a:spcBef>
            </a:pPr>
            <a:r>
              <a:rPr lang="es-ES" altLang="ja-JP" sz="800" b="1" dirty="0"/>
              <a:t>Los conflictos violentos impiden la realización de los Derechos Humanos, </a:t>
            </a:r>
            <a:r>
              <a:rPr lang="es-ES" altLang="ja-JP" sz="800" dirty="0"/>
              <a:t>tanto directa como indirectamente: </a:t>
            </a:r>
          </a:p>
          <a:p>
            <a:pPr>
              <a:spcBef>
                <a:spcPct val="0"/>
              </a:spcBef>
            </a:pPr>
            <a:r>
              <a:rPr lang="es-ES" altLang="ja-JP" sz="800" dirty="0"/>
              <a:t>(I) Los conflictos violentos resultan en violaciones directas de los Derechos Humanos (por ejemplo, derecho a la vida, el derecho a estar libre de tratos inhumanos y degradantes);</a:t>
            </a:r>
          </a:p>
          <a:p>
            <a:pPr>
              <a:spcBef>
                <a:spcPct val="0"/>
              </a:spcBef>
            </a:pPr>
            <a:r>
              <a:rPr lang="es-ES" altLang="ja-JP" sz="800" dirty="0"/>
              <a:t>(</a:t>
            </a:r>
            <a:r>
              <a:rPr lang="es-ES" altLang="ja-JP" sz="800" dirty="0" err="1"/>
              <a:t>Ii</a:t>
            </a:r>
            <a:r>
              <a:rPr lang="es-ES" altLang="ja-JP" sz="800" dirty="0"/>
              <a:t>) Los conflictos violentos indirectamente impiden la realización de los Derechos Humanos - por ejemplo, los conflictos violentos tiene efectos destructivos en las economías, y, por tanto, impiden la realización de los derechos económicos y sociales</a:t>
            </a:r>
          </a:p>
          <a:p>
            <a:pPr>
              <a:spcBef>
                <a:spcPct val="0"/>
              </a:spcBef>
            </a:pPr>
            <a:endParaRPr lang="es-ES" altLang="ja-JP" sz="800" dirty="0"/>
          </a:p>
          <a:p>
            <a:pPr>
              <a:spcBef>
                <a:spcPct val="0"/>
              </a:spcBef>
            </a:pPr>
            <a:r>
              <a:rPr lang="es-ES" altLang="ja-JP" sz="800" b="1" dirty="0"/>
              <a:t>no realización de los Derechos Humanos es a menudo una de las causas profundas de los conflictos violentos</a:t>
            </a:r>
            <a:r>
              <a:rPr lang="es-ES" altLang="ja-JP" sz="800" dirty="0"/>
              <a:t> -por ejemplo, los patrones de discriminación contra grupos minoritarios suelen ser los factores desencadenantes de los conflictos armados y crisis.  Del mismo modo, el fracaso del Estado para controlar la corrupción y garantizar el bienestar de su pueblo puede dar lugar a trastornos políticos y confusión que a su vez puede conducir a una escalada de violaciones de Derechos Humanos.</a:t>
            </a:r>
          </a:p>
          <a:p>
            <a:pPr>
              <a:spcBef>
                <a:spcPct val="0"/>
              </a:spcBef>
            </a:pPr>
            <a:r>
              <a:rPr lang="es-ES" altLang="ja-JP" sz="800" u="sng" dirty="0"/>
              <a:t>Por lo tanto</a:t>
            </a:r>
            <a:r>
              <a:rPr lang="es-ES" altLang="ja-JP" sz="800" dirty="0"/>
              <a:t> la protección y promoción de los Derechos Humanos son componentes esenciales de cualquier estrategia de prevención de conflictos </a:t>
            </a:r>
          </a:p>
          <a:p>
            <a:pPr>
              <a:spcBef>
                <a:spcPct val="0"/>
              </a:spcBef>
            </a:pPr>
            <a:endParaRPr lang="es-ES" altLang="ja-JP" sz="800" dirty="0"/>
          </a:p>
          <a:p>
            <a:pPr>
              <a:spcBef>
                <a:spcPct val="0"/>
              </a:spcBef>
            </a:pPr>
            <a:r>
              <a:rPr lang="es-ES" altLang="ja-JP" sz="800" b="1" dirty="0"/>
              <a:t>Las violaciones de Derechos Humanos pueden ser un indicador de la emergencia de conflictos o escalada de conflictos violentos</a:t>
            </a:r>
          </a:p>
          <a:p>
            <a:pPr>
              <a:spcBef>
                <a:spcPct val="0"/>
              </a:spcBef>
            </a:pPr>
            <a:r>
              <a:rPr lang="es-ES" altLang="ja-JP" sz="800" dirty="0"/>
              <a:t>Por ejemplo, en muchas situaciones, un aumento de la violencia de género señala una mayor "militarización" de la sociedad, por lo tanto un mayor riesgo de conflicto violento.</a:t>
            </a:r>
          </a:p>
          <a:p>
            <a:pPr>
              <a:spcBef>
                <a:spcPct val="0"/>
              </a:spcBef>
            </a:pPr>
            <a:r>
              <a:rPr lang="es-ES" altLang="ja-JP" sz="800" u="sng" dirty="0"/>
              <a:t>Por lo tanto</a:t>
            </a:r>
            <a:r>
              <a:rPr lang="es-ES" altLang="ja-JP" sz="800" dirty="0"/>
              <a:t> la vigilancia de los Derechos Humanos debe ser una parte integral de los sistemas de alerta temprana. </a:t>
            </a:r>
          </a:p>
          <a:p>
            <a:pPr>
              <a:spcBef>
                <a:spcPct val="0"/>
              </a:spcBef>
            </a:pPr>
            <a:endParaRPr lang="es-ES" altLang="ja-JP" sz="800" dirty="0"/>
          </a:p>
          <a:p>
            <a:pPr>
              <a:spcBef>
                <a:spcPct val="0"/>
              </a:spcBef>
            </a:pPr>
            <a:r>
              <a:rPr lang="es-ES" altLang="ja-JP" sz="800" dirty="0"/>
              <a:t>Sin embargo, la protección de los Derechos Humanos y promoción y prevención de conflictos no son la misma cosa: </a:t>
            </a:r>
          </a:p>
          <a:p>
            <a:pPr>
              <a:spcBef>
                <a:spcPct val="0"/>
              </a:spcBef>
              <a:buFontTx/>
              <a:buChar char="•"/>
            </a:pPr>
            <a:r>
              <a:rPr lang="es-ES" altLang="ja-JP" sz="800" dirty="0"/>
              <a:t>los esfuerzos para prevenir el surgimiento de conflictos violentos al corto plazo también puede tener efectos negativos sobre la promoción y protección de los Derechos Humanos. Por ejemplo, en los entornos inmediatos posteriores a los conflictos, los acuerdos para compartir el poder para poner fin a la violencia puede "legitimar" los actores en conflicto con un mal registro de los Derechos Humanos. </a:t>
            </a:r>
          </a:p>
          <a:p>
            <a:pPr>
              <a:spcBef>
                <a:spcPct val="0"/>
              </a:spcBef>
              <a:buFontTx/>
              <a:buChar char="•"/>
            </a:pPr>
            <a:r>
              <a:rPr lang="es-ES" altLang="ja-JP" sz="800" dirty="0"/>
              <a:t>No todas las violaciones de los Derechos Humanos conducen a conflictos violentos. Los grupos vulnerables y débiles de las sociedades no pueden recurrir a la violencia incluso si se violan sus derechos</a:t>
            </a:r>
          </a:p>
          <a:p>
            <a:pPr>
              <a:spcBef>
                <a:spcPct val="0"/>
              </a:spcBef>
            </a:pPr>
            <a:endParaRPr lang="es-ES" altLang="ja-JP" sz="800" dirty="0"/>
          </a:p>
          <a:p>
            <a:pPr>
              <a:spcBef>
                <a:spcPct val="0"/>
              </a:spcBef>
            </a:pPr>
            <a:r>
              <a:rPr lang="es-ES" altLang="ja-JP" sz="800" dirty="0"/>
              <a:t>Existen pruebas de que los Estados totalitarios, donde las libertades civiles son sistemáticamente reprimidas, tienden a ser menos propensos a la violencia en comparación con los países donde existe un espacio limitado de la libertad. El concepto de "paz negativa" ha sido acuñado para indicar estas situaciones en las que no hay violencia visible - pero no hay una paz justa y sostenible tampoco. La prevención de conflictos y la consolidación de la paz debe ser entendida como el objetivo de "paz positiva", que está fundamental e indisoluble centrada en el respeto y promoción de los Derechos Humanos.    </a:t>
            </a:r>
            <a:endParaRPr lang="es-ES" altLang="en-US" sz="800" dirty="0"/>
          </a:p>
        </p:txBody>
      </p:sp>
      <p:sp>
        <p:nvSpPr>
          <p:cNvPr id="36868"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2830B8B0-19A0-4BB3-81BB-63F44D6DA8B4}" type="slidenum">
              <a:rPr kumimoji="1" lang="ja-JP" altLang="en-US" sz="1200">
                <a:cs typeface="Arial" charset="0"/>
              </a:rPr>
              <a:pPr algn="r"/>
              <a:t>13</a:t>
            </a:fld>
            <a:endParaRPr kumimoji="1" lang="es-ES" altLang="ja-JP" sz="120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8476775-5436-4062-A325-38FAEA0E1A7C}" type="slidenum">
              <a:rPr lang="en-US" altLang="ja-JP" sz="1200">
                <a:cs typeface="Arial" charset="0"/>
              </a:rPr>
              <a:pPr algn="r"/>
              <a:t>14</a:t>
            </a:fld>
            <a:endParaRPr lang="es-ES" altLang="ja-JP" sz="1200">
              <a:cs typeface="Arial" charset="0"/>
            </a:endParaRPr>
          </a:p>
        </p:txBody>
      </p:sp>
      <p:sp>
        <p:nvSpPr>
          <p:cNvPr id="38915" name="Rectangle 2"/>
          <p:cNvSpPr>
            <a:spLocks noGrp="1" noRot="1" noChangeAspect="1" noChangeArrowheads="1" noTextEdit="1"/>
          </p:cNvSpPr>
          <p:nvPr>
            <p:ph type="sldImg"/>
          </p:nvPr>
        </p:nvSpPr>
        <p:spPr>
          <a:xfrm>
            <a:off x="1146175" y="685800"/>
            <a:ext cx="4568825" cy="3427413"/>
          </a:xfrm>
          <a:ln/>
        </p:spPr>
      </p:sp>
      <p:sp>
        <p:nvSpPr>
          <p:cNvPr id="38916" name="Rectangle 3"/>
          <p:cNvSpPr>
            <a:spLocks noGrp="1" noChangeArrowheads="1"/>
          </p:cNvSpPr>
          <p:nvPr>
            <p:ph type="body" idx="1"/>
          </p:nvPr>
        </p:nvSpPr>
        <p:spPr/>
        <p:txBody>
          <a:bodyPr/>
          <a:lstStyle/>
          <a:p>
            <a:pPr>
              <a:spcBef>
                <a:spcPct val="0"/>
              </a:spcBef>
            </a:pPr>
            <a:r>
              <a:rPr lang="es-ES" altLang="ja-JP" dirty="0" smtClean="0"/>
              <a:t>HIDDEN</a:t>
            </a:r>
          </a:p>
          <a:p>
            <a:pPr>
              <a:spcBef>
                <a:spcPct val="0"/>
              </a:spcBef>
            </a:pPr>
            <a:endParaRPr lang="es-ES" altLang="ja-JP" dirty="0" smtClean="0"/>
          </a:p>
          <a:p>
            <a:pPr>
              <a:spcBef>
                <a:spcPct val="0"/>
              </a:spcBef>
            </a:pPr>
            <a:r>
              <a:rPr lang="es-ES" altLang="ja-JP" dirty="0" smtClean="0"/>
              <a:t>El </a:t>
            </a:r>
            <a:r>
              <a:rPr lang="es-ES" altLang="ja-JP" dirty="0"/>
              <a:t>derecho internacional humanitario (también conocido como derecho de la guerra, o el derecho de los conflictos armados) y los Derechos Humanos son dos ramas distintas del derecho internacional con un propósito común. El principal objetivo de ambos es salvaguardar la dignidad humana en todas las circunstancias.</a:t>
            </a:r>
          </a:p>
          <a:p>
            <a:pPr>
              <a:spcBef>
                <a:spcPct val="0"/>
              </a:spcBef>
            </a:pPr>
            <a:endParaRPr lang="es-ES" altLang="ja-JP" dirty="0"/>
          </a:p>
          <a:p>
            <a:pPr>
              <a:spcBef>
                <a:spcPct val="0"/>
              </a:spcBef>
            </a:pPr>
            <a:r>
              <a:rPr lang="es-ES" altLang="ja-JP" dirty="0"/>
              <a:t>El derecho internacional humanitario se aplica una vez que el conflicto ha estallado y es igualmente obligatorio para todas las partes, sin importar cuál comenzó la lucha. El mensaje fundamental del derecho humanitario internacional es:</a:t>
            </a:r>
          </a:p>
          <a:p>
            <a:pPr>
              <a:spcBef>
                <a:spcPct val="0"/>
              </a:spcBef>
              <a:buFontTx/>
              <a:buChar char="•"/>
            </a:pPr>
            <a:r>
              <a:rPr lang="es-ES" altLang="ja-JP" dirty="0"/>
              <a:t>No ataques a personas que no, o ya no, toman parte en las hostilidades</a:t>
            </a:r>
          </a:p>
          <a:p>
            <a:pPr>
              <a:spcBef>
                <a:spcPct val="0"/>
              </a:spcBef>
              <a:buFontTx/>
              <a:buChar char="•"/>
            </a:pPr>
            <a:r>
              <a:rPr lang="es-ES" altLang="ja-JP" dirty="0"/>
              <a:t>No utilizar armas que no distinguen entre combatientes y civiles, o armas y métodos de guerra que causan sufrimientos innecesarios y/o daños y perjuicios.</a:t>
            </a:r>
          </a:p>
          <a:p>
            <a:pPr>
              <a:spcBef>
                <a:spcPct val="0"/>
              </a:spcBef>
            </a:pPr>
            <a:endParaRPr lang="es-ES" altLang="ja-JP" dirty="0"/>
          </a:p>
          <a:p>
            <a:pPr>
              <a:spcBef>
                <a:spcPct val="0"/>
              </a:spcBef>
            </a:pPr>
            <a:r>
              <a:rPr lang="es-ES" altLang="ja-JP" dirty="0"/>
              <a:t>Tanto los Estados como los individuos deben respetar el derecho internacional humanitario. El derecho internacional humanitario debe ser respetado por todos, los combatientes y la población en su conjunto. La obligación de cumplir con el derecho internacional humanitario es tal que su incumplimiento puede, en algunos casos, hacer la persona responsable en virtud del derecho penal, tal como muchos tribunales nacionales e internacionales han reconocido.</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9D4959B-B73C-4401-BF75-8A9283787D2C}" type="slidenum">
              <a:rPr lang="en-US" altLang="ja-JP" sz="1200">
                <a:cs typeface="Arial" charset="0"/>
              </a:rPr>
              <a:pPr algn="r"/>
              <a:t>15</a:t>
            </a:fld>
            <a:endParaRPr lang="es-ES" altLang="ja-JP" sz="1200">
              <a:cs typeface="Arial" charset="0"/>
            </a:endParaRPr>
          </a:p>
        </p:txBody>
      </p:sp>
      <p:sp>
        <p:nvSpPr>
          <p:cNvPr id="40963" name="Rectangle 2"/>
          <p:cNvSpPr>
            <a:spLocks noGrp="1" noRot="1" noChangeAspect="1" noChangeArrowheads="1" noTextEdit="1"/>
          </p:cNvSpPr>
          <p:nvPr>
            <p:ph type="sldImg"/>
          </p:nvPr>
        </p:nvSpPr>
        <p:spPr>
          <a:xfrm>
            <a:off x="1052736" y="251520"/>
            <a:ext cx="4570412" cy="3427413"/>
          </a:xfrm>
          <a:ln/>
        </p:spPr>
      </p:sp>
      <p:sp>
        <p:nvSpPr>
          <p:cNvPr id="40964" name="Rectangle 3"/>
          <p:cNvSpPr>
            <a:spLocks noGrp="1" noChangeArrowheads="1"/>
          </p:cNvSpPr>
          <p:nvPr>
            <p:ph type="body" idx="1"/>
          </p:nvPr>
        </p:nvSpPr>
        <p:spPr>
          <a:xfrm>
            <a:off x="404664" y="3707904"/>
            <a:ext cx="6048672" cy="4114800"/>
          </a:xfrm>
        </p:spPr>
        <p:txBody>
          <a:bodyPr/>
          <a:lstStyle/>
          <a:p>
            <a:pPr>
              <a:lnSpc>
                <a:spcPct val="90000"/>
              </a:lnSpc>
            </a:pPr>
            <a:r>
              <a:rPr lang="es-ES" altLang="ja-JP" sz="800" b="1" dirty="0" smtClean="0"/>
              <a:t>HIDDEN</a:t>
            </a:r>
          </a:p>
          <a:p>
            <a:pPr>
              <a:lnSpc>
                <a:spcPct val="90000"/>
              </a:lnSpc>
            </a:pPr>
            <a:r>
              <a:rPr lang="es-ES" altLang="ja-JP" sz="800" b="1" dirty="0" smtClean="0"/>
              <a:t>Secretario </a:t>
            </a:r>
            <a:r>
              <a:rPr lang="es-ES" altLang="ja-JP" sz="800" b="1" dirty="0"/>
              <a:t>General - Decisión de política</a:t>
            </a:r>
          </a:p>
          <a:p>
            <a:pPr>
              <a:lnSpc>
                <a:spcPct val="90000"/>
              </a:lnSpc>
            </a:pPr>
            <a:r>
              <a:rPr lang="es-ES" altLang="ja-JP" sz="800" dirty="0"/>
              <a:t>Reafirmó la importancia de los Derechos Humanos en el trabajo de desarrollo de NU</a:t>
            </a:r>
          </a:p>
          <a:p>
            <a:pPr>
              <a:lnSpc>
                <a:spcPct val="90000"/>
              </a:lnSpc>
            </a:pPr>
            <a:r>
              <a:rPr lang="es-ES" altLang="ja-JP" sz="800" dirty="0"/>
              <a:t>Definió funciones del CR y responsabilidades de Derechos Humanos y pidió a la OACDH y el GNUD apoyo de sus funciones</a:t>
            </a:r>
          </a:p>
          <a:p>
            <a:pPr>
              <a:lnSpc>
                <a:spcPct val="90000"/>
              </a:lnSpc>
            </a:pPr>
            <a:r>
              <a:rPr lang="es-ES" altLang="ja-JP" sz="800" dirty="0"/>
              <a:t>Pidió a la AC y Presidente del GNUD fortalecer aún más la colaboración </a:t>
            </a:r>
            <a:r>
              <a:rPr lang="es-ES" altLang="ja-JP" sz="800" dirty="0" err="1"/>
              <a:t>interagencial</a:t>
            </a:r>
            <a:r>
              <a:rPr lang="es-ES" altLang="ja-JP" sz="800" dirty="0"/>
              <a:t> en la incorporación de Derechos Humanos</a:t>
            </a:r>
          </a:p>
          <a:p>
            <a:pPr>
              <a:spcBef>
                <a:spcPct val="0"/>
              </a:spcBef>
              <a:spcAft>
                <a:spcPct val="75000"/>
              </a:spcAft>
            </a:pPr>
            <a:r>
              <a:rPr lang="es-ES" altLang="ja-JP" sz="800" dirty="0"/>
              <a:t>Cuando se pusieron los Derechos Humanos en el centro de atención de las discusiones de 2007 de la Junta Ejecutiva del Examen Trienal Amplio de la Política (TCPR) y del PNUD, el por entonces Presidente del GNUD, </a:t>
            </a:r>
            <a:r>
              <a:rPr lang="es-ES" altLang="ja-JP" sz="800" dirty="0" err="1"/>
              <a:t>Kemal</a:t>
            </a:r>
            <a:r>
              <a:rPr lang="es-ES" altLang="ja-JP" sz="800" dirty="0"/>
              <a:t> </a:t>
            </a:r>
            <a:r>
              <a:rPr lang="es-ES" altLang="ja-JP" sz="800" dirty="0" err="1"/>
              <a:t>Dervis</a:t>
            </a:r>
            <a:r>
              <a:rPr lang="es-ES" altLang="ja-JP" sz="800" dirty="0"/>
              <a:t> y la Alta Comisionada, </a:t>
            </a:r>
            <a:r>
              <a:rPr lang="es-ES" altLang="ja-JP" sz="800" dirty="0" err="1"/>
              <a:t>Louise</a:t>
            </a:r>
            <a:r>
              <a:rPr lang="es-ES" altLang="ja-JP" sz="800" dirty="0"/>
              <a:t> </a:t>
            </a:r>
            <a:r>
              <a:rPr lang="es-ES" altLang="ja-JP" sz="800" dirty="0" err="1"/>
              <a:t>Arbour</a:t>
            </a:r>
            <a:r>
              <a:rPr lang="es-ES" altLang="ja-JP" sz="800" dirty="0"/>
              <a:t>, iniciaron una discusión conjunta al nivel de los directores del Comité de Política del Secretario General para afrontar la coherencia de las NU en materia de Derechos Humanos, y cómo debe llevarse adelante este programa en el sistema.</a:t>
            </a:r>
          </a:p>
          <a:p>
            <a:pPr>
              <a:spcBef>
                <a:spcPct val="0"/>
              </a:spcBef>
              <a:spcAft>
                <a:spcPct val="75000"/>
              </a:spcAft>
            </a:pPr>
            <a:r>
              <a:rPr lang="es-ES" altLang="ja-JP" sz="800" dirty="0"/>
              <a:t>Como resultado, el Secretario General dio a conocer su decisión de política de Derechos Humanos y Desarrollo, en la que:</a:t>
            </a:r>
          </a:p>
          <a:p>
            <a:pPr>
              <a:spcBef>
                <a:spcPct val="0"/>
              </a:spcBef>
              <a:spcAft>
                <a:spcPct val="75000"/>
              </a:spcAft>
              <a:buFontTx/>
              <a:buChar char="-"/>
            </a:pPr>
            <a:r>
              <a:rPr lang="es-ES" altLang="ja-JP" sz="800" dirty="0"/>
              <a:t>Reafirmó la importancia de los Derechos Humanos en el trabajo de desarrollo de </a:t>
            </a:r>
            <a:r>
              <a:rPr lang="es-ES" altLang="ja-JP" sz="800" dirty="0" smtClean="0"/>
              <a:t>NU;</a:t>
            </a:r>
          </a:p>
          <a:p>
            <a:pPr>
              <a:spcBef>
                <a:spcPct val="0"/>
              </a:spcBef>
              <a:spcAft>
                <a:spcPct val="75000"/>
              </a:spcAft>
              <a:buFontTx/>
              <a:buChar char="-"/>
            </a:pPr>
            <a:r>
              <a:rPr lang="es-ES" altLang="ja-JP" sz="800" dirty="0" smtClean="0"/>
              <a:t>Definió </a:t>
            </a:r>
            <a:r>
              <a:rPr lang="es-ES" altLang="ja-JP" sz="800" dirty="0"/>
              <a:t>las funciones de los </a:t>
            </a:r>
            <a:r>
              <a:rPr lang="es-ES" altLang="ja-JP" sz="800" dirty="0" err="1"/>
              <a:t>CRs</a:t>
            </a:r>
            <a:r>
              <a:rPr lang="es-ES" altLang="ja-JP" sz="800" dirty="0"/>
              <a:t> y la responsabilidad de promover los Derechos Humanos como un valor común de las NU, de coordinar los esfuerzos de los UNCT para incorporar los Derechos Humanos, y de apoyar la creación de capacidad de los socios nacionales cuando estos lo solicitaran;</a:t>
            </a:r>
          </a:p>
          <a:p>
            <a:pPr>
              <a:spcBef>
                <a:spcPct val="0"/>
              </a:spcBef>
              <a:spcAft>
                <a:spcPct val="75000"/>
              </a:spcAft>
              <a:buFontTx/>
              <a:buChar char="-"/>
            </a:pPr>
            <a:r>
              <a:rPr lang="es-ES" altLang="ja-JP" sz="800" dirty="0"/>
              <a:t>Solicitó al ACNUDH y al GNUD que apoyen el papel de liderazgo del CR y desarrollen un mecanismo para seguir fortaleciendo la coordinación </a:t>
            </a:r>
            <a:r>
              <a:rPr lang="es-ES" altLang="ja-JP" sz="800" dirty="0" err="1"/>
              <a:t>interagencial</a:t>
            </a:r>
            <a:r>
              <a:rPr lang="es-ES" altLang="ja-JP" sz="800" dirty="0"/>
              <a:t> y el apoyo a los coordinadores residentes y a los UNCT.</a:t>
            </a:r>
          </a:p>
          <a:p>
            <a:pPr>
              <a:spcBef>
                <a:spcPct val="0"/>
              </a:spcBef>
            </a:pPr>
            <a:r>
              <a:rPr lang="es-ES" altLang="ja-JP" sz="800" b="1" dirty="0" smtClean="0"/>
              <a:t>Compromisos </a:t>
            </a:r>
            <a:r>
              <a:rPr lang="es-ES" altLang="ja-JP" sz="800" b="1" dirty="0" err="1"/>
              <a:t>interagenciales</a:t>
            </a:r>
            <a:endParaRPr lang="es-ES" altLang="ja-JP" sz="800" b="1" dirty="0"/>
          </a:p>
          <a:p>
            <a:pPr>
              <a:spcBef>
                <a:spcPct val="0"/>
              </a:spcBef>
            </a:pPr>
            <a:r>
              <a:rPr lang="es-ES" altLang="ja-JP" sz="800" dirty="0"/>
              <a:t>En los últimos años, un número de agencias de la ONU han adoptado un enfoque basado en Derechos Humanos</a:t>
            </a:r>
            <a:r>
              <a:rPr lang="es-ES" sz="800" dirty="0" smtClean="0"/>
              <a:t> </a:t>
            </a:r>
            <a:r>
              <a:rPr lang="es-ES" altLang="ja-JP" sz="800" b="1" dirty="0"/>
              <a:t>(EBDH)</a:t>
            </a:r>
            <a:r>
              <a:rPr lang="es-ES" altLang="ja-JP" sz="800" dirty="0"/>
              <a:t> a la cooperación al desarrollo y adquirido una experiencia considerable en su aplicación sobre una amplia gama de actividades y programas.  En su mayor parte, cada organismo tiende a tener su propia interpretación del enfoque y de cómo deberían aplicarse. En vista del considerable aumento de la colaboración entre organismos de las NU a nivel mundial y regional, y especialmente a nivel de país respecto a los procesos de ECP y MANUD, se alcanzó un entendimiento común sobre este enfoque en un taller </a:t>
            </a:r>
            <a:r>
              <a:rPr lang="es-ES" altLang="ja-JP" sz="800" dirty="0" err="1"/>
              <a:t>interagencial</a:t>
            </a:r>
            <a:r>
              <a:rPr lang="es-ES" altLang="ja-JP" sz="800" dirty="0"/>
              <a:t> del GNUD en Stamford (EE.UU.) en mayo de 2003. Posteriormente, la Declaración del entendimiento común de NU ha sido aprobado por el GNUD e incluida en las directrices ECP/MANUD.</a:t>
            </a:r>
            <a:endParaRPr lang="es-ES" altLang="ja-JP" sz="800" i="1" dirty="0"/>
          </a:p>
          <a:p>
            <a:pPr>
              <a:spcBef>
                <a:spcPct val="0"/>
              </a:spcBef>
            </a:pPr>
            <a:endParaRPr lang="es-ES" altLang="ja-JP" sz="800" b="1" dirty="0"/>
          </a:p>
          <a:p>
            <a:pPr>
              <a:spcBef>
                <a:spcPct val="0"/>
              </a:spcBef>
            </a:pPr>
            <a:r>
              <a:rPr lang="es-ES" altLang="ja-JP" sz="800" b="1" dirty="0"/>
              <a:t>2004 -2007	Acción 2 Programa Mundial sobre el Fortalecimiento del Apoyo de las NU para la Promoción y Protección de los Derechos Humanos en todo el mundo</a:t>
            </a:r>
            <a:endParaRPr lang="es-ES" altLang="ja-JP" sz="800" dirty="0"/>
          </a:p>
          <a:p>
            <a:pPr>
              <a:spcBef>
                <a:spcPct val="0"/>
              </a:spcBef>
            </a:pPr>
            <a:r>
              <a:rPr lang="es-ES" altLang="ja-JP" sz="800" dirty="0"/>
              <a:t>La "Acción 2" tiene por objeto fortalecer los Derechos Humanos en todo el sistema de la ONU. Es un programa global diseñado para fortalecer la capacidad de los </a:t>
            </a:r>
            <a:r>
              <a:rPr lang="es-ES" altLang="ja-JP" sz="800" dirty="0" err="1"/>
              <a:t>UNCTs</a:t>
            </a:r>
            <a:r>
              <a:rPr lang="es-ES" altLang="ja-JP" sz="800" dirty="0"/>
              <a:t> nacionales de apoyar los esfuerzos de los Estados miembros, a petición de éstos, para reforzar su promoción nacional de Derechos Humanos y los sistemas de protección, y lograr a la vez los Objetivos de Desarrollo del Milenio (ODM).</a:t>
            </a:r>
            <a:r>
              <a:rPr lang="es-ES" sz="800" dirty="0" smtClean="0"/>
              <a:t> </a:t>
            </a:r>
            <a:r>
              <a:rPr lang="es-ES" altLang="ja-JP" sz="800" dirty="0"/>
              <a:t>La Acción 2 del Programa de las NU asegura que estará listo para responder a estos retos mediante la mejora de la capacidad de sus </a:t>
            </a:r>
            <a:r>
              <a:rPr lang="es-ES" altLang="ja-JP" sz="800" dirty="0" err="1"/>
              <a:t>UNCTs</a:t>
            </a:r>
            <a:r>
              <a:rPr lang="es-ES" altLang="ja-JP" sz="800" dirty="0"/>
              <a:t> con herramientas prácticas, formación, asesoramiento, intercambio de conocimientos y capital semilla para la creación de capacidad y de programación piloto</a:t>
            </a:r>
            <a:r>
              <a:rPr lang="es-ES" altLang="ja-JP" sz="800" dirty="0" smtClean="0"/>
              <a:t>.</a:t>
            </a:r>
            <a:endParaRPr lang="es-ES" altLang="ja-JP" sz="800"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6872" y="179512"/>
            <a:ext cx="1853952" cy="1390464"/>
          </a:xfrm>
        </p:spPr>
      </p:sp>
      <p:sp>
        <p:nvSpPr>
          <p:cNvPr id="3" name="Notes Placeholder 2"/>
          <p:cNvSpPr>
            <a:spLocks noGrp="1"/>
          </p:cNvSpPr>
          <p:nvPr>
            <p:ph type="body" idx="1"/>
          </p:nvPr>
        </p:nvSpPr>
        <p:spPr>
          <a:xfrm>
            <a:off x="332656" y="1619672"/>
            <a:ext cx="6192688" cy="4114800"/>
          </a:xfrm>
        </p:spPr>
        <p:txBody>
          <a:bodyPr/>
          <a:lstStyle/>
          <a:p>
            <a:pPr>
              <a:spcBef>
                <a:spcPct val="0"/>
              </a:spcBef>
            </a:pPr>
            <a:r>
              <a:rPr lang="es-ES" altLang="ja-JP" sz="700" b="1" dirty="0" smtClean="0"/>
              <a:t>Las Agencias de la ONU, los fondos y el sistema de las NU como uno solo avanza para aplicar el EBDH a toda la programación para el Desarrollo</a:t>
            </a:r>
            <a:endParaRPr lang="es-ES" altLang="ja-JP" sz="700" dirty="0" smtClean="0"/>
          </a:p>
          <a:p>
            <a:pPr>
              <a:spcBef>
                <a:spcPct val="0"/>
              </a:spcBef>
            </a:pPr>
            <a:r>
              <a:rPr lang="es-ES" altLang="ja-JP" sz="700" dirty="0" smtClean="0"/>
              <a:t>Las agencias y programas de la ONU han integrado los Derechos Humanos en todas sus actividades y programas desde el año 1997. Algunas agencias ya están actualizando sus políticas y lineamientos de programa para reflejar el entendimiento común de las NU. Equipos de Campo de las NU están utilizando cada vez más el EBDH en la preparación de la ECP y el MANUD, también.</a:t>
            </a:r>
          </a:p>
          <a:p>
            <a:pPr>
              <a:spcBef>
                <a:spcPct val="0"/>
              </a:spcBef>
            </a:pPr>
            <a:r>
              <a:rPr lang="es-ES" altLang="ja-JP" sz="700" b="1" dirty="0" smtClean="0"/>
              <a:t>Nivel de adopción del EBDH por UNCT</a:t>
            </a:r>
          </a:p>
          <a:p>
            <a:pPr>
              <a:spcBef>
                <a:spcPct val="0"/>
              </a:spcBef>
            </a:pPr>
            <a:r>
              <a:rPr lang="es-ES" altLang="ja-JP" sz="700" dirty="0" smtClean="0"/>
              <a:t>Un estudio presentado en el Taller de Stamford que revisó los 18 ECP/MANUD y los informes anuales de los coordinadores residentes seleccionados identifica cómo y en qué medida han aplicado los UNCT un EBDH y ofrece algunas ideas útiles. El estudio concluyó que la mayor parte de los UNCT están incorporando cada vez más aspectos de un EBDH en la ECP y los MANUD. La mayor parte de ECP/MANUD revisados contenía referencias directas a los tratados internacionales de Derechos Humanos, las convenciones regionales de Derechos Humanos, los objetivos internacionales de desarrollo, y más recientemente de los ODM. Sin embargo, en muy pocos casos, contenían referencias a las conclusiones, observaciones y recomendaciones de los tratados y organismos, Relatores Especiales y Grupos de Trabajo de las Naciones Unidas. Esto se consideró una omisión importante y una seria oportunidad perdida para incorporar los principios de Derechos Humanos, medidas y supervisión en la planificación del desarrollo. </a:t>
            </a:r>
          </a:p>
          <a:p>
            <a:pPr>
              <a:lnSpc>
                <a:spcPct val="80000"/>
              </a:lnSpc>
            </a:pPr>
            <a:r>
              <a:rPr lang="es-ES" altLang="ja-JP" sz="700" b="1" dirty="0" smtClean="0"/>
              <a:t>A nivel de Agencia</a:t>
            </a:r>
            <a:r>
              <a:rPr lang="es-ES" altLang="ja-JP" sz="700" dirty="0" smtClean="0"/>
              <a:t>:</a:t>
            </a:r>
          </a:p>
          <a:p>
            <a:pPr lvl="1">
              <a:lnSpc>
                <a:spcPct val="80000"/>
              </a:lnSpc>
            </a:pPr>
            <a:r>
              <a:rPr lang="es-ES" altLang="ja-JP" sz="700" dirty="0" smtClean="0"/>
              <a:t>Derechos Humanos se integran en las políticas y directrices de la agencia</a:t>
            </a:r>
          </a:p>
          <a:p>
            <a:pPr lvl="1">
              <a:spcBef>
                <a:spcPct val="0"/>
              </a:spcBef>
              <a:spcAft>
                <a:spcPct val="75000"/>
              </a:spcAft>
            </a:pPr>
            <a:r>
              <a:rPr lang="es-ES" altLang="ja-JP" sz="700" dirty="0" smtClean="0"/>
              <a:t>Aumento del número de </a:t>
            </a:r>
            <a:r>
              <a:rPr lang="es-ES" altLang="ja-JP" sz="700" dirty="0" err="1" smtClean="0"/>
              <a:t>UNCTs</a:t>
            </a:r>
            <a:r>
              <a:rPr lang="es-ES" altLang="ja-JP" sz="700" dirty="0" smtClean="0"/>
              <a:t> que adoptan un EBDH</a:t>
            </a:r>
            <a:endParaRPr lang="es-ES" altLang="en-US" sz="700" dirty="0" smtClean="0"/>
          </a:p>
          <a:p>
            <a:pPr>
              <a:spcBef>
                <a:spcPct val="0"/>
              </a:spcBef>
            </a:pPr>
            <a:r>
              <a:rPr lang="es-ES" altLang="ja-JP" sz="700" dirty="0" smtClean="0"/>
              <a:t>ACCIÓN 2</a:t>
            </a:r>
          </a:p>
          <a:p>
            <a:pPr>
              <a:spcBef>
                <a:spcPct val="20000"/>
              </a:spcBef>
              <a:buFont typeface="Wingdings" pitchFamily="2" charset="2"/>
              <a:buChar char="§"/>
            </a:pPr>
            <a:r>
              <a:rPr lang="es-ES" altLang="ja-JP" sz="700" dirty="0" smtClean="0"/>
              <a:t>Contribuyó a la creación de capacidad del UNCT</a:t>
            </a:r>
          </a:p>
          <a:p>
            <a:pPr lvl="1">
              <a:spcBef>
                <a:spcPct val="20000"/>
              </a:spcBef>
              <a:buFont typeface="Wingdings" pitchFamily="2" charset="2"/>
              <a:buChar char="§"/>
            </a:pPr>
            <a:r>
              <a:rPr lang="es-ES" altLang="ja-JP" sz="700" dirty="0" smtClean="0"/>
              <a:t>Apoyo a más de 60 </a:t>
            </a:r>
            <a:r>
              <a:rPr lang="es-ES" altLang="ja-JP" sz="700" dirty="0" err="1" smtClean="0"/>
              <a:t>UNCTs</a:t>
            </a:r>
            <a:r>
              <a:rPr lang="es-ES" altLang="ja-JP" sz="700" dirty="0" smtClean="0"/>
              <a:t> </a:t>
            </a:r>
          </a:p>
          <a:p>
            <a:pPr lvl="1">
              <a:spcBef>
                <a:spcPct val="20000"/>
              </a:spcBef>
              <a:buFont typeface="Wingdings" pitchFamily="2" charset="2"/>
              <a:buChar char="§"/>
            </a:pPr>
            <a:r>
              <a:rPr lang="es-ES" altLang="ja-JP" sz="700" dirty="0" smtClean="0"/>
              <a:t>Despliegue de 10 asesores de Derechos Humanos</a:t>
            </a:r>
          </a:p>
          <a:p>
            <a:pPr lvl="1">
              <a:spcBef>
                <a:spcPct val="20000"/>
              </a:spcBef>
              <a:buFont typeface="Wingdings" pitchFamily="2" charset="2"/>
              <a:buChar char="§"/>
            </a:pPr>
            <a:r>
              <a:rPr lang="es-ES" altLang="ja-JP" sz="700" dirty="0" smtClean="0"/>
              <a:t>Desarrollado e integración en el GNUD del Paquete de Aprendizaje </a:t>
            </a:r>
            <a:r>
              <a:rPr lang="es-ES" altLang="ja-JP" sz="700" dirty="0" err="1" smtClean="0"/>
              <a:t>Interagencial</a:t>
            </a:r>
            <a:r>
              <a:rPr lang="es-ES" altLang="ja-JP" sz="700" dirty="0" smtClean="0"/>
              <a:t> sobre el EBDH</a:t>
            </a:r>
          </a:p>
          <a:p>
            <a:pPr>
              <a:spcBef>
                <a:spcPct val="20000"/>
              </a:spcBef>
              <a:buFont typeface="Wingdings" pitchFamily="2" charset="2"/>
              <a:buChar char="§"/>
            </a:pPr>
            <a:r>
              <a:rPr lang="es-ES" altLang="ja-JP" sz="700" dirty="0" smtClean="0"/>
              <a:t>Plataforma de intercambio de conocimiento reforzada</a:t>
            </a:r>
          </a:p>
          <a:p>
            <a:pPr>
              <a:spcBef>
                <a:spcPct val="20000"/>
              </a:spcBef>
              <a:buFont typeface="Wingdings" pitchFamily="2" charset="2"/>
              <a:buChar char="§"/>
            </a:pPr>
            <a:r>
              <a:rPr lang="es-ES" altLang="ja-JP" sz="700" dirty="0" smtClean="0"/>
              <a:t>Se abre espacio para que el UNCT apoye Gobierno/CS</a:t>
            </a:r>
          </a:p>
          <a:p>
            <a:pPr>
              <a:spcBef>
                <a:spcPct val="20000"/>
              </a:spcBef>
              <a:buFont typeface="Wingdings" pitchFamily="2" charset="2"/>
              <a:buChar char="§"/>
            </a:pPr>
            <a:r>
              <a:rPr lang="es-ES" altLang="ja-JP" sz="700" dirty="0" smtClean="0"/>
              <a:t>Ayudó a los pilotos de "Unidos en la Acción" a integrar los Derechos Humanos</a:t>
            </a:r>
          </a:p>
          <a:p>
            <a:pPr>
              <a:spcBef>
                <a:spcPct val="0"/>
              </a:spcBef>
            </a:pPr>
            <a:endParaRPr lang="es-ES" altLang="ja-JP" sz="700" dirty="0" smtClean="0"/>
          </a:p>
          <a:p>
            <a:pPr>
              <a:spcBef>
                <a:spcPct val="0"/>
              </a:spcBef>
              <a:spcAft>
                <a:spcPct val="75000"/>
              </a:spcAft>
            </a:pPr>
            <a:r>
              <a:rPr lang="es-ES" altLang="ja-JP" sz="700" dirty="0" smtClean="0"/>
              <a:t>El reconocimiento cada vez mayor entre los Estados miembros es deudor, en gran medida, al énfasis coherente y los esfuerzos dentro del sistema de las NU, en los frentes político y operativo, para incorporar e integrar los Derechos Humanos en nuestro trabajo como un pilar fundamental de nuestro mandato común en virtud de la Carta.</a:t>
            </a:r>
          </a:p>
          <a:p>
            <a:pPr>
              <a:spcBef>
                <a:spcPct val="0"/>
              </a:spcBef>
              <a:spcAft>
                <a:spcPct val="75000"/>
              </a:spcAft>
            </a:pPr>
            <a:r>
              <a:rPr lang="es-ES" altLang="ja-JP" sz="700" dirty="0" smtClean="0"/>
              <a:t>Bajo la iniciativa de reforma '</a:t>
            </a:r>
            <a:r>
              <a:rPr lang="es-ES" altLang="ja-JP" sz="700" dirty="0" err="1" smtClean="0"/>
              <a:t>Action</a:t>
            </a:r>
            <a:r>
              <a:rPr lang="es-ES" altLang="ja-JP" sz="700" dirty="0" smtClean="0"/>
              <a:t> 2' previa que lanzón el Secretario General, Kofi Annan en 2004, varios organismos del GNUD se reunieron para fortalecer los enfoques comunes de apoyar las acciones a nivel nacional.  Durante 2004-2008, la Acción 2 apoyó a más de 60 </a:t>
            </a:r>
            <a:r>
              <a:rPr lang="es-ES" altLang="ja-JP" sz="700" dirty="0" err="1" smtClean="0"/>
              <a:t>UNCTs</a:t>
            </a:r>
            <a:r>
              <a:rPr lang="es-ES" altLang="ja-JP" sz="700" dirty="0" smtClean="0"/>
              <a:t> en el desarrollo de su capacidad para integrar los Derechos Humanos en su trabajo.</a:t>
            </a:r>
          </a:p>
          <a:p>
            <a:pPr>
              <a:spcBef>
                <a:spcPct val="0"/>
              </a:spcBef>
              <a:spcAft>
                <a:spcPct val="75000"/>
              </a:spcAft>
            </a:pPr>
            <a:r>
              <a:rPr lang="es-ES" altLang="ja-JP" sz="700" dirty="0" smtClean="0"/>
              <a:t>A nivel político también, la Acción 2 ha desempeñado un papel de catalizador útil para cimentar el enfoque basado en Derechos Humanos en la orientación política en el MANUD y en el apoyo operativo al proceso de programación común de las NU.  El EBDH es ahora uno de los principios de programación clave que todos los </a:t>
            </a:r>
            <a:r>
              <a:rPr lang="es-ES" altLang="ja-JP" sz="700" dirty="0" err="1" smtClean="0"/>
              <a:t>UNCTs</a:t>
            </a:r>
            <a:r>
              <a:rPr lang="es-ES" altLang="ja-JP" sz="700" dirty="0" smtClean="0"/>
              <a:t> deben aplicar en el desarrollo de sus </a:t>
            </a:r>
            <a:r>
              <a:rPr lang="es-ES" altLang="ja-JP" sz="700" dirty="0" err="1" smtClean="0"/>
              <a:t>MANUDs</a:t>
            </a:r>
            <a:r>
              <a:rPr lang="es-ES" altLang="ja-JP" sz="700" dirty="0" smtClean="0"/>
              <a:t> con los asociados nacionales.</a:t>
            </a:r>
          </a:p>
          <a:p>
            <a:pPr>
              <a:spcBef>
                <a:spcPct val="0"/>
              </a:spcBef>
            </a:pPr>
            <a:r>
              <a:rPr lang="es-ES" altLang="ja-JP" sz="700" b="1" dirty="0" smtClean="0"/>
              <a:t>UNIDOS en la ACCIÓN</a:t>
            </a:r>
          </a:p>
          <a:p>
            <a:pPr>
              <a:spcBef>
                <a:spcPct val="0"/>
              </a:spcBef>
            </a:pPr>
            <a:endParaRPr lang="es-ES" altLang="ja-JP" sz="700" dirty="0" smtClean="0"/>
          </a:p>
          <a:p>
            <a:r>
              <a:rPr lang="es-ES" altLang="ja-JP" sz="700" dirty="0" smtClean="0"/>
              <a:t>Una voz "ONE" que contribuye a una defensa conjunta más eficaz en materia de Derechos Humanos</a:t>
            </a:r>
          </a:p>
          <a:p>
            <a:r>
              <a:rPr lang="es-ES" altLang="ja-JP" sz="700" dirty="0" smtClean="0"/>
              <a:t>La mayor parte de Programas "ONE" incluyen un compromiso de Derechos Humanos/EBDH y ciertas áreas están explícitamente basadas en los DD.HH.</a:t>
            </a:r>
          </a:p>
          <a:p>
            <a:r>
              <a:rPr lang="es-ES" altLang="ja-JP" sz="700" dirty="0" smtClean="0"/>
              <a:t>Esfuerzos Visibles para integrar Derechos Humanos a través de grupos temáticos y grupos de trabajo</a:t>
            </a:r>
          </a:p>
          <a:p>
            <a:r>
              <a:rPr lang="es-ES" altLang="ja-JP" sz="700" dirty="0" smtClean="0"/>
              <a:t>Cada vez más, los "Unidos en la Acción" están trabajando con gobiernos para poner a los Derechos Humanos dentro de los planes nacionales de desarrollo (por ejemplo, </a:t>
            </a:r>
            <a:r>
              <a:rPr lang="es-ES" altLang="ja-JP" sz="700" dirty="0" err="1" smtClean="0"/>
              <a:t>Viet</a:t>
            </a:r>
            <a:r>
              <a:rPr lang="es-ES" altLang="ja-JP" sz="700" dirty="0" smtClean="0"/>
              <a:t> </a:t>
            </a:r>
            <a:r>
              <a:rPr lang="es-ES" altLang="ja-JP" sz="700" dirty="0" err="1" smtClean="0"/>
              <a:t>Nam</a:t>
            </a:r>
            <a:r>
              <a:rPr lang="es-ES" altLang="ja-JP" sz="700" dirty="0" smtClean="0"/>
              <a:t>)</a:t>
            </a:r>
          </a:p>
          <a:p>
            <a:pPr>
              <a:spcBef>
                <a:spcPct val="0"/>
              </a:spcBef>
            </a:pPr>
            <a:endParaRPr lang="es-ES" altLang="ja-JP" sz="700" dirty="0" smtClean="0"/>
          </a:p>
          <a:p>
            <a:pPr>
              <a:spcBef>
                <a:spcPct val="0"/>
              </a:spcBef>
              <a:spcAft>
                <a:spcPct val="75000"/>
              </a:spcAft>
            </a:pPr>
            <a:r>
              <a:rPr lang="es-ES" altLang="ja-JP" sz="700" dirty="0" smtClean="0"/>
              <a:t>El Apoyo a los "Unidos en la Acción" fue una de las prioridades de la Acción 2, que apoyó el despliegue de Asociaciones de Derechos Humanos, así como enviar una misión </a:t>
            </a:r>
            <a:r>
              <a:rPr lang="es-ES" altLang="ja-JP" sz="700" dirty="0" err="1" smtClean="0"/>
              <a:t>interagencial</a:t>
            </a:r>
            <a:r>
              <a:rPr lang="es-ES" altLang="ja-JP" sz="700" dirty="0" smtClean="0"/>
              <a:t> conjunta a Uruguay.</a:t>
            </a:r>
          </a:p>
          <a:p>
            <a:pPr>
              <a:spcBef>
                <a:spcPct val="0"/>
              </a:spcBef>
              <a:spcAft>
                <a:spcPct val="75000"/>
              </a:spcAft>
            </a:pPr>
            <a:r>
              <a:rPr lang="es-ES" altLang="ja-JP" sz="700" dirty="0" smtClean="0"/>
              <a:t>Los informes balance de 2008 de los pilotos de "Unidos en la Acción" mostraron un progreso visible en la incorporación de los Derechos Humanos. La reunión intergubernamental de 2009 entre los pilotos, celebrada en Kigali también reconoció que los pilotos están haciendo más en materia de Derechos Humanos y otros temas transversales.  En noviembre de 2009, un taller entre los puntos focales de Derechos Humanos de los pilotos fue organizada por el ACNUDH para hacer un balance de los avances y lecciones aprendidas. </a:t>
            </a:r>
          </a:p>
          <a:p>
            <a:pPr>
              <a:spcBef>
                <a:spcPct val="0"/>
              </a:spcBef>
              <a:spcAft>
                <a:spcPct val="75000"/>
              </a:spcAft>
            </a:pPr>
            <a:r>
              <a:rPr lang="es-ES" altLang="ja-JP" sz="700" dirty="0" smtClean="0"/>
              <a:t>De "Una Voz ONE" a "Un Programa ONE" en Uruguay: OCR/UNCT apoyó la misión del RE sobre la Tortura, y como resultado de esta misión y de las recomendaciones del RE, el UNCT/Gobierno desarrollaron un programa conjunto sobre la reforma penitenciaria.</a:t>
            </a:r>
          </a:p>
          <a:p>
            <a:pPr>
              <a:spcBef>
                <a:spcPct val="0"/>
              </a:spcBef>
              <a:spcAft>
                <a:spcPct val="75000"/>
              </a:spcAft>
            </a:pPr>
            <a:r>
              <a:rPr lang="es-ES" altLang="ja-JP" sz="700" dirty="0" smtClean="0"/>
              <a:t>La experiencia de </a:t>
            </a:r>
            <a:r>
              <a:rPr lang="es-ES" altLang="ja-JP" sz="700" dirty="0" err="1" smtClean="0"/>
              <a:t>Viet</a:t>
            </a:r>
            <a:r>
              <a:rPr lang="es-ES" altLang="ja-JP" sz="700" dirty="0" smtClean="0"/>
              <a:t> </a:t>
            </a:r>
            <a:r>
              <a:rPr lang="es-ES" altLang="ja-JP" sz="700" dirty="0" err="1" smtClean="0"/>
              <a:t>Nam</a:t>
            </a:r>
            <a:r>
              <a:rPr lang="es-ES" altLang="ja-JP" sz="700" dirty="0" smtClean="0"/>
              <a:t> sobre el VIH/SIDA es un ejemplo de cómo el EBDH ha hecho un impacto en la programación por países.  El trabajo de las NU sobre el VIH/SIDA en el Vietnam se había centrado anteriormente en la distribución de medicamentos, y campañas de información.  El análisis basado en los Derechos Humanos del UNCT identificó las prácticas discriminatorias y resaltó las leyes punitivas que también había que abordar.  El EBDH también identificó a grupos específicos más vulnerables y las zonas geográficas afectadas.  Basándose en los resultados de un análisis EBDH se creó un plan conjunto de trabajo de las NU sobre el VIH/SIDA.  La articulación del plan de trabajo de la ONU se ha convertido en una parte del plan nacional del Gobierno del VIH/SIDA.   </a:t>
            </a:r>
          </a:p>
          <a:p>
            <a:pPr>
              <a:spcBef>
                <a:spcPct val="0"/>
              </a:spcBef>
            </a:pPr>
            <a:endParaRPr lang="es-ES" altLang="ja-JP" sz="800" dirty="0" smtClean="0"/>
          </a:p>
          <a:p>
            <a:endParaRPr lang="en-GB" dirty="0"/>
          </a:p>
        </p:txBody>
      </p:sp>
      <p:sp>
        <p:nvSpPr>
          <p:cNvPr id="4" name="Slide Number Placeholder 3"/>
          <p:cNvSpPr>
            <a:spLocks noGrp="1"/>
          </p:cNvSpPr>
          <p:nvPr>
            <p:ph type="sldNum" sz="quarter" idx="10"/>
          </p:nvPr>
        </p:nvSpPr>
        <p:spPr/>
        <p:txBody>
          <a:bodyPr/>
          <a:lstStyle/>
          <a:p>
            <a:fld id="{F625FAFB-00E8-49F2-A3E1-32F9FD138559}" type="slidenum">
              <a:rPr lang="en-US" smtClean="0"/>
              <a:pPr/>
              <a:t>16</a:t>
            </a:fld>
            <a:endParaRPr lang="es-ES"/>
          </a:p>
        </p:txBody>
      </p:sp>
    </p:spTree>
    <p:extLst>
      <p:ext uri="{BB962C8B-B14F-4D97-AF65-F5344CB8AC3E}">
        <p14:creationId xmlns:p14="http://schemas.microsoft.com/office/powerpoint/2010/main" val="23440252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D54B7027-E5BB-4A51-A981-AA26163B5ADD}" type="slidenum">
              <a:rPr lang="en-US" altLang="ja-JP" sz="1200">
                <a:cs typeface="Arial" charset="0"/>
              </a:rPr>
              <a:pPr algn="r"/>
              <a:t>17</a:t>
            </a:fld>
            <a:endParaRPr lang="es-ES" altLang="ja-JP" sz="1200">
              <a:cs typeface="Arial" charset="0"/>
            </a:endParaRPr>
          </a:p>
        </p:txBody>
      </p:sp>
      <p:sp>
        <p:nvSpPr>
          <p:cNvPr id="43011" name="Rectangle 2"/>
          <p:cNvSpPr>
            <a:spLocks noGrp="1" noRot="1" noChangeAspect="1" noChangeArrowheads="1" noTextEdit="1"/>
          </p:cNvSpPr>
          <p:nvPr>
            <p:ph type="sldImg"/>
          </p:nvPr>
        </p:nvSpPr>
        <p:spPr>
          <a:xfrm>
            <a:off x="1144588" y="685800"/>
            <a:ext cx="4570412" cy="3427413"/>
          </a:xfrm>
          <a:ln/>
        </p:spPr>
      </p:sp>
      <p:sp>
        <p:nvSpPr>
          <p:cNvPr id="43012" name="Rectangle 3"/>
          <p:cNvSpPr>
            <a:spLocks noGrp="1" noChangeArrowheads="1"/>
          </p:cNvSpPr>
          <p:nvPr>
            <p:ph type="body" idx="1"/>
          </p:nvPr>
        </p:nvSpPr>
        <p:spPr>
          <a:xfrm>
            <a:off x="692696" y="4211960"/>
            <a:ext cx="5486400" cy="4114800"/>
          </a:xfrm>
        </p:spPr>
        <p:txBody>
          <a:bodyPr/>
          <a:lstStyle/>
          <a:p>
            <a:pPr>
              <a:spcBef>
                <a:spcPct val="0"/>
              </a:spcBef>
            </a:pPr>
            <a:r>
              <a:rPr lang="es-ES" altLang="ja-JP" sz="800" b="1" dirty="0" smtClean="0"/>
              <a:t>HIDDEN</a:t>
            </a:r>
          </a:p>
          <a:p>
            <a:pPr>
              <a:spcBef>
                <a:spcPct val="0"/>
              </a:spcBef>
            </a:pPr>
            <a:endParaRPr lang="es-ES" altLang="ja-JP" sz="800" b="1" dirty="0" smtClean="0"/>
          </a:p>
          <a:p>
            <a:pPr>
              <a:spcBef>
                <a:spcPct val="0"/>
              </a:spcBef>
            </a:pPr>
            <a:r>
              <a:rPr lang="es-ES" altLang="ja-JP" sz="800" b="1" dirty="0" smtClean="0"/>
              <a:t>ESTA </a:t>
            </a:r>
            <a:r>
              <a:rPr lang="es-ES" altLang="ja-JP" sz="800" b="1" dirty="0"/>
              <a:t>ES LA VERSION QUE ESTABA EN LA </a:t>
            </a:r>
            <a:r>
              <a:rPr lang="es-ES" altLang="ja-JP" sz="800" b="1" dirty="0" smtClean="0"/>
              <a:t>SESIÓN ANTERIOR</a:t>
            </a:r>
            <a:r>
              <a:rPr lang="es-ES" altLang="ja-JP" sz="800" b="1" dirty="0"/>
              <a:t>;</a:t>
            </a:r>
            <a:r>
              <a:rPr lang="es-ES" altLang="ja-JP" sz="800" b="1" dirty="0" smtClean="0"/>
              <a:t> ESTA </a:t>
            </a:r>
            <a:r>
              <a:rPr lang="es-ES" altLang="ja-JP" sz="800" b="1" dirty="0"/>
              <a:t>ORGANIZADO POR NIVELES</a:t>
            </a:r>
          </a:p>
          <a:p>
            <a:pPr>
              <a:spcBef>
                <a:spcPct val="0"/>
              </a:spcBef>
            </a:pPr>
            <a:endParaRPr lang="es-ES" altLang="ja-JP" sz="800" b="1" dirty="0"/>
          </a:p>
          <a:p>
            <a:pPr>
              <a:spcBef>
                <a:spcPct val="0"/>
              </a:spcBef>
            </a:pPr>
            <a:r>
              <a:rPr lang="es-ES" altLang="ja-JP" sz="800" b="1" dirty="0"/>
              <a:t>Compromisos </a:t>
            </a:r>
            <a:r>
              <a:rPr lang="es-ES" altLang="ja-JP" sz="800" b="1" dirty="0" err="1"/>
              <a:t>interagenciales</a:t>
            </a:r>
            <a:endParaRPr lang="es-ES" altLang="ja-JP" sz="800" b="1" dirty="0"/>
          </a:p>
          <a:p>
            <a:pPr>
              <a:spcBef>
                <a:spcPct val="0"/>
              </a:spcBef>
            </a:pPr>
            <a:r>
              <a:rPr lang="es-ES" altLang="ja-JP" sz="800" dirty="0"/>
              <a:t>En los últimos años, un número de agencias de la ONU han adoptado un enfoque basado en Derechos Humanos</a:t>
            </a:r>
            <a:r>
              <a:rPr lang="es-ES" dirty="0" smtClean="0"/>
              <a:t> </a:t>
            </a:r>
            <a:r>
              <a:rPr lang="es-ES" altLang="ja-JP" sz="800" b="1" dirty="0"/>
              <a:t>(EBDH)</a:t>
            </a:r>
            <a:r>
              <a:rPr lang="es-ES" altLang="ja-JP" sz="800" dirty="0"/>
              <a:t> a la cooperación al desarrollo y adquirido una experiencia considerable en su aplicación sobre una amplia gama de actividades y programas.  En su mayor parte, cada organismo tiende a tener su propia interpretación del enfoque y de cómo deberían aplicarse. En vista del considerable aumento de la colaboración entre organismos de las NU a nivel mundial y regional, y especialmente a nivel de país respecto a los procesos de ECP y MANUD, se alcanzó un entendimiento común sobre este enfoque en un taller </a:t>
            </a:r>
            <a:r>
              <a:rPr lang="es-ES" altLang="ja-JP" sz="800" dirty="0" err="1"/>
              <a:t>interagencial</a:t>
            </a:r>
            <a:r>
              <a:rPr lang="es-ES" altLang="ja-JP" sz="800" dirty="0"/>
              <a:t> del GNUD en Stamford (EE.UU.) en mayo de 2003. Posteriormente, la Declaración del entendimiento común de NU ha sido aprobado por el GNUD e incluida en las directrices ECP/MANUD.</a:t>
            </a:r>
            <a:endParaRPr lang="es-ES" altLang="ja-JP" sz="800" i="1" dirty="0"/>
          </a:p>
          <a:p>
            <a:pPr>
              <a:spcBef>
                <a:spcPct val="0"/>
              </a:spcBef>
            </a:pPr>
            <a:endParaRPr lang="es-ES" altLang="ja-JP" sz="800" b="1" dirty="0"/>
          </a:p>
          <a:p>
            <a:pPr>
              <a:spcBef>
                <a:spcPct val="0"/>
              </a:spcBef>
            </a:pPr>
            <a:r>
              <a:rPr lang="es-ES" altLang="ja-JP" sz="800" b="1" dirty="0"/>
              <a:t>2004 -2007	Acción 2 Programa Mundial sobre el Fortalecimiento del Apoyo de las NU para la Promoción y Protección de los Derechos Humanos en todo el mundo</a:t>
            </a:r>
            <a:endParaRPr lang="es-ES" altLang="ja-JP" sz="800" dirty="0"/>
          </a:p>
          <a:p>
            <a:pPr>
              <a:spcBef>
                <a:spcPct val="0"/>
              </a:spcBef>
            </a:pPr>
            <a:r>
              <a:rPr lang="es-ES" altLang="ja-JP" sz="800" dirty="0"/>
              <a:t>La "Acción 2" tiene por objeto fortalecer los Derechos Humanos en todo el sistema de la ONU. Es un programa global diseñado para fortalecer la capacidad de los </a:t>
            </a:r>
            <a:r>
              <a:rPr lang="es-ES" altLang="ja-JP" sz="800" dirty="0" err="1"/>
              <a:t>UNCTs</a:t>
            </a:r>
            <a:r>
              <a:rPr lang="es-ES" altLang="ja-JP" sz="800" dirty="0"/>
              <a:t> nacionales de apoyar los esfuerzos de los Estados miembros, a petición de éstos, para reforzar su promoción nacional de Derechos Humanos y los sistemas de protección, y lograr a la vez los Objetivos de Desarrollo del Milenio (ODM).</a:t>
            </a:r>
            <a:r>
              <a:rPr lang="es-ES" dirty="0" smtClean="0"/>
              <a:t> </a:t>
            </a:r>
            <a:r>
              <a:rPr lang="es-ES" altLang="ja-JP" sz="800" dirty="0"/>
              <a:t>La Acción 2 del Programa de las NU asegura que estará listo para responder a estos retos mediante la mejora de la capacidad de sus </a:t>
            </a:r>
            <a:r>
              <a:rPr lang="es-ES" altLang="ja-JP" sz="800" dirty="0" err="1"/>
              <a:t>UNCTs</a:t>
            </a:r>
            <a:r>
              <a:rPr lang="es-ES" altLang="ja-JP" sz="800" dirty="0"/>
              <a:t> con herramientas prácticas, formación, asesoramiento, intercambio de conocimientos y capital semilla para la creación de capacidad y de programación piloto.</a:t>
            </a:r>
          </a:p>
          <a:p>
            <a:pPr>
              <a:spcBef>
                <a:spcPct val="0"/>
              </a:spcBef>
            </a:pPr>
            <a:r>
              <a:rPr lang="es-ES" altLang="ja-JP" sz="800" b="1" dirty="0"/>
              <a:t>Las Agencias de la ONU, los fondos y el sistema de las NU como uno solo avanza para aplicar el EBDH a toda la programación para el Desarrollo</a:t>
            </a:r>
            <a:endParaRPr lang="es-ES" altLang="ja-JP" sz="800" dirty="0"/>
          </a:p>
          <a:p>
            <a:pPr>
              <a:spcBef>
                <a:spcPct val="0"/>
              </a:spcBef>
            </a:pPr>
            <a:r>
              <a:rPr lang="es-ES" altLang="ja-JP" sz="800" dirty="0"/>
              <a:t>Las agencias y programas de la ONU han integrado los Derechos Humanos en todas sus actividades y programas desde el año 1997. Algunas agencias ya están actualizando sus políticas y lineamientos de programa para reflejar el entendimiento común de las NU. Equipos de Campo de las NU están utilizando cada vez más el EBDH en la preparación de la ECP y el MANUD, también.</a:t>
            </a:r>
          </a:p>
          <a:p>
            <a:pPr>
              <a:spcBef>
                <a:spcPct val="0"/>
              </a:spcBef>
            </a:pPr>
            <a:r>
              <a:rPr lang="es-ES" altLang="ja-JP" sz="800" b="1" dirty="0"/>
              <a:t>Nivel de adopción del EBDH por UNCT</a:t>
            </a:r>
          </a:p>
          <a:p>
            <a:pPr>
              <a:spcBef>
                <a:spcPct val="0"/>
              </a:spcBef>
            </a:pPr>
            <a:r>
              <a:rPr lang="es-ES" altLang="ja-JP" sz="800" dirty="0"/>
              <a:t>Un estudio presentado en el Taller de Stamford que revisó los 18 ECP/MANUD y los informes anuales de los coordinadores residentes seleccionados identifica cómo y en qué medida han aplicado los UNCT un EBDH y ofrece algunas ideas útiles. El estudio concluyó que la mayor parte de los UNCT están incorporando cada vez más aspectos de un EBDH en la ECP y los MANUD. La mayor parte de ECP/MANUD revisados contenía referencias directas a los tratados internacionales de Derechos Humanos, las convenciones regionales de Derechos Humanos, los objetivos internacionales de desarrollo, y más recientemente de los ODM. Sin embargo, en muy pocos casos, contenían referencias a las conclusiones, observaciones y recomendaciones de los tratados y organismos, Relatores Especiales y Grupos de Trabajo de las Naciones Unidas. Esto se consideró una omisión importante y una seria oportunidad perdida para incorporar los principios de Derechos Humanos, medidas y supervisión en la planificación del desarrollo.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1A8E0F1-4590-47BB-9C59-6E3C4B1EE02D}" type="slidenum">
              <a:rPr lang="en-US" altLang="ja-JP" sz="1200">
                <a:cs typeface="Arial" charset="0"/>
              </a:rPr>
              <a:pPr algn="r"/>
              <a:t>18</a:t>
            </a:fld>
            <a:endParaRPr lang="es-ES" altLang="ja-JP" sz="1200">
              <a:cs typeface="Arial" charset="0"/>
            </a:endParaRPr>
          </a:p>
        </p:txBody>
      </p:sp>
      <p:sp>
        <p:nvSpPr>
          <p:cNvPr id="45059" name="Rectangle 2"/>
          <p:cNvSpPr>
            <a:spLocks noGrp="1" noRot="1" noChangeAspect="1" noChangeArrowheads="1" noTextEdit="1"/>
          </p:cNvSpPr>
          <p:nvPr>
            <p:ph type="sldImg"/>
          </p:nvPr>
        </p:nvSpPr>
        <p:spPr>
          <a:xfrm>
            <a:off x="1125538" y="323850"/>
            <a:ext cx="4568825" cy="3427413"/>
          </a:xfrm>
          <a:ln/>
        </p:spPr>
      </p:sp>
      <p:sp>
        <p:nvSpPr>
          <p:cNvPr id="45060" name="Rectangle 3"/>
          <p:cNvSpPr>
            <a:spLocks noGrp="1" noChangeArrowheads="1"/>
          </p:cNvSpPr>
          <p:nvPr>
            <p:ph type="body" idx="1"/>
          </p:nvPr>
        </p:nvSpPr>
        <p:spPr>
          <a:xfrm>
            <a:off x="332656" y="3923928"/>
            <a:ext cx="5976664" cy="4114800"/>
          </a:xfrm>
        </p:spPr>
        <p:txBody>
          <a:bodyPr/>
          <a:lstStyle/>
          <a:p>
            <a:pPr>
              <a:spcBef>
                <a:spcPct val="0"/>
              </a:spcBef>
            </a:pPr>
            <a:r>
              <a:rPr lang="es-ES" altLang="ja-JP" sz="700" b="1" dirty="0" smtClean="0"/>
              <a:t>HIDDEN</a:t>
            </a:r>
          </a:p>
          <a:p>
            <a:pPr>
              <a:spcBef>
                <a:spcPct val="0"/>
              </a:spcBef>
            </a:pPr>
            <a:endParaRPr lang="es-ES" altLang="ja-JP" sz="700" b="1" dirty="0" smtClean="0"/>
          </a:p>
          <a:p>
            <a:pPr>
              <a:spcBef>
                <a:spcPct val="0"/>
              </a:spcBef>
            </a:pPr>
            <a:r>
              <a:rPr lang="es-ES" altLang="ja-JP" sz="700" b="1" dirty="0" smtClean="0"/>
              <a:t>Grupo Naciones Unidas Desarrollo (GNUD)– Grupo Derechos Humanos (GDH)</a:t>
            </a:r>
            <a:endParaRPr lang="es-ES" altLang="ja-JP" sz="700" b="1" dirty="0"/>
          </a:p>
          <a:p>
            <a:pPr>
              <a:spcBef>
                <a:spcPct val="0"/>
              </a:spcBef>
            </a:pPr>
            <a:endParaRPr lang="es-ES" altLang="ja-JP" sz="700" dirty="0"/>
          </a:p>
          <a:p>
            <a:pPr>
              <a:spcBef>
                <a:spcPct val="0"/>
              </a:spcBef>
              <a:spcAft>
                <a:spcPct val="75000"/>
              </a:spcAft>
            </a:pPr>
            <a:r>
              <a:rPr lang="es-ES" altLang="ja-JP" sz="700" dirty="0"/>
              <a:t>Después de extensas consultas en 2009 a nivel </a:t>
            </a:r>
            <a:r>
              <a:rPr lang="es-ES" altLang="ja-JP" sz="700" dirty="0" err="1"/>
              <a:t>Senior</a:t>
            </a:r>
            <a:r>
              <a:rPr lang="es-ES" altLang="ja-JP" sz="700" dirty="0"/>
              <a:t> entre organismos, y hacer un balance de las lecciones aprendidas de la Acción 2, lo que ha surgido es la necesidad de institucionalizar aún más los esfuerzos de incorporación de los Derechos Humanos en el trabajo de desarrollo de las NU.  Acción 2 fue una innovación y una iniciativa especial, y sus frutos tuvieron que ser trasplantados en el corazón de la cooperación al desarrollo de la ONU.  Por ello, el Grupo ha establecido el Mecanismo de Integración de los Derechos Humanos (GNUD-GDH) como un mecanismo específico a nivel </a:t>
            </a:r>
            <a:r>
              <a:rPr lang="es-ES" altLang="ja-JP" sz="700" dirty="0" err="1"/>
              <a:t>Senior</a:t>
            </a:r>
            <a:r>
              <a:rPr lang="es-ES" altLang="ja-JP" sz="700" dirty="0"/>
              <a:t> en el marco del GNUD para proporcionar políticas, estrategias, apoyo operacional a los equipos nacionales y los coordinadores residentes.</a:t>
            </a:r>
          </a:p>
          <a:p>
            <a:pPr>
              <a:spcBef>
                <a:spcPct val="0"/>
              </a:spcBef>
              <a:spcAft>
                <a:spcPct val="75000"/>
              </a:spcAft>
            </a:pPr>
            <a:r>
              <a:rPr lang="es-ES" altLang="ja-JP" sz="700" dirty="0"/>
              <a:t>El plan de trabajo de GDH tiene cuatro componentes principales.  El primer componente aborda la coherencia en la orientación de políticas y herramientas operativas.  Está en marcha una cartografía de las herramientas, así como la actualización del paquete común de aprendizaje EBDH.  </a:t>
            </a:r>
          </a:p>
          <a:p>
            <a:pPr>
              <a:spcBef>
                <a:spcPct val="0"/>
              </a:spcBef>
              <a:spcAft>
                <a:spcPct val="75000"/>
              </a:spcAft>
            </a:pPr>
            <a:r>
              <a:rPr lang="es-ES" altLang="ja-JP" sz="700" dirty="0"/>
              <a:t>El segundo componente examina cómo podemos fortalecer el papel de liderazgo de los coordinadores residentes y representantes de agencias en el país.  Los Derechos Humanos ya han sido integrados en los términos de referencia del CR, pero ha habido una gran demanda de los coordinadores residentes y de los </a:t>
            </a:r>
            <a:r>
              <a:rPr lang="es-ES" altLang="ja-JP" sz="700" dirty="0" err="1"/>
              <a:t>UNCTs</a:t>
            </a:r>
            <a:r>
              <a:rPr lang="es-ES" altLang="ja-JP" sz="700" dirty="0"/>
              <a:t> por más apoyo y orientación para abogar de forma efectiva por la defensa de los Derechos Humanos como un valor fundamental de las NU con las partes interesadas nacionales.  </a:t>
            </a:r>
          </a:p>
          <a:p>
            <a:pPr>
              <a:spcBef>
                <a:spcPct val="0"/>
              </a:spcBef>
              <a:spcAft>
                <a:spcPct val="75000"/>
              </a:spcAft>
            </a:pPr>
            <a:r>
              <a:rPr lang="es-ES" altLang="ja-JP" sz="700" dirty="0"/>
              <a:t>El tercer componente se refiere a la aproximación coherente a los esfuerzos nacionales de creación de capacidad - a través de los MANUD, programas unificados e iniciativas conjuntas a nivel nacional y su vinculación con las recomendaciones y los resultados de los mecanismos de Derechos Humanos.  Seguimiento del EPU y apoyo a las instituciones nacionales son elementos básicos de GDH de apoyo de creación de capacidad.  El Día de los Derechos Humanos en 2010, el PNUD y el ACNUDH pusieron en marcha un nuevo kit de herramientas de la ONU para apoyar a las instituciones nacionales de Derechos Humanos, que será una herramienta esencial para los UNCT y sus asociados nacionales.</a:t>
            </a:r>
          </a:p>
          <a:p>
            <a:pPr>
              <a:spcBef>
                <a:spcPct val="0"/>
              </a:spcBef>
              <a:spcAft>
                <a:spcPct val="75000"/>
              </a:spcAft>
            </a:pPr>
            <a:r>
              <a:rPr lang="es-ES" altLang="ja-JP" sz="700" dirty="0"/>
              <a:t>El último y cuarto componente, se centra en el fortalecimiento de las actividades de promoción en todo el sistema.  Durante el último año, ha habido varias iniciativas conjuntas entre el ACNUDH y algunos de los organismos del GNUD para resaltar la relevancia de los Derechos Humanos en los ODM.  Acogemos con gran satisfacción la fuerte orientación hacia los Derechos Humanos en el resultado final de la Cumbre del Milenio, y la GDH debe estar buscando fortalecer aún más el mensaje, así como el apoyo operativo a su seguimiento.</a:t>
            </a:r>
          </a:p>
          <a:p>
            <a:pPr>
              <a:spcBef>
                <a:spcPct val="0"/>
              </a:spcBef>
              <a:spcAft>
                <a:spcPct val="75000"/>
              </a:spcAft>
            </a:pPr>
            <a:r>
              <a:rPr lang="es-ES" altLang="ja-JP" sz="700" i="1" dirty="0"/>
              <a:t>Contribución a las prioridades estratégicas globales del GNUD:</a:t>
            </a:r>
          </a:p>
          <a:p>
            <a:pPr>
              <a:lnSpc>
                <a:spcPct val="90000"/>
              </a:lnSpc>
            </a:pPr>
            <a:r>
              <a:rPr lang="es-ES" altLang="ja-JP" sz="700" dirty="0"/>
              <a:t>Centrarse en la coherencia de políticas, desarrollo de capacidades, apoyo al liderazgo y gestión del conocimiento del CR/UNCT</a:t>
            </a:r>
          </a:p>
          <a:p>
            <a:pPr>
              <a:lnSpc>
                <a:spcPct val="90000"/>
              </a:lnSpc>
            </a:pPr>
            <a:r>
              <a:rPr lang="es-ES" altLang="ja-JP" sz="700" dirty="0"/>
              <a:t>Apoyo específico y dirigido por la demanda a los UNCT y asociados nacionales</a:t>
            </a:r>
          </a:p>
          <a:p>
            <a:pPr>
              <a:lnSpc>
                <a:spcPct val="90000"/>
              </a:lnSpc>
            </a:pPr>
            <a:r>
              <a:rPr lang="es-ES" altLang="ja-JP" sz="700" dirty="0"/>
              <a:t>Fortalecimiento de la capacidad y colaboración a nivel regional</a:t>
            </a:r>
          </a:p>
          <a:p>
            <a:pPr>
              <a:spcBef>
                <a:spcPct val="0"/>
              </a:spcBef>
            </a:pPr>
            <a:endParaRPr lang="es-ES" altLang="ja-JP" sz="700" dirty="0"/>
          </a:p>
          <a:p>
            <a:pPr>
              <a:spcBef>
                <a:spcPct val="0"/>
              </a:spcBef>
              <a:spcAft>
                <a:spcPct val="75000"/>
              </a:spcAft>
            </a:pPr>
            <a:r>
              <a:rPr lang="es-ES" altLang="zh-CN" sz="700" dirty="0"/>
              <a:t>El establecimiento de la GDH coincidió con el proceso de reflexión y replanteamiento de las prioridades estratégico globales del GNUD para enfocar mejor nuestra labor de lograr un impacto a nivel de país.  Por cierto, muchas de las lecciones aprendidas de la Acción 2 en términos de Derechos Humanos encontraron resonancia en la reflexión general al nivel UNDG - tales como la necesidad de fortalecer el liderazgo del CR en la conducción de los esfuerzos de integración a nivel de país, el papel y la capacidad regional de los equipos GNUD de apoyar a los UNCT, y la coherencia de todo el sistema de políticas, promoción e intercambio de conocimientos.  Estos son los pilares fundamentales de la labor del GNUD-GDH, contribuyendo a la aplicación de las Prioridades Estratégicas generales del GNUD y una respuesta más coordinada a las necesidades y prioridades nacionales. </a:t>
            </a:r>
          </a:p>
          <a:p>
            <a:pPr>
              <a:spcBef>
                <a:spcPct val="0"/>
              </a:spcBef>
              <a:spcAft>
                <a:spcPct val="75000"/>
              </a:spcAft>
            </a:pPr>
            <a:r>
              <a:rPr lang="es-ES" altLang="ja-JP" sz="700" dirty="0"/>
              <a:t>Apoyar la implementación a nivel mundial, regional y nacional. La GDH ha establecido un Fondo Fiduciario de Múltiples Donantes con el PNUD.   Además de fortalecer el apoyo regional a los UNCT, la GDH trata de identificar un número determinado de </a:t>
            </a:r>
            <a:r>
              <a:rPr lang="es-ES" altLang="ja-JP" sz="700" dirty="0" err="1"/>
              <a:t>UNCTs</a:t>
            </a:r>
            <a:r>
              <a:rPr lang="es-ES" altLang="ja-JP" sz="700" dirty="0"/>
              <a:t> para un apoyo más encaminado a reforzar la asunción del programa de Derechos Humanos.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C99F128-2C78-483F-A4B4-EF140C8A82E8}" type="slidenum">
              <a:rPr lang="en-US" altLang="ja-JP" sz="1200">
                <a:cs typeface="Arial" charset="0"/>
              </a:rPr>
              <a:pPr algn="r"/>
              <a:t>19</a:t>
            </a:fld>
            <a:endParaRPr lang="es-ES" altLang="ja-JP" sz="1200">
              <a:cs typeface="Arial" charset="0"/>
            </a:endParaRPr>
          </a:p>
        </p:txBody>
      </p:sp>
      <p:sp>
        <p:nvSpPr>
          <p:cNvPr id="47107" name="Rectangle 2"/>
          <p:cNvSpPr>
            <a:spLocks noGrp="1" noRot="1" noChangeAspect="1" noChangeArrowheads="1" noTextEdit="1"/>
          </p:cNvSpPr>
          <p:nvPr>
            <p:ph type="sldImg"/>
          </p:nvPr>
        </p:nvSpPr>
        <p:spPr>
          <a:xfrm>
            <a:off x="1144588" y="685800"/>
            <a:ext cx="4570412" cy="3427413"/>
          </a:xfrm>
          <a:ln/>
        </p:spPr>
      </p:sp>
      <p:sp>
        <p:nvSpPr>
          <p:cNvPr id="47108" name="Rectangle 3"/>
          <p:cNvSpPr>
            <a:spLocks noGrp="1" noChangeArrowheads="1"/>
          </p:cNvSpPr>
          <p:nvPr>
            <p:ph type="body" idx="1"/>
          </p:nvPr>
        </p:nvSpPr>
        <p:spPr/>
        <p:txBody>
          <a:bodyPr/>
          <a:lstStyle/>
          <a:p>
            <a:pPr marL="228600" indent="-228600">
              <a:spcBef>
                <a:spcPct val="0"/>
              </a:spcBef>
            </a:pPr>
            <a:r>
              <a:rPr lang="es-ES" altLang="ja-JP" dirty="0" smtClean="0"/>
              <a:t>HIDDEN</a:t>
            </a:r>
          </a:p>
          <a:p>
            <a:pPr marL="228600" indent="-228600">
              <a:spcBef>
                <a:spcPct val="0"/>
              </a:spcBef>
            </a:pPr>
            <a:endParaRPr lang="es-ES" altLang="ja-JP" dirty="0" smtClean="0"/>
          </a:p>
          <a:p>
            <a:pPr marL="228600" indent="-228600">
              <a:spcBef>
                <a:spcPct val="0"/>
              </a:spcBef>
            </a:pPr>
            <a:r>
              <a:rPr lang="es-ES" altLang="ja-JP" dirty="0" smtClean="0"/>
              <a:t>[</a:t>
            </a:r>
            <a:r>
              <a:rPr lang="es-ES" altLang="ja-JP" dirty="0"/>
              <a:t>Diapositiva alternativa para conclusión.]</a:t>
            </a:r>
          </a:p>
          <a:p>
            <a:pPr marL="228600" indent="-228600">
              <a:spcBef>
                <a:spcPct val="0"/>
              </a:spcBef>
            </a:pPr>
            <a:endParaRPr lang="es-ES" altLang="ja-JP" dirty="0"/>
          </a:p>
          <a:p>
            <a:pPr marL="228600" indent="-228600">
              <a:spcBef>
                <a:spcPct val="0"/>
              </a:spcBef>
            </a:pPr>
            <a:r>
              <a:rPr lang="es-ES" altLang="ja-JP" dirty="0"/>
              <a:t>El resto del taller mostrará los valores e imperativos del EBDH:</a:t>
            </a:r>
          </a:p>
          <a:p>
            <a:pPr marL="228600" indent="-228600">
              <a:spcBef>
                <a:spcPct val="0"/>
              </a:spcBef>
              <a:buFontTx/>
              <a:buAutoNum type="arabicPeriod"/>
            </a:pPr>
            <a:r>
              <a:rPr lang="es-ES" altLang="ja-JP" dirty="0"/>
              <a:t>EBDH contribuye a vincular los estándares y normas importantes de las NU en las actividades operacionales</a:t>
            </a:r>
          </a:p>
          <a:p>
            <a:pPr marL="228600" indent="-228600">
              <a:spcBef>
                <a:spcPct val="0"/>
              </a:spcBef>
              <a:buFontTx/>
              <a:buAutoNum type="arabicPeriod"/>
            </a:pPr>
            <a:r>
              <a:rPr lang="es-ES" altLang="ja-JP" dirty="0"/>
              <a:t>Los Derechos Humanos, como un valor común de las NU, debería reunir a los organismos de las NU con mandatos diferentes bajo un objetivo común: mejorar la dignidad de los seres humanos</a:t>
            </a:r>
          </a:p>
          <a:p>
            <a:pPr marL="228600" indent="-228600">
              <a:spcBef>
                <a:spcPct val="0"/>
              </a:spcBef>
              <a:buFontTx/>
              <a:buAutoNum type="arabicPeriod"/>
            </a:pPr>
            <a:r>
              <a:rPr lang="es-ES" altLang="ja-JP" dirty="0"/>
              <a:t>EBDH puede ayudar a profundizar el proceso de análisis y programación.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25FAFB-00E8-49F2-A3E1-32F9FD138559}" type="slidenum">
              <a:rPr lang="en-US" smtClean="0"/>
              <a:pPr/>
              <a:t>2</a:t>
            </a:fld>
            <a:endParaRPr lang="es-ES"/>
          </a:p>
        </p:txBody>
      </p:sp>
    </p:spTree>
    <p:extLst>
      <p:ext uri="{BB962C8B-B14F-4D97-AF65-F5344CB8AC3E}">
        <p14:creationId xmlns:p14="http://schemas.microsoft.com/office/powerpoint/2010/main" val="14654055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AAB5116-9F65-4320-84C3-744EAC64FE4D}" type="slidenum">
              <a:rPr lang="en-US" altLang="ja-JP" sz="1200">
                <a:cs typeface="Arial" charset="0"/>
              </a:rPr>
              <a:pPr algn="r"/>
              <a:t>20</a:t>
            </a:fld>
            <a:endParaRPr lang="es-ES" altLang="ja-JP" sz="1200">
              <a:cs typeface="Arial" charset="0"/>
            </a:endParaRPr>
          </a:p>
        </p:txBody>
      </p:sp>
      <p:sp>
        <p:nvSpPr>
          <p:cNvPr id="49155" name="Rectangle 2"/>
          <p:cNvSpPr>
            <a:spLocks noGrp="1" noRot="1" noChangeAspect="1" noChangeArrowheads="1" noTextEdit="1"/>
          </p:cNvSpPr>
          <p:nvPr>
            <p:ph type="sldImg"/>
          </p:nvPr>
        </p:nvSpPr>
        <p:spPr>
          <a:xfrm>
            <a:off x="1144588" y="685800"/>
            <a:ext cx="4570412" cy="3427413"/>
          </a:xfrm>
          <a:ln/>
        </p:spPr>
      </p:sp>
      <p:sp>
        <p:nvSpPr>
          <p:cNvPr id="49156" name="Rectangle 3"/>
          <p:cNvSpPr>
            <a:spLocks noGrp="1" noChangeArrowheads="1"/>
          </p:cNvSpPr>
          <p:nvPr>
            <p:ph type="body" idx="1"/>
          </p:nvPr>
        </p:nvSpPr>
        <p:spPr/>
        <p:txBody>
          <a:bodyPr/>
          <a:lstStyle/>
          <a:p>
            <a:pPr>
              <a:spcBef>
                <a:spcPct val="0"/>
              </a:spcBef>
            </a:pPr>
            <a:r>
              <a:rPr lang="es-ES" altLang="ja-JP" dirty="0" smtClean="0"/>
              <a:t>HIDDEN</a:t>
            </a:r>
          </a:p>
          <a:p>
            <a:pPr>
              <a:spcBef>
                <a:spcPct val="0"/>
              </a:spcBef>
            </a:pPr>
            <a:endParaRPr lang="es-ES" altLang="ja-JP" dirty="0" smtClean="0"/>
          </a:p>
          <a:p>
            <a:pPr>
              <a:spcBef>
                <a:spcPct val="0"/>
              </a:spcBef>
            </a:pPr>
            <a:r>
              <a:rPr lang="es-ES" altLang="ja-JP" dirty="0" smtClean="0"/>
              <a:t>[</a:t>
            </a:r>
            <a:r>
              <a:rPr lang="es-ES" altLang="ja-JP" dirty="0"/>
              <a:t>Diapositiva estándar para concluir esta sesión.]</a:t>
            </a:r>
          </a:p>
          <a:p>
            <a:pPr>
              <a:spcBef>
                <a:spcPct val="0"/>
              </a:spcBef>
            </a:pPr>
            <a:endParaRPr lang="es-ES" altLang="ja-JP" dirty="0"/>
          </a:p>
          <a:p>
            <a:pPr>
              <a:spcBef>
                <a:spcPct val="0"/>
              </a:spcBef>
            </a:pPr>
            <a:r>
              <a:rPr lang="es-ES" altLang="ja-JP" dirty="0"/>
              <a:t>Los Derechos Humanos son la base del sistema de las NU y uno de sus pilares. El sistema de la ONU tiene la obligación de promover la aplicación nacional de los Derechos Humanos. </a:t>
            </a:r>
          </a:p>
          <a:p>
            <a:pPr>
              <a:spcBef>
                <a:spcPct val="0"/>
              </a:spcBef>
            </a:pPr>
            <a:endParaRPr lang="es-ES" altLang="ja-JP" dirty="0"/>
          </a:p>
          <a:p>
            <a:pPr>
              <a:spcBef>
                <a:spcPct val="0"/>
              </a:spcBef>
            </a:pPr>
            <a:r>
              <a:rPr lang="es-ES" altLang="ja-JP" dirty="0"/>
              <a:t>El entorno político ONU nos obliga a ser pro-activos</a:t>
            </a:r>
          </a:p>
          <a:p>
            <a:pPr>
              <a:spcBef>
                <a:spcPct val="0"/>
              </a:spcBef>
            </a:pPr>
            <a:endParaRPr lang="es-ES" altLang="ja-JP" dirty="0"/>
          </a:p>
          <a:p>
            <a:pPr>
              <a:spcBef>
                <a:spcPct val="0"/>
              </a:spcBef>
            </a:pPr>
            <a:r>
              <a:rPr lang="es-ES" altLang="ja-JP" b="1" u="sng" dirty="0"/>
              <a:t>Vínculos sustantivos son indiscutibles</a:t>
            </a:r>
            <a:r>
              <a:rPr lang="es-ES" altLang="ja-JP" dirty="0"/>
              <a:t> tanto en la teoría como en la práctica Pero aún es necesario más rigor y material basado en la evidencia</a:t>
            </a:r>
          </a:p>
          <a:p>
            <a:pPr>
              <a:spcBef>
                <a:spcPct val="0"/>
              </a:spcBef>
            </a:pPr>
            <a:endParaRPr lang="es-ES" altLang="ja-JP" dirty="0"/>
          </a:p>
          <a:p>
            <a:pPr>
              <a:spcBef>
                <a:spcPct val="0"/>
              </a:spcBef>
            </a:pPr>
            <a:r>
              <a:rPr lang="es-ES" altLang="ja-JP" dirty="0"/>
              <a:t>La respuesta institucional ofrece claras órdenes de marcha.</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25FAFB-00E8-49F2-A3E1-32F9FD138559}" type="slidenum">
              <a:rPr lang="en-US" smtClean="0"/>
              <a:pPr/>
              <a:t>21</a:t>
            </a:fld>
            <a:endParaRPr lang="es-ES"/>
          </a:p>
        </p:txBody>
      </p:sp>
    </p:spTree>
    <p:extLst>
      <p:ext uri="{BB962C8B-B14F-4D97-AF65-F5344CB8AC3E}">
        <p14:creationId xmlns:p14="http://schemas.microsoft.com/office/powerpoint/2010/main" val="29688423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p:txBody>
          <a:bodyPr/>
          <a:lstStyle/>
          <a:p>
            <a:pPr>
              <a:spcBef>
                <a:spcPct val="0"/>
              </a:spcBef>
            </a:pPr>
            <a:r>
              <a:rPr lang="es-ES" altLang="ja-JP" sz="1400" dirty="0"/>
              <a:t>Se habla mucho acerca de los derechos en el discurso del desarrollo en estos días.  Gran parte de la retórica emplea vagas nociones del concepto "derechos".</a:t>
            </a:r>
          </a:p>
          <a:p>
            <a:pPr>
              <a:spcBef>
                <a:spcPct val="0"/>
              </a:spcBef>
            </a:pPr>
            <a:endParaRPr lang="es-ES" altLang="ja-JP" sz="1400" dirty="0"/>
          </a:p>
          <a:p>
            <a:pPr>
              <a:spcBef>
                <a:spcPct val="0"/>
              </a:spcBef>
            </a:pPr>
            <a:r>
              <a:rPr lang="es-ES" altLang="ja-JP" sz="1400" dirty="0"/>
              <a:t>Entonces, ¿qué es un derecho? (Preguntar a los participantes).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5C55550-770F-40E9-8DFC-922ACDA95592}" type="slidenum">
              <a:rPr lang="en-US" altLang="ja-JP" sz="1200">
                <a:cs typeface="Arial" charset="0"/>
              </a:rPr>
              <a:pPr algn="r"/>
              <a:t>23</a:t>
            </a:fld>
            <a:endParaRPr lang="es-ES" altLang="ja-JP" sz="1200">
              <a:cs typeface="Arial" charset="0"/>
            </a:endParaRPr>
          </a:p>
        </p:txBody>
      </p:sp>
      <p:sp>
        <p:nvSpPr>
          <p:cNvPr id="54275" name="Rectangle 2"/>
          <p:cNvSpPr>
            <a:spLocks noGrp="1" noRot="1" noChangeAspect="1" noChangeArrowheads="1" noTextEdit="1"/>
          </p:cNvSpPr>
          <p:nvPr>
            <p:ph type="sldImg"/>
          </p:nvPr>
        </p:nvSpPr>
        <p:spPr>
          <a:xfrm>
            <a:off x="1412875" y="179388"/>
            <a:ext cx="4284663" cy="3214687"/>
          </a:xfrm>
          <a:ln/>
        </p:spPr>
      </p:sp>
      <p:sp>
        <p:nvSpPr>
          <p:cNvPr id="54276" name="Rectangle 3"/>
          <p:cNvSpPr>
            <a:spLocks noGrp="1" noChangeArrowheads="1"/>
          </p:cNvSpPr>
          <p:nvPr>
            <p:ph type="body" idx="1"/>
          </p:nvPr>
        </p:nvSpPr>
        <p:spPr>
          <a:xfrm>
            <a:off x="332656" y="3491880"/>
            <a:ext cx="6192688" cy="4672012"/>
          </a:xfrm>
        </p:spPr>
        <p:txBody>
          <a:bodyPr/>
          <a:lstStyle/>
          <a:p>
            <a:pPr marL="228600" indent="-228600">
              <a:lnSpc>
                <a:spcPct val="90000"/>
              </a:lnSpc>
              <a:spcBef>
                <a:spcPct val="0"/>
              </a:spcBef>
            </a:pPr>
            <a:r>
              <a:rPr lang="es-ES" altLang="zh-CN" sz="800" b="1" u="sng" dirty="0"/>
              <a:t>Instrucciones:</a:t>
            </a:r>
            <a:r>
              <a:rPr lang="es-ES" altLang="zh-CN" sz="800" dirty="0"/>
              <a:t> (1) muestre el título de una diapositiva y pida a los participantes que discutan en cada mesa y escriban en una tarjeta VIPP en una frase lo que son los derechos humanos. (2) revisar las respuestas y agruparlos en virtud de cualquiera de los 6 puntos de la diapositiva. A continuación, mostrar la diapositiva para explicar cada uno de los puntos, refiriéndose a las respuestas de los participantes.</a:t>
            </a:r>
          </a:p>
          <a:p>
            <a:pPr marL="228600" indent="-228600">
              <a:lnSpc>
                <a:spcPct val="90000"/>
              </a:lnSpc>
              <a:spcBef>
                <a:spcPct val="0"/>
              </a:spcBef>
            </a:pPr>
            <a:endParaRPr lang="es-ES" altLang="zh-CN" sz="800" dirty="0"/>
          </a:p>
          <a:p>
            <a:pPr marL="228600" indent="-228600">
              <a:lnSpc>
                <a:spcPct val="90000"/>
              </a:lnSpc>
              <a:spcBef>
                <a:spcPct val="0"/>
              </a:spcBef>
            </a:pPr>
            <a:r>
              <a:rPr lang="es-ES" altLang="zh-CN" sz="800" b="1" dirty="0"/>
              <a:t>Sugerencia:</a:t>
            </a:r>
            <a:r>
              <a:rPr lang="es-ES" altLang="zh-CN" sz="800" dirty="0"/>
              <a:t> Esta metodología ayudará a los participantes a desarrollar más una apropiación del concepto. También contribuirá a que el entrenador pueda medir el nivel de conocimientos de la audiencia antes de proseguir a un segmento más teórico de las diapositivas.  </a:t>
            </a:r>
          </a:p>
          <a:p>
            <a:pPr marL="228600" indent="-228600">
              <a:lnSpc>
                <a:spcPct val="90000"/>
              </a:lnSpc>
              <a:spcBef>
                <a:spcPct val="0"/>
              </a:spcBef>
            </a:pPr>
            <a:endParaRPr lang="es-ES" altLang="zh-CN" sz="800" dirty="0"/>
          </a:p>
          <a:p>
            <a:pPr marL="228600" indent="-228600">
              <a:lnSpc>
                <a:spcPct val="90000"/>
              </a:lnSpc>
              <a:spcBef>
                <a:spcPct val="0"/>
              </a:spcBef>
              <a:buFontTx/>
              <a:buChar char="•"/>
            </a:pPr>
            <a:r>
              <a:rPr lang="es-ES" altLang="zh-CN" sz="800" b="1" dirty="0"/>
              <a:t>Los derechos humanos son garantías jurídicas universales </a:t>
            </a:r>
            <a:r>
              <a:rPr lang="es-ES" altLang="zh-CN" sz="800" dirty="0"/>
              <a:t>que </a:t>
            </a:r>
            <a:r>
              <a:rPr lang="es-ES" altLang="zh-CN" sz="800" dirty="0" err="1"/>
              <a:t>protejen</a:t>
            </a:r>
            <a:r>
              <a:rPr lang="es-ES" altLang="zh-CN" sz="800" dirty="0"/>
              <a:t> a los individuos y los grupos contra las acciones y omisiones que interfieren con las libertades fundamentales, los derechos y la dignidad humana.</a:t>
            </a:r>
          </a:p>
          <a:p>
            <a:pPr marL="228600" indent="-228600">
              <a:lnSpc>
                <a:spcPct val="90000"/>
              </a:lnSpc>
              <a:spcBef>
                <a:spcPct val="0"/>
              </a:spcBef>
              <a:buFontTx/>
              <a:buChar char="•"/>
            </a:pPr>
            <a:r>
              <a:rPr lang="es-ES" sz="800" dirty="0" smtClean="0"/>
              <a:t>Todos los derechos humanos</a:t>
            </a:r>
            <a:r>
              <a:rPr lang="es-ES" altLang="zh-CN" sz="800" b="1" dirty="0"/>
              <a:t> son indivisibles, lo</a:t>
            </a:r>
            <a:r>
              <a:rPr lang="es-ES" sz="800" dirty="0" smtClean="0"/>
              <a:t> que significa que</a:t>
            </a:r>
            <a:r>
              <a:rPr lang="es-ES" altLang="ja-JP" sz="800" b="1" dirty="0"/>
              <a:t> ya sean de orden civil, cultural, económico, político o</a:t>
            </a:r>
            <a:r>
              <a:rPr lang="es-ES" sz="800" dirty="0" smtClean="0"/>
              <a:t> social, </a:t>
            </a:r>
            <a:r>
              <a:rPr lang="es-ES" altLang="ja-JP" sz="800" b="1" dirty="0"/>
              <a:t>todos ellos son</a:t>
            </a:r>
            <a:r>
              <a:rPr lang="es-ES" altLang="ja-JP" sz="800" dirty="0"/>
              <a:t> inherentes a la dignidad de toda persona humana.   En consecuencia, todos tienen el mismo estatus como derechos, y no pueden ser jerarquizados </a:t>
            </a:r>
            <a:r>
              <a:rPr lang="es-ES" altLang="ja-JP" sz="800" b="1" dirty="0"/>
              <a:t>También son</a:t>
            </a:r>
            <a:r>
              <a:rPr lang="es-ES" altLang="zh-CN" sz="800" b="1" dirty="0"/>
              <a:t> interdependientes</a:t>
            </a:r>
            <a:r>
              <a:rPr lang="es-ES" sz="800" dirty="0" smtClean="0"/>
              <a:t> e interrelacionados, lo que significa que</a:t>
            </a:r>
            <a:r>
              <a:rPr lang="es-ES" altLang="ja-JP" sz="800" dirty="0"/>
              <a:t> el ejercicio de un derecho depende, en su totalidad o en parte, de la realización de los demás. </a:t>
            </a:r>
          </a:p>
          <a:p>
            <a:pPr marL="228600" indent="-228600">
              <a:lnSpc>
                <a:spcPct val="90000"/>
              </a:lnSpc>
              <a:spcBef>
                <a:spcPct val="0"/>
              </a:spcBef>
              <a:buFontTx/>
              <a:buChar char="•"/>
            </a:pPr>
            <a:r>
              <a:rPr lang="es-ES" altLang="zh-CN" sz="800" dirty="0"/>
              <a:t>Los derechos humanos</a:t>
            </a:r>
            <a:r>
              <a:rPr lang="es-ES" altLang="zh-CN" sz="800" b="1" dirty="0"/>
              <a:t> protegen a las personas</a:t>
            </a:r>
            <a:r>
              <a:rPr lang="es-ES" altLang="zh-CN" sz="800" dirty="0"/>
              <a:t> y, en cierta medida, a los grupos. Ciertos derechos sólo pueden garantizarse mediante el reconocimiento y la protección de los derechos de los individuos como miembros de un grupo. La expresión "derechos colectivos" se refiere a los derechos de esos pueblos y grupos, incluyendo a las minorías étnicas y religiosas y a los pueblos indígenas.</a:t>
            </a:r>
            <a:r>
              <a:rPr lang="es-ES" sz="800" dirty="0" smtClean="0"/>
              <a:t> </a:t>
            </a:r>
          </a:p>
          <a:p>
            <a:pPr marL="228600" indent="-228600">
              <a:lnSpc>
                <a:spcPct val="90000"/>
              </a:lnSpc>
              <a:spcBef>
                <a:spcPct val="0"/>
              </a:spcBef>
              <a:buFontTx/>
              <a:buChar char="•"/>
            </a:pPr>
            <a:r>
              <a:rPr lang="es-ES" altLang="zh-CN" sz="800" dirty="0"/>
              <a:t>El marco normativo de los estándares de Derechos Humanos están contenidos en el núcleo de nueve tratados internacionales de Derechos Humanos - PIDCP, el PIDESC, el CERD, el CEDAW, CAT, el CRC, CMW, CDPD y CPED - y otros instrumentos universales de los organismos especializados.  Por ejemplo,</a:t>
            </a:r>
            <a:r>
              <a:rPr lang="es-ES" sz="800" dirty="0" smtClean="0"/>
              <a:t> la comunidad internacional ha reconocido ocho Convenciones internacionales del trabajo, aprobadas entre 1930 y 1999, que abarcan cuatro temas básicos, como Derechos Humanos fundamentales.</a:t>
            </a:r>
            <a:r>
              <a:rPr lang="es-ES" sz="800" dirty="0"/>
              <a:t> Estas Convenciones han sido ratificadas por entre 160 a 174 países, por lo que es muy probable que los países en los que ustedes están trabajando hayan incorporado estas obligaciones de los tratados específicos. Estas Convenciones tratan del trabajo forzoso (Convenciones 29 y 105), el trabajo infantil (Convenciones 138 y 182), la no discriminación (Convenciones 100 y 111) y la libertad sindical (Convenciones 87 y 98).</a:t>
            </a:r>
            <a:endParaRPr lang="es-ES" altLang="zh-CN" sz="800" dirty="0"/>
          </a:p>
          <a:p>
            <a:pPr marL="228600" indent="-228600">
              <a:lnSpc>
                <a:spcPct val="90000"/>
              </a:lnSpc>
              <a:spcBef>
                <a:spcPct val="0"/>
              </a:spcBef>
              <a:buFontTx/>
              <a:buChar char="•"/>
            </a:pPr>
            <a:r>
              <a:rPr lang="es-ES" altLang="zh-CN" sz="800" dirty="0"/>
              <a:t>Los tratados de Derechos Humanos</a:t>
            </a:r>
            <a:r>
              <a:rPr lang="es-ES" altLang="zh-CN" sz="800" b="1" dirty="0"/>
              <a:t> son jurídicamente vinculantes para los Estados Partes</a:t>
            </a:r>
            <a:r>
              <a:rPr lang="es-ES" altLang="zh-CN" sz="800" dirty="0"/>
              <a:t>, que deberán informar a los respectivos órganos creados en virtud de tratados del seguimiento de los progresos realizados en su aplicación.</a:t>
            </a:r>
          </a:p>
          <a:p>
            <a:pPr marL="228600" indent="-228600">
              <a:lnSpc>
                <a:spcPct val="90000"/>
              </a:lnSpc>
              <a:spcBef>
                <a:spcPct val="0"/>
              </a:spcBef>
              <a:buFontTx/>
              <a:buChar char="•"/>
            </a:pPr>
            <a:r>
              <a:rPr lang="es-ES" altLang="zh-CN" sz="800" dirty="0"/>
              <a:t>En términos generales, </a:t>
            </a:r>
            <a:r>
              <a:rPr lang="es-ES" altLang="zh-CN" sz="800" b="1" dirty="0"/>
              <a:t>bajo el derecho internacional, es el Estado el que tiene la mayor</a:t>
            </a:r>
            <a:r>
              <a:rPr lang="es-ES" altLang="zh-CN" sz="800" dirty="0"/>
              <a:t> obligación de respetar y garantizar los derechos humanos. Sin embargo, cada vez se reconoce más que los actores no estatales, incluyendo las empresas y las organizaciones internacionales, igualmente tienen responsabilidades en distintos grados por virtud de los instrumentos internacionales de derechos humanos.</a:t>
            </a:r>
          </a:p>
          <a:p>
            <a:pPr marL="228600" indent="-228600">
              <a:lnSpc>
                <a:spcPct val="90000"/>
              </a:lnSpc>
              <a:spcBef>
                <a:spcPct val="0"/>
              </a:spcBef>
            </a:pPr>
            <a:r>
              <a:rPr lang="es-ES" sz="800" dirty="0" smtClean="0"/>
              <a:t> </a:t>
            </a:r>
          </a:p>
          <a:p>
            <a:pPr marL="228600" indent="-228600">
              <a:lnSpc>
                <a:spcPct val="90000"/>
              </a:lnSpc>
              <a:spcBef>
                <a:spcPct val="0"/>
              </a:spcBef>
            </a:pPr>
            <a:r>
              <a:rPr lang="es-ES" altLang="zh-CN" sz="800" b="1" dirty="0"/>
              <a:t>Sugerencia:</a:t>
            </a:r>
            <a:r>
              <a:rPr lang="es-ES" altLang="zh-CN" sz="800" dirty="0"/>
              <a:t>  Los conceptos de titular de derechos y de deberes dentro del contexto de programación se verán con más detalle en la sesión 4. En este período de sesiones nos estamos centrando en la relación entre el individuo y el Estado en virtud del derecho internacional.</a:t>
            </a:r>
          </a:p>
          <a:p>
            <a:pPr marL="228600" indent="-228600">
              <a:lnSpc>
                <a:spcPct val="90000"/>
              </a:lnSpc>
              <a:spcBef>
                <a:spcPct val="0"/>
              </a:spcBef>
            </a:pPr>
            <a:endParaRPr lang="es-ES" sz="800" dirty="0">
              <a:ea typeface="ＭＳ Ｐゴシック" pitchFamily="34" charset="-128"/>
              <a:cs typeface="Arial" charset="0"/>
            </a:endParaRPr>
          </a:p>
          <a:p>
            <a:pPr marL="228600" indent="-228600">
              <a:lnSpc>
                <a:spcPct val="90000"/>
              </a:lnSpc>
              <a:spcBef>
                <a:spcPct val="0"/>
              </a:spcBef>
            </a:pPr>
            <a:r>
              <a:rPr lang="es-ES" sz="800" dirty="0">
                <a:ea typeface="ＭＳ Ｐゴシック" pitchFamily="34" charset="-128"/>
                <a:cs typeface="Arial" charset="0"/>
              </a:rPr>
              <a:t>Aunque el cuadro anterior se refiere a los Derechos Humanos como "universales", esto de ninguna manera implica que se niegue el respeto de diferentes culturas. De hecho, como hemos mencionado anteriormente, un enfoque con sensibilidad cultural a los Derechos Humanos es esencial para que los Derechos Humanos se hagan realidad universal. </a:t>
            </a:r>
          </a:p>
          <a:p>
            <a:pPr marL="228600" indent="-228600">
              <a:lnSpc>
                <a:spcPct val="90000"/>
              </a:lnSpc>
              <a:spcBef>
                <a:spcPct val="0"/>
              </a:spcBef>
            </a:pPr>
            <a:endParaRPr lang="es-ES" altLang="ja-JP" sz="8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p:txBody>
          <a:bodyPr/>
          <a:lstStyle/>
          <a:p>
            <a:r>
              <a:rPr lang="es-ES" b="1" dirty="0" smtClean="0"/>
              <a:t>HIDDEN</a:t>
            </a:r>
          </a:p>
          <a:p>
            <a:r>
              <a:rPr lang="es-ES" b="1" dirty="0" smtClean="0"/>
              <a:t>[</a:t>
            </a:r>
            <a:r>
              <a:rPr lang="es-ES" b="1" dirty="0"/>
              <a:t>Esta es una representación gráfica de la diapositiva anterior.]</a:t>
            </a:r>
          </a:p>
        </p:txBody>
      </p:sp>
      <p:sp>
        <p:nvSpPr>
          <p:cNvPr id="56324"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CEDC8DC6-1C7E-4620-93AC-45A08B7FA4B2}" type="slidenum">
              <a:rPr kumimoji="1" lang="ja-JP" altLang="en-US" sz="1200">
                <a:cs typeface="Arial" charset="0"/>
              </a:rPr>
              <a:pPr algn="r"/>
              <a:t>24</a:t>
            </a:fld>
            <a:endParaRPr kumimoji="1" lang="es-ES" altLang="ja-JP" sz="120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L" sz="1200" kern="1200" dirty="0" smtClean="0">
                <a:solidFill>
                  <a:schemeClr val="tx1"/>
                </a:solidFill>
                <a:effectLst/>
                <a:latin typeface="Calibri" pitchFamily="34" charset="0"/>
                <a:ea typeface="+mn-ea"/>
                <a:cs typeface="+mn-cs"/>
              </a:rPr>
              <a:t>Hacer referencia al «concept note» de </a:t>
            </a:r>
            <a:r>
              <a:rPr lang="es-CL" sz="1200" kern="1200" dirty="0" err="1" smtClean="0">
                <a:solidFill>
                  <a:schemeClr val="tx1"/>
                </a:solidFill>
                <a:effectLst/>
                <a:latin typeface="Calibri" pitchFamily="34" charset="0"/>
                <a:ea typeface="+mn-ea"/>
                <a:cs typeface="+mn-cs"/>
              </a:rPr>
              <a:t>Action</a:t>
            </a:r>
            <a:r>
              <a:rPr lang="es-CL" sz="1200" kern="1200" dirty="0" smtClean="0">
                <a:solidFill>
                  <a:schemeClr val="tx1"/>
                </a:solidFill>
                <a:effectLst/>
                <a:latin typeface="Calibri" pitchFamily="34" charset="0"/>
                <a:ea typeface="+mn-ea"/>
                <a:cs typeface="+mn-cs"/>
              </a:rPr>
              <a:t> 2 sobre ‘</a:t>
            </a:r>
            <a:r>
              <a:rPr lang="es-CL" sz="1200" kern="1200" dirty="0" err="1" smtClean="0">
                <a:solidFill>
                  <a:schemeClr val="tx1"/>
                </a:solidFill>
                <a:effectLst/>
                <a:latin typeface="Calibri" pitchFamily="34" charset="0"/>
                <a:ea typeface="+mn-ea"/>
                <a:cs typeface="+mn-cs"/>
              </a:rPr>
              <a:t>National</a:t>
            </a:r>
            <a:r>
              <a:rPr lang="es-CL" sz="1200" kern="1200" dirty="0" smtClean="0">
                <a:solidFill>
                  <a:schemeClr val="tx1"/>
                </a:solidFill>
                <a:effectLst/>
                <a:latin typeface="Calibri" pitchFamily="34" charset="0"/>
                <a:ea typeface="+mn-ea"/>
                <a:cs typeface="+mn-cs"/>
              </a:rPr>
              <a:t> Human </a:t>
            </a:r>
            <a:r>
              <a:rPr lang="es-CL" sz="1200" kern="1200" dirty="0" err="1" smtClean="0">
                <a:solidFill>
                  <a:schemeClr val="tx1"/>
                </a:solidFill>
                <a:effectLst/>
                <a:latin typeface="Calibri" pitchFamily="34" charset="0"/>
                <a:ea typeface="+mn-ea"/>
                <a:cs typeface="+mn-cs"/>
              </a:rPr>
              <a:t>Rights</a:t>
            </a:r>
            <a:r>
              <a:rPr lang="es-CL" sz="1200" kern="1200" dirty="0" smtClean="0">
                <a:solidFill>
                  <a:schemeClr val="tx1"/>
                </a:solidFill>
                <a:effectLst/>
                <a:latin typeface="Calibri" pitchFamily="34" charset="0"/>
                <a:ea typeface="+mn-ea"/>
                <a:cs typeface="+mn-cs"/>
              </a:rPr>
              <a:t> </a:t>
            </a:r>
            <a:r>
              <a:rPr lang="es-CL" sz="1200" kern="1200" dirty="0" err="1" smtClean="0">
                <a:solidFill>
                  <a:schemeClr val="tx1"/>
                </a:solidFill>
                <a:effectLst/>
                <a:latin typeface="Calibri" pitchFamily="34" charset="0"/>
                <a:ea typeface="+mn-ea"/>
                <a:cs typeface="+mn-cs"/>
              </a:rPr>
              <a:t>Protection</a:t>
            </a:r>
            <a:r>
              <a:rPr lang="es-CL" sz="1200" kern="1200" dirty="0" smtClean="0">
                <a:solidFill>
                  <a:schemeClr val="tx1"/>
                </a:solidFill>
                <a:effectLst/>
                <a:latin typeface="Calibri" pitchFamily="34" charset="0"/>
                <a:ea typeface="+mn-ea"/>
                <a:cs typeface="+mn-cs"/>
              </a:rPr>
              <a:t> </a:t>
            </a:r>
            <a:r>
              <a:rPr lang="es-CL" sz="1200" kern="1200" dirty="0" err="1" smtClean="0">
                <a:solidFill>
                  <a:schemeClr val="tx1"/>
                </a:solidFill>
                <a:effectLst/>
                <a:latin typeface="Calibri" pitchFamily="34" charset="0"/>
                <a:ea typeface="+mn-ea"/>
                <a:cs typeface="+mn-cs"/>
              </a:rPr>
              <a:t>Systems</a:t>
            </a:r>
            <a:r>
              <a:rPr lang="es-CL" sz="1200" kern="1200" dirty="0" smtClean="0">
                <a:solidFill>
                  <a:schemeClr val="tx1"/>
                </a:solidFill>
                <a:effectLst/>
                <a:latin typeface="Calibri" pitchFamily="34" charset="0"/>
                <a:ea typeface="+mn-ea"/>
                <a:cs typeface="+mn-cs"/>
              </a:rPr>
              <a:t>’ (ver paquete: documento disponible en Ingles)</a:t>
            </a:r>
            <a:endParaRPr lang="en-GB" dirty="0"/>
          </a:p>
        </p:txBody>
      </p:sp>
      <p:sp>
        <p:nvSpPr>
          <p:cNvPr id="4" name="Slide Number Placeholder 3"/>
          <p:cNvSpPr>
            <a:spLocks noGrp="1"/>
          </p:cNvSpPr>
          <p:nvPr>
            <p:ph type="sldNum" sz="quarter" idx="10"/>
          </p:nvPr>
        </p:nvSpPr>
        <p:spPr/>
        <p:txBody>
          <a:bodyPr/>
          <a:lstStyle/>
          <a:p>
            <a:fld id="{F625FAFB-00E8-49F2-A3E1-32F9FD138559}" type="slidenum">
              <a:rPr lang="en-US" smtClean="0"/>
              <a:pPr/>
              <a:t>25</a:t>
            </a:fld>
            <a:endParaRPr lang="es-ES"/>
          </a:p>
        </p:txBody>
      </p:sp>
    </p:spTree>
    <p:extLst>
      <p:ext uri="{BB962C8B-B14F-4D97-AF65-F5344CB8AC3E}">
        <p14:creationId xmlns:p14="http://schemas.microsoft.com/office/powerpoint/2010/main" val="38688236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CB4AEEB-46C2-41A5-B520-D23D0F5A7FF3}" type="slidenum">
              <a:rPr lang="en-US" altLang="ja-JP" sz="1200">
                <a:cs typeface="Arial" charset="0"/>
              </a:rPr>
              <a:pPr algn="r"/>
              <a:t>26</a:t>
            </a:fld>
            <a:endParaRPr lang="es-ES" altLang="ja-JP" sz="1200">
              <a:cs typeface="Arial" charset="0"/>
            </a:endParaRPr>
          </a:p>
        </p:txBody>
      </p:sp>
      <p:sp>
        <p:nvSpPr>
          <p:cNvPr id="5939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05AB4A6-3547-4D58-B669-AE9F9744F2AF}" type="slidenum">
              <a:rPr lang="en-US" altLang="ja-JP" sz="1200">
                <a:cs typeface="Arial" charset="0"/>
              </a:rPr>
              <a:pPr algn="r"/>
              <a:t>26</a:t>
            </a:fld>
            <a:endParaRPr lang="es-ES" altLang="ja-JP" sz="1200">
              <a:cs typeface="Arial" charset="0"/>
            </a:endParaRPr>
          </a:p>
        </p:txBody>
      </p:sp>
      <p:sp>
        <p:nvSpPr>
          <p:cNvPr id="59396" name="Rectangle 2"/>
          <p:cNvSpPr>
            <a:spLocks noGrp="1" noRot="1" noChangeAspect="1" noChangeArrowheads="1" noTextEdit="1"/>
          </p:cNvSpPr>
          <p:nvPr>
            <p:ph type="sldImg"/>
          </p:nvPr>
        </p:nvSpPr>
        <p:spPr>
          <a:xfrm>
            <a:off x="1144588" y="684213"/>
            <a:ext cx="4573587" cy="3430587"/>
          </a:xfrm>
          <a:ln/>
        </p:spPr>
      </p:sp>
      <p:sp>
        <p:nvSpPr>
          <p:cNvPr id="59397" name="Rectangle 3"/>
          <p:cNvSpPr>
            <a:spLocks noGrp="1" noChangeArrowheads="1"/>
          </p:cNvSpPr>
          <p:nvPr>
            <p:ph type="body" idx="1"/>
          </p:nvPr>
        </p:nvSpPr>
        <p:spPr>
          <a:xfrm>
            <a:off x="685800" y="4305300"/>
            <a:ext cx="5486400" cy="4116388"/>
          </a:xfrm>
        </p:spPr>
        <p:txBody>
          <a:bodyPr/>
          <a:lstStyle/>
          <a:p>
            <a:pPr>
              <a:lnSpc>
                <a:spcPct val="80000"/>
              </a:lnSpc>
              <a:spcBef>
                <a:spcPct val="0"/>
              </a:spcBef>
            </a:pPr>
            <a:r>
              <a:rPr lang="es-ES" altLang="ja-JP" sz="800" dirty="0"/>
              <a:t>El mensaje clave que transmite la imagen es que los sistemas de protección (internacionales, regionales y nacionales) deben ser vistos como un conjunto de mecanismos jurídicos que se deben utilizar con el fin de respetar, proteger y hacer respetar los Derechos Humanos</a:t>
            </a:r>
          </a:p>
          <a:p>
            <a:pPr>
              <a:lnSpc>
                <a:spcPct val="80000"/>
              </a:lnSpc>
              <a:spcBef>
                <a:spcPct val="0"/>
              </a:spcBef>
            </a:pPr>
            <a:endParaRPr lang="es-ES" altLang="ja-JP" sz="800" b="1" dirty="0"/>
          </a:p>
          <a:p>
            <a:pPr>
              <a:lnSpc>
                <a:spcPct val="80000"/>
              </a:lnSpc>
              <a:spcBef>
                <a:spcPct val="0"/>
              </a:spcBef>
            </a:pPr>
            <a:r>
              <a:rPr lang="es-ES" altLang="ja-JP" sz="800" b="1" dirty="0"/>
              <a:t>Consejo para el presentador: Mostrar diapositivas paso a paso a fin de aclarar todos los elementos y sus vínculos con el resto de los elementos a medida que surgen. </a:t>
            </a:r>
          </a:p>
          <a:p>
            <a:pPr>
              <a:lnSpc>
                <a:spcPct val="80000"/>
              </a:lnSpc>
              <a:spcBef>
                <a:spcPct val="0"/>
              </a:spcBef>
            </a:pPr>
            <a:r>
              <a:rPr lang="es-ES" altLang="ja-JP" sz="800" b="1" dirty="0"/>
              <a:t>1. La Carta de las NU</a:t>
            </a:r>
            <a:r>
              <a:rPr lang="es-ES" altLang="ja-JP" sz="800" dirty="0"/>
              <a:t> (San Francisco 1945)y la Declaración Universal de Derechos Humanos (DUDH 1948) son las bases sobre las cuales se ha construido el grueso principal del marco normativo de los Derechos Humanos internacionales. También han sido la inspiración de regímenes regionales de Derechos Humanos y  leyes nacionales posteriores. El Consejo de Derechos Humanos (CDH) es el principal órgano de las NU encargado de promover y proteger los Derechos Humanos. Es el sucesor de la antigua Comisión de Derechos Humanos </a:t>
            </a:r>
          </a:p>
          <a:p>
            <a:pPr>
              <a:lnSpc>
                <a:spcPct val="80000"/>
              </a:lnSpc>
              <a:spcBef>
                <a:spcPct val="0"/>
              </a:spcBef>
            </a:pPr>
            <a:r>
              <a:rPr lang="es-ES" altLang="ja-JP" sz="800" b="1" dirty="0"/>
              <a:t>2. </a:t>
            </a:r>
            <a:r>
              <a:rPr lang="es-ES" altLang="ja-JP" sz="800" b="1" i="1" u="sng" dirty="0"/>
              <a:t>Nueve principales tratados internacionales de Derechos Humanos</a:t>
            </a:r>
            <a:endParaRPr lang="es-ES" altLang="ja-JP" sz="800" b="1" i="1" dirty="0"/>
          </a:p>
          <a:p>
            <a:pPr>
              <a:lnSpc>
                <a:spcPct val="80000"/>
              </a:lnSpc>
              <a:spcBef>
                <a:spcPct val="0"/>
              </a:spcBef>
            </a:pPr>
            <a:r>
              <a:rPr lang="es-ES" altLang="ja-JP" sz="800" dirty="0"/>
              <a:t>- Pacto Internacional de Derechos Civiles y Políticos </a:t>
            </a:r>
            <a:r>
              <a:rPr lang="en-GB" altLang="ja-JP" sz="800" b="1" dirty="0" smtClean="0">
                <a:cs typeface="ＭＳ Ｐゴシック"/>
              </a:rPr>
              <a:t>(ICCPR)</a:t>
            </a:r>
            <a:r>
              <a:rPr lang="en-GB" altLang="ja-JP" sz="800" dirty="0" smtClean="0">
                <a:cs typeface="ＭＳ Ｐゴシック"/>
              </a:rPr>
              <a:t> </a:t>
            </a:r>
            <a:r>
              <a:rPr lang="es-ES" altLang="ja-JP" sz="800" dirty="0" smtClean="0"/>
              <a:t> </a:t>
            </a:r>
            <a:r>
              <a:rPr lang="es-ES" altLang="ja-JP" sz="800" dirty="0"/>
              <a:t>de 1966 y sus dos Protocolos Facultativos sobre el derecho de las comunicaciones individuales y sobre la Pena de Muerte </a:t>
            </a:r>
          </a:p>
          <a:p>
            <a:pPr>
              <a:lnSpc>
                <a:spcPct val="80000"/>
              </a:lnSpc>
              <a:spcBef>
                <a:spcPct val="0"/>
              </a:spcBef>
            </a:pPr>
            <a:r>
              <a:rPr lang="es-ES" altLang="ja-JP" sz="800" dirty="0"/>
              <a:t>- Pacto Internacional de Derechos Económicos, Sociales y Culturales </a:t>
            </a:r>
            <a:r>
              <a:rPr lang="en-GB" altLang="ja-JP" sz="800" b="1" dirty="0" smtClean="0">
                <a:cs typeface="ＭＳ Ｐゴシック"/>
              </a:rPr>
              <a:t>(ICESCR)</a:t>
            </a:r>
            <a:r>
              <a:rPr lang="en-GB" altLang="ja-JP" sz="800" dirty="0" smtClean="0">
                <a:cs typeface="ＭＳ Ｐゴシック"/>
              </a:rPr>
              <a:t> </a:t>
            </a:r>
            <a:r>
              <a:rPr lang="es-ES" altLang="ja-JP" sz="800" dirty="0" smtClean="0"/>
              <a:t>1966 </a:t>
            </a:r>
            <a:endParaRPr lang="es-ES" altLang="ja-JP" sz="800" dirty="0"/>
          </a:p>
          <a:p>
            <a:pPr>
              <a:lnSpc>
                <a:spcPct val="80000"/>
              </a:lnSpc>
              <a:spcBef>
                <a:spcPct val="0"/>
              </a:spcBef>
            </a:pPr>
            <a:r>
              <a:rPr lang="es-ES" altLang="ja-JP" sz="800" dirty="0"/>
              <a:t>- Convención sobre la Eliminación de todas las formas de Discriminación Racial </a:t>
            </a:r>
            <a:r>
              <a:rPr lang="es-ES" altLang="ja-JP" sz="800" b="1" dirty="0"/>
              <a:t>(</a:t>
            </a:r>
            <a:r>
              <a:rPr lang="es-ES" altLang="ja-JP" sz="800" b="1" dirty="0" smtClean="0"/>
              <a:t>CERD) </a:t>
            </a:r>
            <a:r>
              <a:rPr lang="es-ES" altLang="ja-JP" sz="800" dirty="0"/>
              <a:t>1966</a:t>
            </a:r>
          </a:p>
          <a:p>
            <a:pPr>
              <a:lnSpc>
                <a:spcPct val="80000"/>
              </a:lnSpc>
              <a:spcBef>
                <a:spcPct val="0"/>
              </a:spcBef>
            </a:pPr>
            <a:r>
              <a:rPr lang="es-ES" altLang="ja-JP" sz="800" dirty="0"/>
              <a:t>- Convención sobre la Eliminación de todas las formas de Discriminación contra la Mujer </a:t>
            </a:r>
            <a:r>
              <a:rPr lang="en-GB" altLang="ja-JP" sz="800" b="1" dirty="0" smtClean="0">
                <a:cs typeface="ＭＳ Ｐゴシック"/>
              </a:rPr>
              <a:t>(CEDAW)</a:t>
            </a:r>
            <a:r>
              <a:rPr lang="en-GB" altLang="ja-JP" sz="800" dirty="0" smtClean="0">
                <a:cs typeface="ＭＳ Ｐゴシック"/>
              </a:rPr>
              <a:t> </a:t>
            </a:r>
            <a:r>
              <a:rPr lang="es-ES" altLang="ja-JP" sz="800" dirty="0" smtClean="0"/>
              <a:t>de </a:t>
            </a:r>
            <a:r>
              <a:rPr lang="es-ES" altLang="ja-JP" sz="800" dirty="0"/>
              <a:t>1979 y su Protocolo Facultativo relativo a la derecha del individuo o del Grupo de Comunicaciones</a:t>
            </a:r>
          </a:p>
          <a:p>
            <a:pPr>
              <a:lnSpc>
                <a:spcPct val="80000"/>
              </a:lnSpc>
              <a:spcBef>
                <a:spcPct val="0"/>
              </a:spcBef>
            </a:pPr>
            <a:r>
              <a:rPr lang="es-ES" altLang="ja-JP" sz="800" dirty="0"/>
              <a:t>- Convención contra la Tortura y otros Tratos o Penas Crueles, Inhumanos o Degradantes </a:t>
            </a:r>
            <a:r>
              <a:rPr lang="en-GB" altLang="ja-JP" sz="800" b="1" dirty="0" smtClean="0">
                <a:cs typeface="ＭＳ Ｐゴシック"/>
              </a:rPr>
              <a:t>(CAT)</a:t>
            </a:r>
            <a:r>
              <a:rPr lang="en-GB" altLang="ja-JP" sz="800" dirty="0" smtClean="0">
                <a:cs typeface="ＭＳ Ｐゴシック"/>
              </a:rPr>
              <a:t> </a:t>
            </a:r>
            <a:r>
              <a:rPr lang="es-ES" altLang="ja-JP" sz="800" dirty="0" smtClean="0"/>
              <a:t>1984</a:t>
            </a:r>
            <a:endParaRPr lang="es-ES" altLang="ja-JP" sz="800" dirty="0"/>
          </a:p>
          <a:p>
            <a:pPr>
              <a:lnSpc>
                <a:spcPct val="80000"/>
              </a:lnSpc>
              <a:spcBef>
                <a:spcPct val="0"/>
              </a:spcBef>
            </a:pPr>
            <a:r>
              <a:rPr lang="es-ES" altLang="ja-JP" sz="800" dirty="0"/>
              <a:t>- Convención sobre los Derechos del Niño </a:t>
            </a:r>
            <a:r>
              <a:rPr lang="en-GB" altLang="ja-JP" sz="800" b="1" dirty="0" smtClean="0">
                <a:cs typeface="ＭＳ Ｐゴシック"/>
              </a:rPr>
              <a:t>(CRC)</a:t>
            </a:r>
            <a:r>
              <a:rPr lang="en-GB" altLang="ja-JP" sz="800" dirty="0" smtClean="0">
                <a:cs typeface="ＭＳ Ｐゴシック"/>
              </a:rPr>
              <a:t> </a:t>
            </a:r>
            <a:r>
              <a:rPr lang="es-ES" altLang="ja-JP" sz="800" dirty="0" smtClean="0"/>
              <a:t>de </a:t>
            </a:r>
            <a:r>
              <a:rPr lang="es-ES" altLang="ja-JP" sz="800" dirty="0"/>
              <a:t>1989 y sus dos Protocolos Facultativos sobre Venta de Niños, la Prostitución Infantil y la Pornografía Infantil y la participación de niños en los conflictos armados </a:t>
            </a:r>
          </a:p>
          <a:p>
            <a:pPr>
              <a:lnSpc>
                <a:spcPct val="80000"/>
              </a:lnSpc>
              <a:spcBef>
                <a:spcPct val="0"/>
              </a:spcBef>
            </a:pPr>
            <a:r>
              <a:rPr lang="es-ES" altLang="ja-JP" sz="800" dirty="0"/>
              <a:t>- Convención sobre la Protección de Todos los Trabajadores Migratorios y de sus Familiares </a:t>
            </a:r>
            <a:r>
              <a:rPr lang="es-ES" altLang="ja-JP" sz="800" b="1" dirty="0"/>
              <a:t>(CMW) </a:t>
            </a:r>
            <a:r>
              <a:rPr lang="es-ES" altLang="ja-JP" sz="800" dirty="0"/>
              <a:t>1990 </a:t>
            </a:r>
          </a:p>
          <a:p>
            <a:pPr>
              <a:lnSpc>
                <a:spcPct val="80000"/>
              </a:lnSpc>
              <a:spcBef>
                <a:spcPct val="0"/>
              </a:spcBef>
            </a:pPr>
            <a:r>
              <a:rPr lang="es-ES" altLang="ja-JP" sz="800" dirty="0"/>
              <a:t>- Convención sobre los Derechos de las Personas con Discapacidad </a:t>
            </a:r>
            <a:r>
              <a:rPr lang="en-GB" altLang="ja-JP" sz="800" b="1" dirty="0" smtClean="0">
                <a:cs typeface="ＭＳ Ｐゴシック"/>
              </a:rPr>
              <a:t>(CRPD)</a:t>
            </a:r>
            <a:r>
              <a:rPr lang="en-GB" altLang="ja-JP" sz="800" dirty="0" smtClean="0">
                <a:cs typeface="ＭＳ Ｐゴシック"/>
              </a:rPr>
              <a:t> </a:t>
            </a:r>
            <a:r>
              <a:rPr lang="es-ES" altLang="ja-JP" sz="800" dirty="0" smtClean="0"/>
              <a:t>2006</a:t>
            </a:r>
            <a:endParaRPr lang="es-ES" altLang="ja-JP" sz="800" dirty="0"/>
          </a:p>
          <a:p>
            <a:pPr>
              <a:lnSpc>
                <a:spcPct val="80000"/>
              </a:lnSpc>
              <a:spcBef>
                <a:spcPct val="0"/>
              </a:spcBef>
            </a:pPr>
            <a:r>
              <a:rPr lang="es-ES" altLang="ja-JP" sz="800" dirty="0"/>
              <a:t>- Convención Internacional para la Protección de Todas las Personas contra las Desapariciones Forzadas </a:t>
            </a:r>
            <a:r>
              <a:rPr lang="en-GB" altLang="ja-JP" sz="800" b="1" dirty="0" smtClean="0">
                <a:cs typeface="ＭＳ Ｐゴシック"/>
              </a:rPr>
              <a:t>(CPED)</a:t>
            </a:r>
            <a:r>
              <a:rPr lang="en-GB" altLang="ja-JP" sz="800" dirty="0" smtClean="0">
                <a:cs typeface="ＭＳ Ｐゴシック"/>
              </a:rPr>
              <a:t> </a:t>
            </a:r>
            <a:r>
              <a:rPr lang="es-ES" altLang="ja-JP" sz="800" dirty="0" smtClean="0"/>
              <a:t>2006</a:t>
            </a:r>
            <a:endParaRPr lang="es-ES" altLang="ja-JP" sz="800" dirty="0"/>
          </a:p>
          <a:p>
            <a:pPr>
              <a:lnSpc>
                <a:spcPct val="80000"/>
              </a:lnSpc>
              <a:spcBef>
                <a:spcPct val="0"/>
              </a:spcBef>
            </a:pPr>
            <a:endParaRPr lang="es-ES" altLang="ja-JP" sz="800" dirty="0"/>
          </a:p>
          <a:p>
            <a:pPr>
              <a:lnSpc>
                <a:spcPct val="80000"/>
              </a:lnSpc>
              <a:spcBef>
                <a:spcPct val="0"/>
              </a:spcBef>
            </a:pPr>
            <a:r>
              <a:rPr lang="es-ES" altLang="ja-JP" sz="800" b="1" dirty="0"/>
              <a:t>3. Otros instrumentos internacionales </a:t>
            </a:r>
            <a:r>
              <a:rPr lang="es-ES" altLang="ja-JP" sz="800" dirty="0"/>
              <a:t> pueden contener estándares adicionales de </a:t>
            </a:r>
            <a:r>
              <a:rPr lang="es-ES" altLang="ja-JP" sz="800" dirty="0" smtClean="0"/>
              <a:t>derechos humanos</a:t>
            </a:r>
            <a:r>
              <a:rPr lang="es-ES" altLang="ja-JP" sz="800" dirty="0"/>
              <a:t>, como el derecho internacional humanitario y las normas de refugiados, así como </a:t>
            </a:r>
            <a:r>
              <a:rPr lang="es-ES" altLang="ja-JP" sz="800" dirty="0" smtClean="0"/>
              <a:t>los Convenios</a:t>
            </a:r>
            <a:r>
              <a:rPr lang="es-ES" altLang="ja-JP" sz="800" dirty="0"/>
              <a:t>, declaraciones y otros de la OIT, la UNESCO y la FAO. Muchos instrumentos de derecho humanitario son anteriores a la Carta de las NU y la Declaración Universal. Sin embargo comparten valores comunes y principios de la dignidad humana, libertades y derechos. </a:t>
            </a:r>
            <a:r>
              <a:rPr lang="es-ES" altLang="ja-JP" sz="800" dirty="0" smtClean="0"/>
              <a:t>Los </a:t>
            </a:r>
            <a:r>
              <a:rPr lang="es-ES" altLang="ja-JP" sz="800" dirty="0"/>
              <a:t>ocho </a:t>
            </a:r>
            <a:r>
              <a:rPr lang="es-ES" altLang="ja-JP" sz="800" dirty="0" smtClean="0"/>
              <a:t>Convenios</a:t>
            </a:r>
            <a:r>
              <a:rPr lang="es-ES" altLang="ja-JP" sz="800" baseline="0" dirty="0" smtClean="0"/>
              <a:t> </a:t>
            </a:r>
            <a:r>
              <a:rPr lang="es-ES" altLang="ja-JP" sz="800" dirty="0" smtClean="0"/>
              <a:t>de </a:t>
            </a:r>
            <a:r>
              <a:rPr lang="es-ES" altLang="ja-JP" sz="800" dirty="0"/>
              <a:t>la OIT se reconocen como </a:t>
            </a:r>
            <a:r>
              <a:rPr lang="es-ES" altLang="ja-JP" sz="800" dirty="0" smtClean="0"/>
              <a:t>los Convenios </a:t>
            </a:r>
            <a:r>
              <a:rPr lang="es-ES" altLang="ja-JP" sz="800" dirty="0"/>
              <a:t>fundamentales de Derechos Humanos que abarcan el trabajo infantil, trabajo forzoso, la no discriminación y la libertad de asociación. Los </a:t>
            </a:r>
            <a:r>
              <a:rPr lang="es-ES" altLang="ja-JP" sz="800" dirty="0" smtClean="0"/>
              <a:t>derechos humanos </a:t>
            </a:r>
            <a:r>
              <a:rPr lang="es-ES" altLang="ja-JP" sz="800" dirty="0"/>
              <a:t>también se abordan en una serie de </a:t>
            </a:r>
            <a:r>
              <a:rPr lang="es-ES" altLang="ja-JP" sz="800" dirty="0" smtClean="0"/>
              <a:t>otros Convenios  </a:t>
            </a:r>
            <a:r>
              <a:rPr lang="es-ES" altLang="ja-JP" sz="800" dirty="0"/>
              <a:t>de la OIT frente a determinados grupos, incluidos los trabajadores migrantes, los trabajadores discapacitados, los trabajadores agrícolas, la gente de mar, y los pueblos indígenas. [Por ejemplo, </a:t>
            </a:r>
            <a:r>
              <a:rPr lang="es-ES" altLang="ja-JP" sz="800" dirty="0" smtClean="0"/>
              <a:t>el Convenio </a:t>
            </a:r>
            <a:r>
              <a:rPr lang="es-ES" altLang="ja-JP" sz="800" dirty="0"/>
              <a:t>de la OIT sobre pueblos indígenas y tribales de 1989 (núm. 169) es el único convenio internacional que se ocupa específicamente de los </a:t>
            </a:r>
            <a:r>
              <a:rPr lang="es-ES" altLang="ja-JP" sz="800" dirty="0" smtClean="0"/>
              <a:t>derechos humanos </a:t>
            </a:r>
            <a:r>
              <a:rPr lang="es-ES" altLang="ja-JP" sz="800" dirty="0"/>
              <a:t>de estos pueblos de manera global. La OIT aplica un enfoque basado en los derechos para su propio trabajo en este ámbito, además, por supuesto, a un instrumento jurídico para proteger los derechos de los trabajadores.]</a:t>
            </a:r>
          </a:p>
          <a:p>
            <a:pPr>
              <a:lnSpc>
                <a:spcPct val="80000"/>
              </a:lnSpc>
              <a:spcBef>
                <a:spcPct val="0"/>
              </a:spcBef>
            </a:pPr>
            <a:r>
              <a:rPr lang="es-ES" altLang="ja-JP" sz="800" b="1" dirty="0"/>
              <a:t>4.</a:t>
            </a:r>
            <a:r>
              <a:rPr lang="es-ES" dirty="0" smtClean="0"/>
              <a:t> </a:t>
            </a:r>
            <a:r>
              <a:rPr lang="es-ES" altLang="ja-JP" sz="800" b="1" dirty="0"/>
              <a:t>Regímenes regionales.</a:t>
            </a:r>
            <a:r>
              <a:rPr lang="es-ES" altLang="ja-JP" sz="800" dirty="0"/>
              <a:t> Algunas regiones del mundo han adoptado sus propios regímenes regionales de </a:t>
            </a:r>
            <a:r>
              <a:rPr lang="es-ES" altLang="ja-JP" sz="800" dirty="0" smtClean="0"/>
              <a:t>derechos humanos</a:t>
            </a:r>
            <a:r>
              <a:rPr lang="es-ES" altLang="ja-JP" sz="800" dirty="0"/>
              <a:t>. Estos sistemas no sustituyen, sino refuerzan el régimen internacional. La relación entre estos dos sistemas es por tanto, no jerárquica, sino complementaria.</a:t>
            </a:r>
          </a:p>
          <a:p>
            <a:pPr>
              <a:lnSpc>
                <a:spcPct val="80000"/>
              </a:lnSpc>
              <a:spcBef>
                <a:spcPct val="0"/>
              </a:spcBef>
            </a:pPr>
            <a:r>
              <a:rPr lang="es-ES" altLang="ja-JP" sz="800" b="1" dirty="0"/>
              <a:t>5.</a:t>
            </a:r>
            <a:r>
              <a:rPr lang="es-ES" dirty="0" smtClean="0"/>
              <a:t> </a:t>
            </a:r>
            <a:r>
              <a:rPr lang="es-ES" altLang="ja-JP" sz="800" b="1" dirty="0"/>
              <a:t>Sistemas de protección nacionales</a:t>
            </a:r>
            <a:r>
              <a:rPr lang="es-ES" altLang="zh-CN" sz="800" dirty="0"/>
              <a:t>. Los Estados deben asegurarse de que sus constituciones y leyes nacionales son compatibles con los regímenes internacionales y regionales de </a:t>
            </a:r>
            <a:r>
              <a:rPr lang="es-ES" altLang="zh-CN" sz="800" dirty="0" smtClean="0"/>
              <a:t>derechos humanos de los </a:t>
            </a:r>
            <a:r>
              <a:rPr lang="es-ES" altLang="zh-CN" sz="800" dirty="0"/>
              <a:t>que son parte. La petición de la Conferencia Mundial sobre los Derechos Humanos a los gobiernos de incorporar las normas contenidas en los instrumentos internacionales de </a:t>
            </a:r>
            <a:r>
              <a:rPr lang="es-ES" altLang="zh-CN" sz="800" dirty="0" smtClean="0"/>
              <a:t>derechos humanos </a:t>
            </a:r>
            <a:r>
              <a:rPr lang="es-ES" altLang="zh-CN" sz="800" dirty="0"/>
              <a:t>en la legislación nacional y fortalecer las estructuras nacionales, las instituciones y órganos de la sociedad que desempeñan un papel en la promoción y protección de los </a:t>
            </a:r>
            <a:r>
              <a:rPr lang="es-ES" altLang="zh-CN" sz="800" dirty="0" smtClean="0"/>
              <a:t>derechos humanos</a:t>
            </a:r>
            <a:r>
              <a:rPr lang="es-ES" altLang="zh-CN" sz="800" dirty="0"/>
              <a:t>.</a:t>
            </a:r>
            <a:endParaRPr lang="es-ES" altLang="ja-JP" sz="800"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A590C5B-2FC5-4AD7-9E83-3F8DD87FB1A0}" type="slidenum">
              <a:rPr lang="en-US" altLang="ja-JP" sz="1200">
                <a:cs typeface="Arial" charset="0"/>
              </a:rPr>
              <a:pPr algn="r"/>
              <a:t>27</a:t>
            </a:fld>
            <a:endParaRPr lang="es-ES" altLang="ja-JP" sz="1200">
              <a:cs typeface="Arial" charset="0"/>
            </a:endParaRPr>
          </a:p>
        </p:txBody>
      </p:sp>
      <p:sp>
        <p:nvSpPr>
          <p:cNvPr id="6144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20A7541-13D9-44C6-B002-7CA195C476F0}" type="slidenum">
              <a:rPr lang="en-US" altLang="ja-JP" sz="1200">
                <a:cs typeface="Arial" charset="0"/>
              </a:rPr>
              <a:pPr algn="r"/>
              <a:t>27</a:t>
            </a:fld>
            <a:endParaRPr lang="es-ES" altLang="ja-JP" sz="1200">
              <a:cs typeface="Arial" charset="0"/>
            </a:endParaRPr>
          </a:p>
        </p:txBody>
      </p:sp>
      <p:sp>
        <p:nvSpPr>
          <p:cNvPr id="61444" name="Rectangle 2"/>
          <p:cNvSpPr>
            <a:spLocks noGrp="1" noRot="1" noChangeAspect="1" noChangeArrowheads="1" noTextEdit="1"/>
          </p:cNvSpPr>
          <p:nvPr>
            <p:ph type="sldImg"/>
          </p:nvPr>
        </p:nvSpPr>
        <p:spPr>
          <a:ln/>
        </p:spPr>
      </p:sp>
      <p:sp>
        <p:nvSpPr>
          <p:cNvPr id="61445" name="Rectangle 3"/>
          <p:cNvSpPr>
            <a:spLocks noGrp="1" noChangeArrowheads="1"/>
          </p:cNvSpPr>
          <p:nvPr>
            <p:ph type="body" idx="1"/>
          </p:nvPr>
        </p:nvSpPr>
        <p:spPr/>
        <p:txBody>
          <a:bodyPr/>
          <a:lstStyle/>
          <a:p>
            <a:pPr>
              <a:spcBef>
                <a:spcPct val="0"/>
              </a:spcBef>
            </a:pPr>
            <a:r>
              <a:rPr lang="en-GB" altLang="ja-JP" dirty="0" smtClean="0"/>
              <a:t>HIDDEN</a:t>
            </a:r>
            <a:endParaRPr lang="en-GB" altLang="ja-JP"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p:txBody>
          <a:bodyPr/>
          <a:lstStyle/>
          <a:p>
            <a:r>
              <a:rPr lang="es-ES" dirty="0" smtClean="0">
                <a:ea typeface="ＭＳ Ｐゴシック" pitchFamily="34" charset="-128"/>
              </a:rPr>
              <a:t>HIDDEN</a:t>
            </a:r>
          </a:p>
          <a:p>
            <a:endParaRPr lang="es-ES" dirty="0" smtClean="0">
              <a:ea typeface="ＭＳ Ｐゴシック" pitchFamily="34" charset="-128"/>
            </a:endParaRPr>
          </a:p>
          <a:p>
            <a:r>
              <a:rPr lang="es-ES" dirty="0" smtClean="0">
                <a:ea typeface="ＭＳ Ｐゴシック" pitchFamily="34" charset="-128"/>
              </a:rPr>
              <a:t>El</a:t>
            </a:r>
            <a:r>
              <a:rPr lang="es-ES" baseline="0" dirty="0" smtClean="0">
                <a:ea typeface="ＭＳ Ｐゴシック" pitchFamily="34" charset="-128"/>
              </a:rPr>
              <a:t> </a:t>
            </a:r>
            <a:r>
              <a:rPr lang="es-ES" dirty="0" smtClean="0">
                <a:ea typeface="ＭＳ Ｐゴシック" pitchFamily="34" charset="-128"/>
              </a:rPr>
              <a:t>Comité </a:t>
            </a:r>
            <a:r>
              <a:rPr lang="es-ES" dirty="0">
                <a:ea typeface="ＭＳ Ｐゴシック" pitchFamily="34" charset="-128"/>
              </a:rPr>
              <a:t>de Derechos </a:t>
            </a:r>
            <a:r>
              <a:rPr lang="es-ES" dirty="0" smtClean="0">
                <a:ea typeface="ＭＳ Ｐゴシック" pitchFamily="34" charset="-128"/>
              </a:rPr>
              <a:t>Humanos:</a:t>
            </a:r>
          </a:p>
          <a:p>
            <a:endParaRPr lang="es-ES" dirty="0">
              <a:ea typeface="ＭＳ Ｐゴシック" pitchFamily="34" charset="-128"/>
            </a:endParaRPr>
          </a:p>
          <a:p>
            <a:pPr marL="171450" indent="-171450">
              <a:buFont typeface="Arial" pitchFamily="34" charset="0"/>
              <a:buChar char="•"/>
            </a:pPr>
            <a:r>
              <a:rPr lang="es-ES" altLang="ja-JP" dirty="0"/>
              <a:t>Promueve la protección universal</a:t>
            </a:r>
          </a:p>
          <a:p>
            <a:pPr marL="171450" indent="-171450">
              <a:buFont typeface="Arial" pitchFamily="34" charset="0"/>
              <a:buChar char="•"/>
            </a:pPr>
            <a:r>
              <a:rPr lang="es-ES" altLang="ja-JP" dirty="0"/>
              <a:t>Aborda e impide violaciones</a:t>
            </a:r>
          </a:p>
          <a:p>
            <a:pPr marL="171450" indent="-171450">
              <a:buFont typeface="Arial" pitchFamily="34" charset="0"/>
              <a:buChar char="•"/>
            </a:pPr>
            <a:r>
              <a:rPr lang="es-ES" altLang="ja-JP" dirty="0"/>
              <a:t>Desarrolla el derecho internacional</a:t>
            </a:r>
          </a:p>
          <a:p>
            <a:pPr marL="171450" indent="-171450">
              <a:buFont typeface="Arial" pitchFamily="34" charset="0"/>
              <a:buChar char="•"/>
            </a:pPr>
            <a:r>
              <a:rPr lang="es-ES" altLang="ja-JP" dirty="0"/>
              <a:t>Revisa cumplimiento de los Estados miembros</a:t>
            </a:r>
          </a:p>
          <a:p>
            <a:pPr marL="171450" indent="-171450">
              <a:buFont typeface="Arial" pitchFamily="34" charset="0"/>
              <a:buChar char="•"/>
            </a:pPr>
            <a:r>
              <a:rPr lang="es-ES" altLang="ja-JP" dirty="0"/>
              <a:t>Responde a las emergencias</a:t>
            </a:r>
          </a:p>
          <a:p>
            <a:pPr marL="171450" indent="-171450">
              <a:buFont typeface="Arial" pitchFamily="34" charset="0"/>
              <a:buChar char="•"/>
            </a:pPr>
            <a:r>
              <a:rPr lang="es-ES" altLang="ja-JP" dirty="0"/>
              <a:t>Foro internacional para el diálogo</a:t>
            </a:r>
            <a:endParaRPr lang="es-ES" altLang="en-US" dirty="0"/>
          </a:p>
          <a:p>
            <a:endParaRPr lang="es-ES" dirty="0">
              <a:ea typeface="ＭＳ Ｐゴシック" pitchFamily="34" charset="-128"/>
            </a:endParaRPr>
          </a:p>
          <a:p>
            <a:endParaRPr lang="es-ES" dirty="0"/>
          </a:p>
        </p:txBody>
      </p:sp>
      <p:sp>
        <p:nvSpPr>
          <p:cNvPr id="6349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CA0CFECC-4806-48E1-91C8-C61642E2825D}" type="slidenum">
              <a:rPr kumimoji="1" lang="ja-JP" altLang="en-US" sz="1200">
                <a:cs typeface="Arial" charset="0"/>
              </a:rPr>
              <a:pPr algn="r"/>
              <a:t>28</a:t>
            </a:fld>
            <a:endParaRPr kumimoji="1" lang="es-ES" altLang="ja-JP" sz="1200">
              <a:cs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EFB98A7-F899-4111-BF63-7AFA590861FF}" type="slidenum">
              <a:rPr kumimoji="1" lang="en-US" sz="1200">
                <a:cs typeface="Arial" charset="0"/>
              </a:rPr>
              <a:pPr algn="r"/>
              <a:t>29</a:t>
            </a:fld>
            <a:endParaRPr kumimoji="1" lang="es-ES" sz="1200">
              <a:cs typeface="Arial" charset="0"/>
            </a:endParaRPr>
          </a:p>
        </p:txBody>
      </p:sp>
      <p:sp>
        <p:nvSpPr>
          <p:cNvPr id="65539" name="Rectangle 2"/>
          <p:cNvSpPr>
            <a:spLocks noGrp="1" noRot="1" noChangeAspect="1" noChangeArrowheads="1" noTextEdit="1"/>
          </p:cNvSpPr>
          <p:nvPr>
            <p:ph type="sldImg"/>
          </p:nvPr>
        </p:nvSpPr>
        <p:spPr>
          <a:xfrm>
            <a:off x="1052513" y="323850"/>
            <a:ext cx="4572000" cy="3429000"/>
          </a:xfrm>
          <a:ln/>
        </p:spPr>
      </p:sp>
      <p:sp>
        <p:nvSpPr>
          <p:cNvPr id="65540" name="Rectangle 3"/>
          <p:cNvSpPr>
            <a:spLocks noGrp="1" noChangeArrowheads="1"/>
          </p:cNvSpPr>
          <p:nvPr>
            <p:ph type="body" idx="1"/>
          </p:nvPr>
        </p:nvSpPr>
        <p:spPr>
          <a:xfrm>
            <a:off x="404664" y="3851920"/>
            <a:ext cx="6048672" cy="4114800"/>
          </a:xfrm>
        </p:spPr>
        <p:txBody>
          <a:bodyPr/>
          <a:lstStyle/>
          <a:p>
            <a:r>
              <a:rPr lang="es-ES" sz="800" dirty="0" smtClean="0"/>
              <a:t>HIDDEN</a:t>
            </a:r>
          </a:p>
          <a:p>
            <a:r>
              <a:rPr lang="es-ES" sz="800" dirty="0" smtClean="0"/>
              <a:t>También se refieren a los mecanismos de denuncia individual:</a:t>
            </a:r>
          </a:p>
          <a:p>
            <a:r>
              <a:rPr lang="es-ES" sz="800" dirty="0" smtClean="0"/>
              <a:t>Los Órganos creados en virtud de Tratados - conduce a decisión</a:t>
            </a:r>
          </a:p>
          <a:p>
            <a:r>
              <a:rPr lang="es-ES" sz="800" dirty="0" smtClean="0"/>
              <a:t>Los procedimientos especiales - llamamientos urgentes, cartas de denuncia</a:t>
            </a:r>
          </a:p>
          <a:p>
            <a:r>
              <a:rPr lang="es-ES" sz="800" dirty="0" smtClean="0"/>
              <a:t>La OIT tiene una serie de mecanismos de supervisión: la Comisión de Expertos en Aplicación de </a:t>
            </a:r>
            <a:r>
              <a:rPr lang="es-ES" sz="800" dirty="0" smtClean="0"/>
              <a:t>Convenios </a:t>
            </a:r>
            <a:r>
              <a:rPr lang="es-ES" sz="800" dirty="0" smtClean="0"/>
              <a:t>y Recomendaciones, que consta de 20 juristas de todo el mundo es el mecanismo de presentación de informes periódicos. A </a:t>
            </a:r>
            <a:r>
              <a:rPr lang="es-ES" sz="800" dirty="0" smtClean="0"/>
              <a:t>los </a:t>
            </a:r>
            <a:r>
              <a:rPr lang="es-ES" sz="800" dirty="0" smtClean="0"/>
              <a:t>ocho </a:t>
            </a:r>
            <a:r>
              <a:rPr lang="es-ES" sz="800" dirty="0" smtClean="0"/>
              <a:t>Convenios </a:t>
            </a:r>
            <a:r>
              <a:rPr lang="es-ES" sz="800" dirty="0" smtClean="0"/>
              <a:t>fundamentales de Derechos Humanos, los Estados ratificantes están obligados a informar cada dos años, y cada 5 años en la mayoría de </a:t>
            </a:r>
            <a:r>
              <a:rPr lang="es-ES" sz="800" dirty="0" smtClean="0"/>
              <a:t>otros Convenios </a:t>
            </a:r>
            <a:r>
              <a:rPr lang="es-ES" sz="800" dirty="0" smtClean="0"/>
              <a:t>. Estos informes, junto con las observaciones de los sindicatos y las organizaciones de empleadores, son examinadas por el Comité de Expertos, que emite recomendaciones en forma de observaciones y solicitudes directas. Las observaciones luego van a la Comisión tripartita de Aplicación de Normas de la Conferencia Internacional del Trabajo. El Comité de Normas discute aproximadamente 25 observaciones cada año en el foro internacional, dando lugar a conclusiones. La mayor parte de los casos analizados se refiere a los 8 </a:t>
            </a:r>
            <a:r>
              <a:rPr lang="es-ES" sz="800" dirty="0" smtClean="0"/>
              <a:t>Convenios </a:t>
            </a:r>
            <a:r>
              <a:rPr lang="es-ES" sz="800" dirty="0" smtClean="0"/>
              <a:t>fundamentales. También hay un comité tripartito permanente que examina las denuncias de violaciones de la libertad sindical. Se pueden presentar quejas a este organismo tanto si el país en cuestión ha ratificado </a:t>
            </a:r>
            <a:r>
              <a:rPr lang="es-ES" sz="800" dirty="0" smtClean="0"/>
              <a:t>los Convenios </a:t>
            </a:r>
            <a:r>
              <a:rPr lang="es-ES" sz="800" dirty="0" smtClean="0"/>
              <a:t>pertinentes como si no, porque el derecho a la libertad de asociación está integrada en la Constitución de la OIT.  Los representantes de los trabajadores y empleadores también pueden presentar quejas por violaciones de </a:t>
            </a:r>
            <a:r>
              <a:rPr lang="es-ES" sz="800" dirty="0" smtClean="0"/>
              <a:t>los Convenios </a:t>
            </a:r>
            <a:r>
              <a:rPr lang="es-ES" sz="800" dirty="0" smtClean="0"/>
              <a:t>ante un Comité tripartito ad hoc del Consejo de Administración y puede presentar quejas ante el Consejo de Administración, dando lugar a una Comisión de Encuesta.</a:t>
            </a:r>
          </a:p>
          <a:p>
            <a:r>
              <a:rPr lang="es-ES" sz="800" dirty="0" smtClean="0"/>
              <a:t>El Comité de </a:t>
            </a:r>
            <a:r>
              <a:rPr lang="es-ES" sz="800" dirty="0" smtClean="0"/>
              <a:t>Convenios </a:t>
            </a:r>
            <a:r>
              <a:rPr lang="es-ES" sz="800" dirty="0" smtClean="0"/>
              <a:t>y Recomendaciones (CR) de UNESCO, que es un órgano subsidiario del Consejo Ejecutivo de la Organización, examina con confidencialidad completa comunicaciones relativas a casos y cuestiones concernientes al ejercicio de los </a:t>
            </a:r>
            <a:r>
              <a:rPr lang="es-ES" sz="800" dirty="0" smtClean="0"/>
              <a:t>derechos humanos </a:t>
            </a:r>
            <a:r>
              <a:rPr lang="es-ES" sz="800" dirty="0" smtClean="0"/>
              <a:t>en las esferas de su competencia. El mecanismo no está basado en los tratados y la reclamación se puede hacer ante cualquier Estado miembro de la UNESCO. Su objetivo es buscar una solución amistosa a los casos señalados a la atención de la Organización. </a:t>
            </a:r>
          </a:p>
          <a:p>
            <a:r>
              <a:rPr lang="es-ES" sz="800" dirty="0" smtClean="0"/>
              <a:t>Desde 2003, a la Comisión se le ha confiado el examen de los informes de los Estados sobre la aplicación de los instrumentos normativos aprobados por la Conferencia General de la UNESCO. El CR examina los informes sobre tres Convenciones y once recomendaciones . Los informes aprobados por el Comité tras su examen se presentarán a la Conferencia General con los informes de los miembros o (si así lo decide la Conferencia General), los resúmenes analíticos de los mismos, junto con las observaciones del Consejo Ejecutivo. Algunos de los instrumentos normativos de la UNESCO prevén un mecanismo de control específico.  </a:t>
            </a:r>
            <a:r>
              <a:rPr sz="800" dirty="0"/>
              <a:t/>
            </a:r>
            <a:br>
              <a:rPr sz="800" dirty="0"/>
            </a:br>
            <a:r>
              <a:rPr sz="800" dirty="0"/>
              <a:t/>
            </a:r>
            <a:br>
              <a:rPr sz="800" dirty="0"/>
            </a:br>
            <a:r>
              <a:rPr lang="es-ES" sz="800" b="1" dirty="0" smtClean="0"/>
              <a:t>EPU </a:t>
            </a:r>
            <a:endParaRPr lang="es-ES" sz="800" b="1" dirty="0"/>
          </a:p>
          <a:p>
            <a:pPr>
              <a:spcAft>
                <a:spcPts val="600"/>
              </a:spcAft>
            </a:pPr>
            <a:r>
              <a:rPr lang="es-ES" altLang="ja-JP" sz="800" dirty="0" smtClean="0"/>
              <a:t>Ver diapositivas adelante</a:t>
            </a:r>
            <a:endParaRPr lang="es-ES" altLang="en-US" sz="8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pPr>
              <a:spcBef>
                <a:spcPct val="0"/>
              </a:spcBef>
            </a:pPr>
            <a:r>
              <a:rPr lang="es-ES" altLang="ja-JP" dirty="0"/>
              <a:t>[¡Animación!] Haga clic para mostrar el logotipo de las NU y haga una pausa y pregunte:</a:t>
            </a:r>
          </a:p>
          <a:p>
            <a:pPr>
              <a:spcBef>
                <a:spcPct val="0"/>
              </a:spcBef>
            </a:pPr>
            <a:endParaRPr lang="es-ES" altLang="ja-JP" dirty="0"/>
          </a:p>
          <a:p>
            <a:pPr>
              <a:spcBef>
                <a:spcPct val="0"/>
              </a:spcBef>
            </a:pPr>
            <a:r>
              <a:rPr lang="es-ES" altLang="ja-JP" dirty="0"/>
              <a:t>"¿Cuándo se estableció la responsabilidad de integrar los Derechos Humanos en la labor de los organismos y programas del sistema?"</a:t>
            </a:r>
          </a:p>
          <a:p>
            <a:pPr>
              <a:spcBef>
                <a:spcPct val="0"/>
              </a:spcBef>
            </a:pPr>
            <a:r>
              <a:rPr lang="es-ES" altLang="ja-JP" dirty="0"/>
              <a:t>(Obtendrá todo tipo de respuestas - Reforma de SG de 1997, Conferencia de Viena de 1993, Cumbre del Milenio de 2000, Declaración Universal de DH de 1948, Constitución de la OIT de 1919, </a:t>
            </a:r>
            <a:r>
              <a:rPr lang="es-ES" altLang="ja-JP" dirty="0" err="1"/>
              <a:t>etc</a:t>
            </a:r>
            <a:r>
              <a:rPr lang="es-ES" altLang="ja-JP" dirty="0"/>
              <a:t>, </a:t>
            </a:r>
            <a:r>
              <a:rPr lang="es-ES" altLang="ja-JP" dirty="0" err="1"/>
              <a:t>etc</a:t>
            </a:r>
            <a:r>
              <a:rPr lang="es-ES" altLang="ja-JP" dirty="0"/>
              <a:t>).</a:t>
            </a:r>
          </a:p>
          <a:p>
            <a:pPr>
              <a:spcBef>
                <a:spcPct val="0"/>
              </a:spcBef>
            </a:pPr>
            <a:r>
              <a:rPr lang="es-ES" altLang="ja-JP" dirty="0"/>
              <a:t>Respuesta: 1945.  Fue, y sigue siendo un objetivo principal de toda la familia de organizaciones de las NU.</a:t>
            </a:r>
          </a:p>
          <a:p>
            <a:pPr>
              <a:spcBef>
                <a:spcPct val="0"/>
              </a:spcBef>
            </a:pPr>
            <a:endParaRPr lang="es-ES" altLang="ja-JP"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44824" y="251520"/>
            <a:ext cx="2790056" cy="2092542"/>
          </a:xfrm>
        </p:spPr>
      </p:sp>
      <p:sp>
        <p:nvSpPr>
          <p:cNvPr id="3" name="Notes Placeholder 2"/>
          <p:cNvSpPr>
            <a:spLocks noGrp="1"/>
          </p:cNvSpPr>
          <p:nvPr>
            <p:ph type="body" idx="1"/>
          </p:nvPr>
        </p:nvSpPr>
        <p:spPr>
          <a:xfrm>
            <a:off x="476672" y="2411760"/>
            <a:ext cx="5976664" cy="4114800"/>
          </a:xfrm>
        </p:spPr>
        <p:txBody>
          <a:bodyPr/>
          <a:lstStyle/>
          <a:p>
            <a:pPr>
              <a:spcAft>
                <a:spcPts val="600"/>
              </a:spcAft>
            </a:pPr>
            <a:r>
              <a:rPr lang="es-ES" altLang="ja-JP" sz="800" b="1" dirty="0" smtClean="0"/>
              <a:t>NOTAS A CONTINUACION DE LAS DE LA DIAPOSITIVA ANTERIOR</a:t>
            </a:r>
          </a:p>
          <a:p>
            <a:pPr>
              <a:spcAft>
                <a:spcPts val="600"/>
              </a:spcAft>
            </a:pPr>
            <a:endParaRPr lang="es-ES" altLang="ja-JP" sz="800" b="1" dirty="0"/>
          </a:p>
          <a:p>
            <a:pPr>
              <a:spcAft>
                <a:spcPts val="600"/>
              </a:spcAft>
            </a:pPr>
            <a:r>
              <a:rPr lang="es-ES" altLang="ja-JP" sz="800" b="1" dirty="0" smtClean="0"/>
              <a:t>Órganos creados en virtud de Tratados </a:t>
            </a:r>
          </a:p>
          <a:p>
            <a:pPr>
              <a:spcBef>
                <a:spcPct val="50000"/>
              </a:spcBef>
              <a:buClr>
                <a:schemeClr val="tx1"/>
              </a:buClr>
            </a:pPr>
            <a:r>
              <a:rPr lang="es-ES" altLang="ja-JP" sz="800" b="1" dirty="0" smtClean="0"/>
              <a:t>Los Órganos creados en virtud de Tratados supervisan y </a:t>
            </a:r>
            <a:r>
              <a:rPr lang="es-ES" altLang="ja-JP" sz="800" b="1" dirty="0" err="1" smtClean="0"/>
              <a:t>facilitan</a:t>
            </a:r>
            <a:r>
              <a:rPr lang="es-ES" altLang="ja-JP" sz="800" dirty="0" err="1" smtClean="0"/>
              <a:t>la</a:t>
            </a:r>
            <a:r>
              <a:rPr lang="es-ES" altLang="ja-JP" sz="800" dirty="0" smtClean="0"/>
              <a:t> aplicación de los tratados a través de:</a:t>
            </a:r>
          </a:p>
          <a:p>
            <a:pPr>
              <a:spcBef>
                <a:spcPct val="50000"/>
              </a:spcBef>
              <a:buClr>
                <a:schemeClr val="tx1"/>
              </a:buClr>
              <a:buSzPct val="80000"/>
              <a:buFont typeface="Wingdings" pitchFamily="2" charset="2"/>
              <a:buChar char="u"/>
            </a:pPr>
            <a:r>
              <a:rPr lang="es-ES" altLang="ja-JP" sz="800" dirty="0" smtClean="0"/>
              <a:t>Revisión de Informes de Estados Parte y otras fuentes de información</a:t>
            </a:r>
          </a:p>
          <a:p>
            <a:pPr>
              <a:spcBef>
                <a:spcPct val="50000"/>
              </a:spcBef>
              <a:buClr>
                <a:schemeClr val="tx1"/>
              </a:buClr>
              <a:buSzPct val="80000"/>
              <a:buFont typeface="Wingdings" pitchFamily="2" charset="2"/>
              <a:buChar char="u"/>
            </a:pPr>
            <a:r>
              <a:rPr lang="es-ES" altLang="ja-JP" sz="800" dirty="0" smtClean="0"/>
              <a:t>Adopción de las observaciones y recomendaciones</a:t>
            </a:r>
          </a:p>
          <a:p>
            <a:pPr>
              <a:spcBef>
                <a:spcPct val="50000"/>
              </a:spcBef>
              <a:buClr>
                <a:schemeClr val="tx1"/>
              </a:buClr>
              <a:buSzPct val="80000"/>
              <a:buFont typeface="Wingdings" pitchFamily="2" charset="2"/>
              <a:buChar char="u"/>
            </a:pPr>
            <a:r>
              <a:rPr lang="es-ES" altLang="ja-JP" sz="800" dirty="0" smtClean="0"/>
              <a:t>Adopción de las observaciones generales sobre los estándares de Derechos Humanos contenidos en el tratado </a:t>
            </a:r>
          </a:p>
          <a:p>
            <a:pPr>
              <a:spcBef>
                <a:spcPct val="50000"/>
              </a:spcBef>
              <a:buClr>
                <a:schemeClr val="tx1"/>
              </a:buClr>
              <a:buSzPct val="80000"/>
              <a:buFont typeface="Wingdings" pitchFamily="2" charset="2"/>
              <a:buChar char="u"/>
            </a:pPr>
            <a:r>
              <a:rPr lang="es-ES" altLang="ja-JP" sz="800" dirty="0" smtClean="0"/>
              <a:t>Examen de las quejas individuales (algunos de ellos)</a:t>
            </a:r>
          </a:p>
          <a:p>
            <a:pPr>
              <a:spcBef>
                <a:spcPct val="50000"/>
              </a:spcBef>
              <a:buClr>
                <a:schemeClr val="tx1"/>
              </a:buClr>
              <a:buSzPct val="80000"/>
              <a:buFont typeface="Wingdings" pitchFamily="2" charset="2"/>
              <a:buChar char="u"/>
            </a:pPr>
            <a:r>
              <a:rPr lang="es-ES" altLang="ja-JP" sz="800" dirty="0" smtClean="0"/>
              <a:t>Realización de investigaciones confidenciales (algunos de ellas)</a:t>
            </a:r>
          </a:p>
          <a:p>
            <a:pPr>
              <a:spcBef>
                <a:spcPct val="0"/>
              </a:spcBef>
            </a:pPr>
            <a:endParaRPr lang="es-ES" altLang="ja-JP" sz="800" b="1" u="sng" dirty="0" smtClean="0"/>
          </a:p>
          <a:p>
            <a:pPr>
              <a:spcBef>
                <a:spcPct val="0"/>
              </a:spcBef>
            </a:pPr>
            <a:r>
              <a:rPr lang="es-ES" altLang="ja-JP" sz="800" b="1" u="sng" dirty="0" smtClean="0"/>
              <a:t>Los mecanismos basados ​​en Tratados </a:t>
            </a:r>
            <a:r>
              <a:rPr lang="es-ES" altLang="ja-JP" sz="800" dirty="0" smtClean="0"/>
              <a:t>son órganos convencionales o comités, cuyos mandatos, roles y funciones están establecidos en tratados internacionales de Derechos Humanos.</a:t>
            </a:r>
          </a:p>
          <a:p>
            <a:pPr>
              <a:spcBef>
                <a:spcPct val="0"/>
              </a:spcBef>
            </a:pPr>
            <a:r>
              <a:rPr lang="es-ES" altLang="ja-JP" sz="800" dirty="0" smtClean="0"/>
              <a:t>Los Órganos creados en virtud de Tratados son comités de expertos independientes que supervisan la aplicación del tratado por cada Estado miembro.</a:t>
            </a:r>
          </a:p>
          <a:p>
            <a:pPr>
              <a:spcBef>
                <a:spcPct val="0"/>
              </a:spcBef>
            </a:pPr>
            <a:r>
              <a:rPr lang="es-ES" altLang="ja-JP" sz="800" b="1" u="sng" dirty="0" smtClean="0"/>
              <a:t>El examen de los informes de los Estados,</a:t>
            </a:r>
            <a:r>
              <a:rPr lang="es-ES" altLang="ja-JP" sz="800" dirty="0" smtClean="0"/>
              <a:t> junto con la información de una variedad de fuentes, incluyendo el UNCT y las organizaciones de la sociedad civil culmina con la adopción de las observaciones finales y recomendaciones. Se espera que el Estado Parte tome las medidas necesarias para aplicar estas recomendaciones</a:t>
            </a:r>
          </a:p>
          <a:p>
            <a:pPr>
              <a:spcBef>
                <a:spcPct val="0"/>
              </a:spcBef>
            </a:pPr>
            <a:r>
              <a:rPr lang="es-ES" altLang="ja-JP" sz="800" b="1" u="sng" dirty="0" smtClean="0"/>
              <a:t>Las observaciones y recomendaciones finales </a:t>
            </a:r>
            <a:r>
              <a:rPr lang="es-ES" altLang="ja-JP" sz="800" dirty="0" smtClean="0"/>
              <a:t> identifican preocupaciones específicas de Derechos Humanos para ayudar a las prioridades establecidas a nivel nacional, lo que puede proporcionar un marco para la acción conjunta de los gobiernos, las agencias de la ONU, las ONG y otros asociados. También son una referencia de orientación y herramientas para la programación, incluyendo la ECP/MANUD.</a:t>
            </a:r>
            <a:r>
              <a:rPr lang="es-ES" altLang="ja-JP" sz="800" b="1" u="sng" dirty="0" smtClean="0"/>
              <a:t> </a:t>
            </a:r>
          </a:p>
          <a:p>
            <a:pPr>
              <a:spcBef>
                <a:spcPct val="0"/>
              </a:spcBef>
            </a:pPr>
            <a:r>
              <a:rPr lang="es-ES" altLang="ja-JP" sz="800" b="1" u="sng" dirty="0" smtClean="0"/>
              <a:t> Las observaciones generales </a:t>
            </a:r>
            <a:r>
              <a:rPr lang="es-ES" altLang="ja-JP" sz="800" dirty="0" smtClean="0"/>
              <a:t>aclaran el contenido real de los estándares de Derechos Humanos contenidos en un tratado. Estas observaciones proporcionan una orientación más detallada sobre el significado de las normas internacionales de Derechos Humanos, en todas las fases de la programación.</a:t>
            </a:r>
            <a:r>
              <a:rPr lang="es-ES" sz="800" dirty="0" smtClean="0"/>
              <a:t> </a:t>
            </a:r>
          </a:p>
          <a:p>
            <a:pPr>
              <a:spcBef>
                <a:spcPct val="0"/>
              </a:spcBef>
            </a:pPr>
            <a:r>
              <a:rPr lang="es-ES" altLang="ja-JP" sz="800" b="1" u="sng" dirty="0" smtClean="0"/>
              <a:t>Denuncias de los particulares: </a:t>
            </a:r>
            <a:r>
              <a:rPr lang="es-ES" altLang="ja-JP" sz="800" dirty="0" smtClean="0"/>
              <a:t>Algunos Órganos creados en virtud de Tratados actúan como un órgano cuasi-judicial, examinando los casos individuales de presuntas violaciones. Los Protocolos Facultativos del CEDAW y del CCPR, y las cláusulas opcionales en el CERD, CAT y el CMW prevén la posibilidad de tales procedimientos. Los comités examinan tales reclamaciones que culminan en una decisión final, no vinculante, que declara la queja inadmisible o admisible,</a:t>
            </a:r>
            <a:r>
              <a:rPr lang="es-ES" altLang="ja-JP" sz="800" dirty="0" smtClean="0">
                <a:latin typeface="Arial" charset="0"/>
              </a:rPr>
              <a:t>—</a:t>
            </a:r>
            <a:r>
              <a:rPr lang="es-ES" altLang="ja-JP" sz="800" dirty="0" smtClean="0"/>
              <a:t> y - en este último caso - </a:t>
            </a:r>
            <a:r>
              <a:rPr lang="es-ES" altLang="ja-JP" sz="800" dirty="0" smtClean="0">
                <a:latin typeface="Arial" charset="0"/>
              </a:rPr>
              <a:t>—</a:t>
            </a:r>
            <a:r>
              <a:rPr lang="es-ES" altLang="ja-JP" sz="800" dirty="0" smtClean="0"/>
              <a:t>emite un dictamen sobre el fondo (para determinar si los Derechos Humanos del autor</a:t>
            </a:r>
            <a:r>
              <a:rPr lang="es-ES" altLang="ja-JP" sz="800" dirty="0" smtClean="0">
                <a:latin typeface="Arial" charset="0"/>
              </a:rPr>
              <a:t>’</a:t>
            </a:r>
            <a:r>
              <a:rPr lang="es-ES" altLang="ja-JP" sz="800" dirty="0" smtClean="0"/>
              <a:t> han sido violados)</a:t>
            </a:r>
          </a:p>
          <a:p>
            <a:pPr>
              <a:spcBef>
                <a:spcPct val="0"/>
              </a:spcBef>
            </a:pPr>
            <a:r>
              <a:rPr lang="es-ES" altLang="ja-JP" sz="800" b="1" u="sng" dirty="0" smtClean="0"/>
              <a:t>Consultas Confidenciales:</a:t>
            </a:r>
            <a:r>
              <a:rPr lang="es-ES" sz="800" dirty="0" smtClean="0"/>
              <a:t> </a:t>
            </a:r>
            <a:r>
              <a:rPr lang="es-ES" altLang="ja-JP" sz="800" dirty="0" smtClean="0"/>
              <a:t>El CAT y  el Protocolo Facultativo del CEDAW proporcionan un procedimiento </a:t>
            </a:r>
            <a:r>
              <a:rPr lang="es-ES" altLang="ja-JP" sz="800" dirty="0" err="1" smtClean="0"/>
              <a:t>de</a:t>
            </a:r>
            <a:r>
              <a:rPr lang="es-ES" altLang="ja-JP" sz="800" dirty="0" err="1" smtClean="0">
                <a:latin typeface="Arial" charset="0"/>
              </a:rPr>
              <a:t>investigación</a:t>
            </a:r>
            <a:r>
              <a:rPr lang="es-ES" altLang="ja-JP" sz="800" dirty="0" smtClean="0">
                <a:latin typeface="Arial" charset="0"/>
              </a:rPr>
              <a:t> "</a:t>
            </a:r>
            <a:r>
              <a:rPr lang="es-ES" altLang="ja-JP" sz="800" dirty="0" err="1" smtClean="0">
                <a:latin typeface="Arial" charset="0"/>
              </a:rPr>
              <a:t>suo</a:t>
            </a:r>
            <a:r>
              <a:rPr lang="es-ES" altLang="ja-JP" sz="800" dirty="0" smtClean="0">
                <a:latin typeface="Arial" charset="0"/>
              </a:rPr>
              <a:t> </a:t>
            </a:r>
            <a:r>
              <a:rPr lang="es-ES" altLang="ja-JP" sz="800" dirty="0" err="1" smtClean="0">
                <a:latin typeface="Arial" charset="0"/>
              </a:rPr>
              <a:t>moto"</a:t>
            </a:r>
            <a:r>
              <a:rPr lang="es-ES" altLang="ja-JP" sz="800" dirty="0" err="1" smtClean="0"/>
              <a:t>por</a:t>
            </a:r>
            <a:r>
              <a:rPr lang="es-ES" altLang="ja-JP" sz="800" dirty="0" smtClean="0"/>
              <a:t> los órganos respectivos (también conocido </a:t>
            </a:r>
            <a:r>
              <a:rPr lang="es-ES" altLang="ja-JP" sz="800" dirty="0" err="1" smtClean="0"/>
              <a:t>como</a:t>
            </a:r>
            <a:r>
              <a:rPr lang="es-ES" altLang="ja-JP" sz="800" dirty="0" err="1" smtClean="0">
                <a:latin typeface="Arial" charset="0"/>
              </a:rPr>
              <a:t>“</a:t>
            </a:r>
            <a:r>
              <a:rPr lang="es-ES" altLang="ja-JP" sz="800" dirty="0" err="1" smtClean="0"/>
              <a:t>"investigación</a:t>
            </a:r>
            <a:r>
              <a:rPr lang="es-ES" altLang="ja-JP" sz="800" dirty="0" smtClean="0"/>
              <a:t> de oficio")</a:t>
            </a:r>
            <a:r>
              <a:rPr lang="es-ES" altLang="ja-JP" sz="800" dirty="0" smtClean="0">
                <a:latin typeface="Arial" charset="0"/>
              </a:rPr>
              <a:t>”</a:t>
            </a:r>
            <a:r>
              <a:rPr lang="es-ES" altLang="ja-JP" sz="800" dirty="0" smtClean="0"/>
              <a:t>Si los comités reciben información fiable y plausible de que la tortura o la discriminación contra la mujer, respectivamente, se practica sistemáticamente en el territorio de un Estado Parte, el órgano podrá llevar a cabo una misión de investigación al país en cuestión, con sujeción a la aprobación de su Gobierno. El Comité contra la Tortura hasta el momento ha realizado seis consultas (Egipto, México, Perú, Serbia y Montenegro, Sri Lanka y Turquía). El Comité del CEDAW ha iniciado un procedimiento de investigación a México. </a:t>
            </a:r>
          </a:p>
          <a:p>
            <a:pPr>
              <a:spcAft>
                <a:spcPts val="600"/>
              </a:spcAft>
            </a:pPr>
            <a:endParaRPr lang="es-ES" altLang="ja-JP" sz="800" dirty="0" smtClean="0"/>
          </a:p>
          <a:p>
            <a:endParaRPr lang="es-ES" sz="800" dirty="0" smtClean="0"/>
          </a:p>
          <a:p>
            <a:endParaRPr lang="en-GB" sz="800" dirty="0"/>
          </a:p>
        </p:txBody>
      </p:sp>
      <p:sp>
        <p:nvSpPr>
          <p:cNvPr id="4" name="Slide Number Placeholder 3"/>
          <p:cNvSpPr>
            <a:spLocks noGrp="1"/>
          </p:cNvSpPr>
          <p:nvPr>
            <p:ph type="sldNum" sz="quarter" idx="10"/>
          </p:nvPr>
        </p:nvSpPr>
        <p:spPr/>
        <p:txBody>
          <a:bodyPr/>
          <a:lstStyle/>
          <a:p>
            <a:fld id="{F625FAFB-00E8-49F2-A3E1-32F9FD138559}" type="slidenum">
              <a:rPr lang="en-US" smtClean="0"/>
              <a:pPr/>
              <a:t>30</a:t>
            </a:fld>
            <a:endParaRPr lang="es-ES"/>
          </a:p>
        </p:txBody>
      </p:sp>
    </p:spTree>
    <p:extLst>
      <p:ext uri="{BB962C8B-B14F-4D97-AF65-F5344CB8AC3E}">
        <p14:creationId xmlns:p14="http://schemas.microsoft.com/office/powerpoint/2010/main" val="22956381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pPr>
              <a:spcBef>
                <a:spcPct val="0"/>
              </a:spcBef>
            </a:pPr>
            <a:endParaRPr lang="ja-JP" altLang="ja-JP"/>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pPr>
              <a:spcBef>
                <a:spcPct val="0"/>
              </a:spcBef>
            </a:pPr>
            <a:endParaRPr lang="ja-JP" altLang="ja-JP"/>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Rot="1" noChangeAspect="1" noChangeArrowheads="1" noTextEdit="1"/>
          </p:cNvSpPr>
          <p:nvPr>
            <p:ph type="sldImg"/>
          </p:nvPr>
        </p:nvSpPr>
        <p:spPr>
          <a:ln/>
        </p:spPr>
      </p:sp>
      <p:sp>
        <p:nvSpPr>
          <p:cNvPr id="83970" name="Rectangle 3"/>
          <p:cNvSpPr>
            <a:spLocks noGrp="1" noChangeArrowheads="1"/>
          </p:cNvSpPr>
          <p:nvPr>
            <p:ph type="body" idx="1"/>
          </p:nvPr>
        </p:nvSpPr>
        <p:spPr>
          <a:noFill/>
          <a:ln/>
        </p:spPr>
        <p:txBody>
          <a:bodyPr/>
          <a:lstStyle/>
          <a:p>
            <a:r>
              <a:rPr lang="en-US" sz="800" smtClean="0"/>
              <a:t>HIDDEN SLIDE</a:t>
            </a:r>
          </a:p>
          <a:p>
            <a:endParaRPr lang="en-US" sz="800" smtClean="0"/>
          </a:p>
          <a:p>
            <a:r>
              <a:rPr lang="en-US" sz="800" smtClean="0"/>
              <a:t>The resource person can also provide excerpts from the report itself to provide examples.</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B64F097-1238-4967-AEFC-3A333FDF2732}" type="slidenum">
              <a:rPr lang="en-US" altLang="ja-JP" sz="1200">
                <a:cs typeface="Arial" charset="0"/>
              </a:rPr>
              <a:pPr algn="r"/>
              <a:t>34</a:t>
            </a:fld>
            <a:endParaRPr lang="es-ES" altLang="ja-JP" sz="1200">
              <a:cs typeface="Arial" charset="0"/>
            </a:endParaRPr>
          </a:p>
        </p:txBody>
      </p:sp>
      <p:sp>
        <p:nvSpPr>
          <p:cNvPr id="7270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7A1D352-5DB9-4E8F-B4DF-BD41D18ECE6E}" type="slidenum">
              <a:rPr lang="en-US" altLang="ja-JP" sz="1200">
                <a:cs typeface="Arial" charset="0"/>
              </a:rPr>
              <a:pPr algn="r"/>
              <a:t>34</a:t>
            </a:fld>
            <a:endParaRPr lang="es-ES" altLang="ja-JP" sz="1200">
              <a:cs typeface="Arial" charset="0"/>
            </a:endParaRPr>
          </a:p>
        </p:txBody>
      </p:sp>
      <p:sp>
        <p:nvSpPr>
          <p:cNvPr id="72708" name="Rectangle 2"/>
          <p:cNvSpPr>
            <a:spLocks noGrp="1" noRot="1" noChangeAspect="1" noChangeArrowheads="1" noTextEdit="1"/>
          </p:cNvSpPr>
          <p:nvPr>
            <p:ph type="sldImg"/>
          </p:nvPr>
        </p:nvSpPr>
        <p:spPr>
          <a:xfrm>
            <a:off x="1144588" y="684213"/>
            <a:ext cx="4573587" cy="3430587"/>
          </a:xfrm>
          <a:ln/>
        </p:spPr>
      </p:sp>
      <p:sp>
        <p:nvSpPr>
          <p:cNvPr id="72709" name="Rectangle 3"/>
          <p:cNvSpPr>
            <a:spLocks noGrp="1" noChangeArrowheads="1"/>
          </p:cNvSpPr>
          <p:nvPr>
            <p:ph type="body" idx="1"/>
          </p:nvPr>
        </p:nvSpPr>
        <p:spPr>
          <a:xfrm>
            <a:off x="855663" y="4240213"/>
            <a:ext cx="5146675" cy="4903787"/>
          </a:xfrm>
        </p:spPr>
        <p:txBody>
          <a:bodyPr/>
          <a:lstStyle/>
          <a:p>
            <a:pPr>
              <a:spcBef>
                <a:spcPct val="0"/>
              </a:spcBef>
            </a:pPr>
            <a:r>
              <a:rPr lang="es-ES" altLang="ja-JP" sz="800" b="1" u="sng"/>
              <a:t>Los mecanismos basados ​​en Tratados </a:t>
            </a:r>
            <a:r>
              <a:rPr lang="es-ES" altLang="ja-JP" sz="800"/>
              <a:t>son órganos convencionales o comités, cuyos mandatos, roles y funciones están establecidos en tratados internacionales de Derechos Humanos.</a:t>
            </a:r>
          </a:p>
          <a:p>
            <a:pPr>
              <a:spcBef>
                <a:spcPct val="0"/>
              </a:spcBef>
            </a:pPr>
            <a:r>
              <a:rPr lang="es-ES" altLang="ja-JP" sz="800"/>
              <a:t>Los Órganos creados en virtud de Tratados son comités de expertos independientes que supervisan la aplicación del tratado por cada Estado miembro.</a:t>
            </a:r>
          </a:p>
          <a:p>
            <a:pPr>
              <a:spcBef>
                <a:spcPct val="0"/>
              </a:spcBef>
            </a:pPr>
            <a:r>
              <a:rPr lang="es-ES" altLang="ja-JP" sz="800" b="1" u="sng"/>
              <a:t>El examen de los informes de los Estados,</a:t>
            </a:r>
            <a:r>
              <a:rPr lang="es-ES" altLang="ja-JP" sz="800"/>
              <a:t> junto con la información de una variedad de fuentes, incluyendo el UNCT y las organizaciones de la sociedad civil culmina con la adopción de las observaciones finales y recomendaciones. Se espera que el Estado Parte tome las medidas necesarias para aplicar estas recomendaciones</a:t>
            </a:r>
          </a:p>
          <a:p>
            <a:pPr>
              <a:spcBef>
                <a:spcPct val="0"/>
              </a:spcBef>
            </a:pPr>
            <a:r>
              <a:rPr lang="es-ES" altLang="ja-JP" sz="800" b="1" u="sng"/>
              <a:t>Las observaciones y recomendaciones finales </a:t>
            </a:r>
            <a:r>
              <a:rPr lang="es-ES" altLang="ja-JP" sz="800"/>
              <a:t> identifican preocupaciones específicas de Derechos Humanos para ayudar a las prioridades establecidas a nivel nacional, lo que puede proporcionar un marco para la acción conjunta de los gobiernos, las agencias de la ONU, las ONG y otros asociados. También son una referencia de orientación y herramientas para la programación, incluyendo la ECP/MANUD.</a:t>
            </a:r>
            <a:r>
              <a:rPr lang="es-ES" altLang="ja-JP" sz="800" b="1" u="sng"/>
              <a:t> </a:t>
            </a:r>
          </a:p>
          <a:p>
            <a:pPr>
              <a:spcBef>
                <a:spcPct val="0"/>
              </a:spcBef>
            </a:pPr>
            <a:r>
              <a:rPr lang="es-ES" altLang="ja-JP" sz="800" b="1" u="sng"/>
              <a:t> Las observaciones generales </a:t>
            </a:r>
            <a:r>
              <a:rPr lang="es-ES" altLang="ja-JP" sz="800"/>
              <a:t>aclaran el contenido real de los estándares de Derechos Humanos contenidos en un tratado. Estas observaciones proporcionan una orientación más detallada sobre el significado de las normas internacionales de Derechos Humanos, en todas las fases de la programación.</a:t>
            </a:r>
            <a:r>
              <a:rPr lang="es-ES" dirty="0" smtClean="0"/>
              <a:t> </a:t>
            </a:r>
          </a:p>
          <a:p>
            <a:pPr>
              <a:spcBef>
                <a:spcPct val="0"/>
              </a:spcBef>
            </a:pPr>
            <a:r>
              <a:rPr lang="es-ES" altLang="ja-JP" sz="800" b="1" u="sng"/>
              <a:t>Denuncias de los particulares: </a:t>
            </a:r>
            <a:r>
              <a:rPr lang="es-ES" altLang="ja-JP" sz="800"/>
              <a:t>Algunos Órganos creados en virtud de Tratados actúan como un órgano cuasi-judicial, examinando los casos individuales de presuntas violaciones. Los Protocolos Facultativos del CEDAW y del CCPR, y las cláusulas opcionales en el CERD, CAT y el CMW prevén la posibilidad de tales procedimientos. Los comités examinan tales reclamaciones que culminan en una decisión final, no vinculante, que declara la queja inadmisible o admisible,— y - en este último caso - —emite un dictamen sobre el fondo (para determinar si los Derechos Humanos del autor’ han sido violados)</a:t>
            </a:r>
          </a:p>
          <a:p>
            <a:pPr>
              <a:spcBef>
                <a:spcPct val="0"/>
              </a:spcBef>
            </a:pPr>
            <a:r>
              <a:rPr lang="es-ES" altLang="ja-JP" sz="800" b="1" u="sng"/>
              <a:t>Consultas Confidenciales:</a:t>
            </a:r>
            <a:r>
              <a:rPr lang="es-ES" dirty="0" smtClean="0"/>
              <a:t> </a:t>
            </a:r>
            <a:r>
              <a:rPr lang="es-ES" altLang="ja-JP" sz="800"/>
              <a:t>El CAT y  el Protocolo Facultativo del CEDAW proporcionan un procedimiento de investigación "suo moto"por los órganos respectivos (también conocido como“"investigación de oficio")”Si los comités reciben información fiable y plausible de que la tortura o la discriminación contra la mujer, respectivamente, se practica sistemáticamente en el territorio de un Estado Parte, el órgano podrá llevar a cabo una misión de investigación al país en cuestión, con sujeción a la aprobación de su Gobierno. El Comité contra la Tortura hasta el momento ha realizado seis consultas (Egipto, México, Perú, Serbia y Montenegro, Sri Lanka y Turquía). El Comité del CEDAW ha iniciado un procedimiento de investigación a México. </a:t>
            </a:r>
          </a:p>
          <a:p>
            <a:pPr>
              <a:spcBef>
                <a:spcPct val="0"/>
              </a:spcBef>
            </a:pPr>
            <a:endParaRPr lang="es-ES" altLang="ja-JP" sz="800" u="sng"/>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744F197-5CC3-4115-BB3D-3D4AFB7297AA}" type="slidenum">
              <a:rPr lang="en-US" altLang="ja-JP" sz="1200">
                <a:cs typeface="Arial" charset="0"/>
              </a:rPr>
              <a:pPr algn="r"/>
              <a:t>35</a:t>
            </a:fld>
            <a:endParaRPr lang="es-ES" altLang="ja-JP" sz="1200">
              <a:cs typeface="Arial" charset="0"/>
            </a:endParaRPr>
          </a:p>
        </p:txBody>
      </p:sp>
      <p:sp>
        <p:nvSpPr>
          <p:cNvPr id="74755" name="Slide Image Placeholder 1"/>
          <p:cNvSpPr>
            <a:spLocks noGrp="1" noRot="1" noChangeAspect="1" noTextEdit="1"/>
          </p:cNvSpPr>
          <p:nvPr>
            <p:ph type="sldImg"/>
          </p:nvPr>
        </p:nvSpPr>
        <p:spPr>
          <a:ln/>
        </p:spPr>
      </p:sp>
      <p:sp>
        <p:nvSpPr>
          <p:cNvPr id="74756" name="Notes Placeholder 2"/>
          <p:cNvSpPr>
            <a:spLocks noGrp="1"/>
          </p:cNvSpPr>
          <p:nvPr>
            <p:ph type="body" idx="1"/>
          </p:nvPr>
        </p:nvSpPr>
        <p:spPr/>
        <p:txBody>
          <a:bodyPr/>
          <a:lstStyle/>
          <a:p>
            <a:pPr marL="228600" indent="-228600">
              <a:spcBef>
                <a:spcPct val="0"/>
              </a:spcBef>
            </a:pPr>
            <a:r>
              <a:rPr lang="es-ES" altLang="zh-CN" sz="1100" b="1" dirty="0"/>
              <a:t>Lista de actualizaciones a abril de 2009 (véase http://www2.ohchr.org/english/bodies/chr/special/index.htm</a:t>
            </a:r>
            <a:r>
              <a:rPr lang="es-ES" altLang="zh-CN" sz="1100" b="1" dirty="0" smtClean="0"/>
              <a:t>) – la lista</a:t>
            </a:r>
            <a:r>
              <a:rPr lang="es-ES" altLang="zh-CN" sz="1100" b="1" baseline="0" dirty="0" smtClean="0"/>
              <a:t> sigue el orden alfabético de la lista en Ingles</a:t>
            </a:r>
            <a:endParaRPr lang="es-ES" altLang="zh-CN" sz="1100" b="1" dirty="0"/>
          </a:p>
          <a:p>
            <a:pPr marL="228600" indent="-228600">
              <a:spcBef>
                <a:spcPct val="0"/>
              </a:spcBef>
            </a:pPr>
            <a:endParaRPr lang="es-ES" altLang="zh-CN" sz="1100" b="1" dirty="0"/>
          </a:p>
          <a:p>
            <a:pPr marL="228600" indent="-228600">
              <a:spcBef>
                <a:spcPct val="0"/>
              </a:spcBef>
            </a:pPr>
            <a:r>
              <a:rPr lang="es-ES" altLang="zh-CN" sz="1100" b="1" dirty="0"/>
              <a:t>"Procedimientos especiales" </a:t>
            </a:r>
            <a:r>
              <a:rPr lang="es-ES" altLang="zh-CN" sz="1100" b="0" dirty="0" smtClean="0"/>
              <a:t>es</a:t>
            </a:r>
            <a:r>
              <a:rPr lang="es-ES" altLang="zh-CN" sz="1100" b="1" dirty="0" smtClean="0"/>
              <a:t> </a:t>
            </a:r>
            <a:r>
              <a:rPr lang="es-ES" altLang="zh-CN" sz="1100" dirty="0" smtClean="0"/>
              <a:t>el </a:t>
            </a:r>
            <a:r>
              <a:rPr lang="es-ES" altLang="zh-CN" sz="1100" dirty="0"/>
              <a:t>nombre general dado a los mecanismos que asume el Consejo de Derechos Humanos, sea para afrontar situaciones específicas de cada país o cuestiones temáticas en todas las partes del mundo. </a:t>
            </a:r>
            <a:r>
              <a:rPr lang="es-ES" dirty="0" smtClean="0"/>
              <a:t>En la actualidad, existen 33 mandatos </a:t>
            </a:r>
            <a:r>
              <a:rPr lang="es-ES" altLang="zh-CN" sz="1100" dirty="0">
                <a:hlinkClick r:id="rId3"/>
              </a:rPr>
              <a:t>temáticos</a:t>
            </a:r>
            <a:r>
              <a:rPr lang="es-ES" dirty="0" smtClean="0"/>
              <a:t> y 8 mandatos por </a:t>
            </a:r>
            <a:r>
              <a:rPr lang="es-ES" altLang="zh-CN" sz="1100" dirty="0">
                <a:hlinkClick r:id="rId4"/>
              </a:rPr>
              <a:t>países</a:t>
            </a:r>
            <a:r>
              <a:rPr lang="es-ES" dirty="0" smtClean="0"/>
              <a:t>.</a:t>
            </a:r>
            <a:r>
              <a:rPr lang="es-ES" altLang="zh-CN" sz="1100" dirty="0"/>
              <a:t> El ACNUDH proporciona personal y apoyo logístico a estos mecanismos para ayudarles en el desempeño de sus mandatos. </a:t>
            </a:r>
            <a:r>
              <a:rPr dirty="0"/>
              <a:t/>
            </a:r>
            <a:br>
              <a:rPr dirty="0"/>
            </a:br>
            <a:endParaRPr lang="es-ES" altLang="zh-CN" sz="1100" dirty="0"/>
          </a:p>
          <a:p>
            <a:pPr marL="228600" indent="-228600">
              <a:spcBef>
                <a:spcPct val="0"/>
              </a:spcBef>
            </a:pPr>
            <a:r>
              <a:rPr lang="es-ES" altLang="zh-CN" sz="1100" dirty="0"/>
              <a:t>A pesar de que los mandatos otorgados a los mecanismos de procedimiento especial varían, por lo general son para examinar, supervisar, asesorar e informar públicamente sobre la situación de los Derechos Humanos en países o territorios específicos, denominados mandatos país, o sobre casos graves violaciones de los Derechos Humanos en todo el mundo, conocido como mandatos temáticos .. </a:t>
            </a:r>
          </a:p>
          <a:p>
            <a:pPr marL="228600" indent="-228600">
              <a:spcBef>
                <a:spcPct val="0"/>
              </a:spcBef>
            </a:pPr>
            <a:endParaRPr lang="es-ES" altLang="zh-CN" sz="1100" dirty="0"/>
          </a:p>
          <a:p>
            <a:pPr marL="228600" indent="-228600">
              <a:spcBef>
                <a:spcPct val="0"/>
              </a:spcBef>
            </a:pPr>
            <a:r>
              <a:rPr lang="es-ES" altLang="zh-CN" sz="1100" dirty="0"/>
              <a:t>Los procedimientos especiales son un individuo (llamado "Relator Especial", "Representante Especial del Secretario General", "Representante del Secretario General" o "Experto Independiente") o un grupo de trabajo habitualmente integrados por cinco miembros. Los mandatos de los procedimientos especiales se han establecido y definido por la resolución de su creación. Los titulares de mandatos de los procedimientos especiales actuarán a título personal, y no reciben sueldo ni ninguna otra retribución financiera por su trabajo. La independencia de los titulares de mandatos es fundamental para poder cumplir sus funciones con toda imparcialidad. </a:t>
            </a:r>
          </a:p>
        </p:txBody>
      </p:sp>
      <p:sp>
        <p:nvSpPr>
          <p:cNvPr id="74757"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D5D3D29-9FF2-40FC-A45E-72A41A7BFF1E}" type="slidenum">
              <a:rPr lang="en-US" altLang="ja-JP" sz="1200">
                <a:cs typeface="Arial" charset="0"/>
              </a:rPr>
              <a:pPr algn="r"/>
              <a:t>35</a:t>
            </a:fld>
            <a:endParaRPr lang="es-ES" altLang="ja-JP" sz="1200">
              <a:cs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p:cNvSpPr txBox="1">
            <a:spLocks noGrp="1" noChangeArrowheads="1"/>
          </p:cNvSpPr>
          <p:nvPr/>
        </p:nvSpPr>
        <p:spPr bwMode="auto">
          <a:xfrm>
            <a:off x="3886200" y="8685213"/>
            <a:ext cx="297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r"/>
            <a:fld id="{FBFD86E6-7E59-435D-83D3-78D97EBE1854}" type="slidenum">
              <a:rPr lang="en-US" altLang="ja-JP" sz="1200"/>
              <a:pPr algn="r"/>
              <a:t>36</a:t>
            </a:fld>
            <a:endParaRPr lang="en-US" altLang="ja-JP" sz="1200"/>
          </a:p>
        </p:txBody>
      </p:sp>
      <p:sp>
        <p:nvSpPr>
          <p:cNvPr id="15362" name="Rectangle 7"/>
          <p:cNvSpPr txBox="1">
            <a:spLocks noGrp="1" noChangeArrowheads="1"/>
          </p:cNvSpPr>
          <p:nvPr/>
        </p:nvSpPr>
        <p:spPr bwMode="auto">
          <a:xfrm>
            <a:off x="3886200" y="8685213"/>
            <a:ext cx="29702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r"/>
            <a:fld id="{81EC661E-86FD-4AED-963B-4AE09F18CD82}" type="slidenum">
              <a:rPr lang="en-US" altLang="ja-JP" sz="1200"/>
              <a:pPr algn="r"/>
              <a:t>36</a:t>
            </a:fld>
            <a:endParaRPr lang="en-US" altLang="ja-JP" sz="1200"/>
          </a:p>
        </p:txBody>
      </p:sp>
      <p:sp>
        <p:nvSpPr>
          <p:cNvPr id="15363" name="Rectangle 2"/>
          <p:cNvSpPr>
            <a:spLocks noGrp="1" noRot="1" noChangeAspect="1" noChangeArrowheads="1" noTextEdit="1"/>
          </p:cNvSpPr>
          <p:nvPr>
            <p:ph type="sldImg"/>
          </p:nvPr>
        </p:nvSpPr>
        <p:spPr bwMode="auto">
          <a:xfrm>
            <a:off x="1144588" y="685800"/>
            <a:ext cx="4573587"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4" name="Rectangle 3"/>
          <p:cNvSpPr>
            <a:spLocks noGrp="1" noChangeArrowheads="1"/>
          </p:cNvSpPr>
          <p:nvPr>
            <p:ph type="body" idx="1"/>
          </p:nvPr>
        </p:nvSpPr>
        <p:spPr bwMode="auto">
          <a:xfrm>
            <a:off x="233363" y="4241800"/>
            <a:ext cx="6391275" cy="4508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spcBef>
                <a:spcPct val="0"/>
              </a:spcBef>
            </a:pPr>
            <a:r>
              <a:rPr lang="en-US" altLang="ja-JP" sz="700" b="1" smtClean="0"/>
              <a:t>UNCT can support the reporting process:</a:t>
            </a:r>
          </a:p>
          <a:p>
            <a:pPr>
              <a:lnSpc>
                <a:spcPct val="80000"/>
              </a:lnSpc>
              <a:spcBef>
                <a:spcPct val="0"/>
              </a:spcBef>
            </a:pPr>
            <a:r>
              <a:rPr lang="en-US" altLang="ja-JP" sz="700" smtClean="0"/>
              <a:t>In the case of Treaty Bodies, both State reports and Shadow Reports</a:t>
            </a:r>
          </a:p>
          <a:p>
            <a:pPr>
              <a:lnSpc>
                <a:spcPct val="80000"/>
              </a:lnSpc>
              <a:spcBef>
                <a:spcPct val="0"/>
              </a:spcBef>
            </a:pPr>
            <a:r>
              <a:rPr lang="en-US" altLang="ja-JP" sz="700" smtClean="0"/>
              <a:t>In the case of the UPR the State Party Report and civil society reports</a:t>
            </a:r>
          </a:p>
          <a:p>
            <a:pPr>
              <a:lnSpc>
                <a:spcPct val="80000"/>
              </a:lnSpc>
              <a:spcBef>
                <a:spcPct val="0"/>
              </a:spcBef>
            </a:pPr>
            <a:r>
              <a:rPr lang="en-US" altLang="ja-JP" sz="700" smtClean="0"/>
              <a:t>Not applicable for Special Procedures</a:t>
            </a:r>
          </a:p>
          <a:p>
            <a:pPr>
              <a:lnSpc>
                <a:spcPct val="80000"/>
              </a:lnSpc>
              <a:spcBef>
                <a:spcPct val="0"/>
              </a:spcBef>
            </a:pPr>
            <a:r>
              <a:rPr lang="en-US" altLang="ja-JP" sz="700" b="1" smtClean="0"/>
              <a:t>UNCT can provide its own inputs to the mechanisms: </a:t>
            </a:r>
          </a:p>
          <a:p>
            <a:pPr>
              <a:lnSpc>
                <a:spcPct val="80000"/>
              </a:lnSpc>
              <a:spcBef>
                <a:spcPct val="0"/>
              </a:spcBef>
            </a:pPr>
            <a:r>
              <a:rPr lang="en-US" altLang="ja-JP" sz="700" smtClean="0"/>
              <a:t>To the Treaty bodies for the Committee review of the reports</a:t>
            </a:r>
          </a:p>
          <a:p>
            <a:pPr>
              <a:lnSpc>
                <a:spcPct val="80000"/>
              </a:lnSpc>
              <a:spcBef>
                <a:spcPct val="0"/>
              </a:spcBef>
            </a:pPr>
            <a:r>
              <a:rPr lang="en-US" altLang="ja-JP" sz="700" smtClean="0"/>
              <a:t>To provide input to the UN compilation report for the UPR review</a:t>
            </a:r>
          </a:p>
          <a:p>
            <a:pPr>
              <a:lnSpc>
                <a:spcPct val="80000"/>
              </a:lnSpc>
              <a:spcBef>
                <a:spcPct val="0"/>
              </a:spcBef>
            </a:pPr>
            <a:r>
              <a:rPr lang="en-US" altLang="ja-JP" sz="700" smtClean="0"/>
              <a:t>In supporting the visits of the Special Procedures</a:t>
            </a:r>
          </a:p>
          <a:p>
            <a:pPr>
              <a:lnSpc>
                <a:spcPct val="80000"/>
              </a:lnSpc>
              <a:spcBef>
                <a:spcPct val="0"/>
              </a:spcBef>
            </a:pPr>
            <a:r>
              <a:rPr lang="en-US" altLang="ja-JP" sz="700" b="1" smtClean="0"/>
              <a:t>Mechanisms issue their recommendations:</a:t>
            </a:r>
          </a:p>
          <a:p>
            <a:pPr>
              <a:lnSpc>
                <a:spcPct val="80000"/>
              </a:lnSpc>
              <a:spcBef>
                <a:spcPct val="0"/>
              </a:spcBef>
            </a:pPr>
            <a:r>
              <a:rPr lang="en-US" altLang="ja-JP" sz="700" smtClean="0"/>
              <a:t>Treaty bodies the concluding observations</a:t>
            </a:r>
          </a:p>
          <a:p>
            <a:pPr>
              <a:lnSpc>
                <a:spcPct val="80000"/>
              </a:lnSpc>
              <a:spcBef>
                <a:spcPct val="0"/>
              </a:spcBef>
            </a:pPr>
            <a:r>
              <a:rPr lang="en-US" altLang="ja-JP" sz="700" smtClean="0"/>
              <a:t>Special Procedures their mission reports</a:t>
            </a:r>
          </a:p>
          <a:p>
            <a:pPr>
              <a:lnSpc>
                <a:spcPct val="80000"/>
              </a:lnSpc>
              <a:spcBef>
                <a:spcPct val="0"/>
              </a:spcBef>
            </a:pPr>
            <a:r>
              <a:rPr lang="en-US" altLang="ja-JP" sz="700" smtClean="0"/>
              <a:t>UPR their recommendations</a:t>
            </a:r>
          </a:p>
          <a:p>
            <a:pPr>
              <a:lnSpc>
                <a:spcPct val="80000"/>
              </a:lnSpc>
              <a:spcBef>
                <a:spcPct val="0"/>
              </a:spcBef>
            </a:pPr>
            <a:r>
              <a:rPr lang="en-US" altLang="ja-JP" sz="700" b="1" smtClean="0"/>
              <a:t>UNCT can support State in the implementation of the recommendations of all the mechanisms</a:t>
            </a:r>
          </a:p>
          <a:p>
            <a:pPr>
              <a:lnSpc>
                <a:spcPct val="80000"/>
              </a:lnSpc>
              <a:spcBef>
                <a:spcPct val="0"/>
              </a:spcBef>
            </a:pPr>
            <a:r>
              <a:rPr lang="en-US" altLang="ja-JP" sz="700" b="1" smtClean="0"/>
              <a:t>UNCT can raise awareness about the mechanisms as well as of their recommendations, both with State and civil society actors</a:t>
            </a:r>
          </a:p>
          <a:p>
            <a:pPr>
              <a:lnSpc>
                <a:spcPct val="80000"/>
              </a:lnSpc>
              <a:spcBef>
                <a:spcPct val="0"/>
              </a:spcBef>
            </a:pPr>
            <a:endParaRPr lang="en-US" altLang="ja-JP" sz="700" b="1" smtClean="0"/>
          </a:p>
          <a:p>
            <a:pPr>
              <a:lnSpc>
                <a:spcPct val="80000"/>
              </a:lnSpc>
              <a:spcBef>
                <a:spcPct val="0"/>
              </a:spcBef>
            </a:pPr>
            <a:endParaRPr lang="en-US" altLang="ja-JP" sz="700" b="1" smtClean="0"/>
          </a:p>
          <a:p>
            <a:pPr>
              <a:lnSpc>
                <a:spcPct val="80000"/>
              </a:lnSpc>
              <a:spcBef>
                <a:spcPct val="0"/>
              </a:spcBef>
            </a:pPr>
            <a:endParaRPr lang="en-US" altLang="ja-JP" sz="700" b="1" smtClean="0"/>
          </a:p>
          <a:p>
            <a:pPr>
              <a:lnSpc>
                <a:spcPct val="80000"/>
              </a:lnSpc>
              <a:spcBef>
                <a:spcPct val="0"/>
              </a:spcBef>
            </a:pPr>
            <a:r>
              <a:rPr lang="en-US" altLang="ja-JP" sz="700" b="1" smtClean="0"/>
              <a:t>Possibilities for cooperation between UN country teams and Treaty Bodies</a:t>
            </a:r>
            <a:endParaRPr lang="en-US" altLang="ja-JP" sz="700" smtClean="0"/>
          </a:p>
          <a:p>
            <a:pPr>
              <a:lnSpc>
                <a:spcPct val="80000"/>
              </a:lnSpc>
              <a:spcBef>
                <a:spcPct val="0"/>
              </a:spcBef>
            </a:pPr>
            <a:r>
              <a:rPr lang="en-US" altLang="ja-JP" sz="700" smtClean="0"/>
              <a:t>The human rights treaty bodies provide a number of useful </a:t>
            </a:r>
            <a:r>
              <a:rPr lang="en-US" altLang="ja-JP" sz="700" b="1" smtClean="0"/>
              <a:t>entry points</a:t>
            </a:r>
            <a:r>
              <a:rPr lang="en-US" altLang="ja-JP" sz="700" smtClean="0"/>
              <a:t> and opportunities for </a:t>
            </a:r>
            <a:r>
              <a:rPr lang="en-US" altLang="ja-JP" sz="700" b="1" smtClean="0"/>
              <a:t>participation</a:t>
            </a:r>
            <a:r>
              <a:rPr lang="en-US" altLang="ja-JP" sz="700" smtClean="0"/>
              <a:t> by UN country teams.   For instance, UNCTs can systematically facilitate the participation in the reporting process by States and NGOs, where appropriate; provide concise data to Committees; and use its outputs as a programming tool.  Such engagement transforms the reporting exercise into a dynamic tool for assessment and dialogue with States, UN agencies and NGOs which can provide an essential framework to hold States parties accountable for their treaty obligations.  </a:t>
            </a:r>
            <a:endParaRPr lang="en-US" altLang="ja-JP" sz="700" b="1" smtClean="0"/>
          </a:p>
          <a:p>
            <a:pPr>
              <a:lnSpc>
                <a:spcPct val="80000"/>
              </a:lnSpc>
              <a:spcBef>
                <a:spcPct val="0"/>
              </a:spcBef>
            </a:pPr>
            <a:r>
              <a:rPr lang="en-GB" altLang="ja-JP" sz="700" b="1" u="sng" smtClean="0"/>
              <a:t>Examples of “good practices”:</a:t>
            </a:r>
            <a:endParaRPr lang="en-US" altLang="ja-JP" sz="700" b="1" u="sng" smtClean="0"/>
          </a:p>
          <a:p>
            <a:pPr>
              <a:lnSpc>
                <a:spcPct val="80000"/>
              </a:lnSpc>
              <a:spcBef>
                <a:spcPct val="0"/>
              </a:spcBef>
            </a:pPr>
            <a:r>
              <a:rPr lang="en-GB" altLang="zh-CN" sz="700" b="1" smtClean="0"/>
              <a:t>a) Support to the reporting process: </a:t>
            </a:r>
          </a:p>
          <a:p>
            <a:pPr>
              <a:lnSpc>
                <a:spcPct val="80000"/>
              </a:lnSpc>
              <a:spcBef>
                <a:spcPct val="0"/>
              </a:spcBef>
            </a:pPr>
            <a:r>
              <a:rPr lang="en-US" altLang="zh-CN" sz="700" b="1" smtClean="0"/>
              <a:t>Encouraging compliance with reporting obligations</a:t>
            </a:r>
            <a:r>
              <a:rPr lang="en-US" altLang="zh-CN" sz="700" smtClean="0"/>
              <a:t> in a timely manner and in accordance with the reporting guidelines of the respective committees, including through reporting workshops and other capacity building activities for both Government and civil society.</a:t>
            </a:r>
            <a:endParaRPr lang="en-US" altLang="zh-CN" sz="700" b="1" i="1" u="sng" smtClean="0"/>
          </a:p>
          <a:p>
            <a:pPr>
              <a:lnSpc>
                <a:spcPct val="80000"/>
              </a:lnSpc>
              <a:spcBef>
                <a:spcPct val="0"/>
              </a:spcBef>
            </a:pPr>
            <a:r>
              <a:rPr lang="en-US" altLang="zh-CN" sz="700" b="1" i="1" u="sng" smtClean="0"/>
              <a:t>Good practice 1:</a:t>
            </a:r>
            <a:r>
              <a:rPr lang="en-US" altLang="zh-CN" sz="700" smtClean="0"/>
              <a:t>  Using OHCHR material on treaty body reporting, specifically the UN Manual on Human Rights Reporting, the UNDP Country Office in Kazakhstan has been involved in assisting the government in treaty reporting, particularly with reports under CAT, CEDAW, CRC and CERD. Activities included: preparing analytical and informational materials for dissemination in local language and organizing several workshops to highlight these guidelines; and regular communication with the inter-ministerial working groups in charge of preparing the reports and advocacy for inclusion of NGO representatives in these groups and ensuring quality of information.</a:t>
            </a:r>
            <a:endParaRPr lang="en-US" altLang="zh-CN" sz="700" b="1" i="1" u="sng" smtClean="0"/>
          </a:p>
          <a:p>
            <a:pPr>
              <a:lnSpc>
                <a:spcPct val="80000"/>
              </a:lnSpc>
              <a:spcBef>
                <a:spcPct val="0"/>
              </a:spcBef>
            </a:pPr>
            <a:r>
              <a:rPr lang="en-US" altLang="zh-CN" sz="700" b="1" smtClean="0"/>
              <a:t>Encouraging the creation of an institutional framework </a:t>
            </a:r>
            <a:r>
              <a:rPr lang="en-US" altLang="zh-CN" sz="700" smtClean="0"/>
              <a:t>for the preparation of reports and mechanisms to allow for participation of all sectors of society in the reporting process and the implementation of recommendations.</a:t>
            </a:r>
            <a:endParaRPr lang="en-US" altLang="zh-CN" sz="700" b="1" i="1" u="sng" smtClean="0"/>
          </a:p>
          <a:p>
            <a:pPr>
              <a:lnSpc>
                <a:spcPct val="80000"/>
              </a:lnSpc>
              <a:spcBef>
                <a:spcPct val="0"/>
              </a:spcBef>
            </a:pPr>
            <a:r>
              <a:rPr lang="en-US" altLang="zh-CN" sz="700" b="1" i="1" u="sng" smtClean="0"/>
              <a:t>Good practice 2:</a:t>
            </a:r>
            <a:r>
              <a:rPr lang="en-US" altLang="zh-CN" sz="700" smtClean="0"/>
              <a:t>  In December 2003, the United Nations System in Ecuador signed an inter-institutional cooperation agreement with the Ministry of Foreign Affairs aimed at providing assistance to the Public Coordination Commission (PCC) on Human Rights which is charged inter alia with coordinating the preparation of reports to Treaty Bodies.   The sum of 10,000 US$ for this small UNCT project, provided by the different UN agencies, despite being modest, has allowed the UNCT to undertake a series of actives, including: 1) regular meetings of the different Working Groups aimed at preparing the various reports to TBs: 2) an OHCHR mission to provide guidance on the report writing process to TBs; 3) developing a leaflet with practical information on how to present reports; and 4) creating a website of PCC for information about developments on preparation of reports to Treaty Bodies.</a:t>
            </a:r>
          </a:p>
          <a:p>
            <a:pPr>
              <a:lnSpc>
                <a:spcPct val="80000"/>
              </a:lnSpc>
              <a:spcBef>
                <a:spcPct val="0"/>
              </a:spcBef>
            </a:pPr>
            <a:r>
              <a:rPr lang="en-GB" altLang="ja-JP" sz="700" b="1" smtClean="0"/>
              <a:t>B) Advocacy tool: </a:t>
            </a:r>
            <a:r>
              <a:rPr lang="en-GB" altLang="ja-JP" sz="700" smtClean="0"/>
              <a:t>UNCTs can f</a:t>
            </a:r>
            <a:r>
              <a:rPr lang="en-US" altLang="ja-JP" sz="700" smtClean="0"/>
              <a:t>ollow up States parties implementation of TB concluding observations and recommendations, and those of ILO supervisory bodies, as well as draw these recommendations to the attention of other actors, including national human rights institutions and NGOs. These recommendations can be used by UNCTs as a tool to encourage necessary legislative, policy, budget or programmatic review or change, as well as effective implementation of existing legislation or policies.  They should also inspire UN action at the country level and contribute to CCAs/UNDAFs; </a:t>
            </a:r>
            <a:endParaRPr lang="en-US" altLang="ja-JP" sz="700" b="1" i="1" u="sng" smtClean="0"/>
          </a:p>
          <a:p>
            <a:pPr>
              <a:lnSpc>
                <a:spcPct val="80000"/>
              </a:lnSpc>
              <a:spcBef>
                <a:spcPct val="0"/>
              </a:spcBef>
            </a:pPr>
            <a:r>
              <a:rPr lang="en-US" altLang="ja-JP" sz="700" b="1" i="1" u="sng" smtClean="0"/>
              <a:t>Good practice 3:</a:t>
            </a:r>
            <a:r>
              <a:rPr lang="en-US" altLang="ja-JP" sz="700" i="1" smtClean="0"/>
              <a:t> </a:t>
            </a:r>
            <a:r>
              <a:rPr lang="en-US" altLang="zh-CN" sz="700" smtClean="0"/>
              <a:t> UNDP Zambia has supported training of government officers on state reporting and is currently planning, in collaboration with the Human Rights Commission and the Ministry of Justice, a joint workshop to disseminate the state report and to explore next steps to guide the Government in future policy development. </a:t>
            </a:r>
          </a:p>
          <a:p>
            <a:pPr>
              <a:lnSpc>
                <a:spcPct val="80000"/>
              </a:lnSpc>
              <a:spcBef>
                <a:spcPct val="0"/>
              </a:spcBef>
            </a:pPr>
            <a:endParaRPr lang="en-US" altLang="zh-CN" sz="700" b="1"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971F9BC-4C84-4302-BA46-3DD309C1AB56}" type="slidenum">
              <a:rPr lang="en-US" altLang="ja-JP" sz="1200">
                <a:cs typeface="Arial" charset="0"/>
              </a:rPr>
              <a:pPr algn="r"/>
              <a:t>37</a:t>
            </a:fld>
            <a:endParaRPr lang="es-ES" altLang="ja-JP" sz="1200">
              <a:cs typeface="Arial" charset="0"/>
            </a:endParaRPr>
          </a:p>
        </p:txBody>
      </p:sp>
      <p:sp>
        <p:nvSpPr>
          <p:cNvPr id="7885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01396B3-6E13-47BD-B4A4-1AAAEED70F81}" type="slidenum">
              <a:rPr lang="en-US" altLang="ja-JP" sz="1200">
                <a:cs typeface="Arial" charset="0"/>
              </a:rPr>
              <a:pPr algn="r"/>
              <a:t>37</a:t>
            </a:fld>
            <a:endParaRPr lang="es-ES" altLang="ja-JP" sz="1200">
              <a:cs typeface="Arial" charset="0"/>
            </a:endParaRPr>
          </a:p>
        </p:txBody>
      </p:sp>
      <p:sp>
        <p:nvSpPr>
          <p:cNvPr id="78852" name="Rectangle 2"/>
          <p:cNvSpPr>
            <a:spLocks noGrp="1" noRot="1" noChangeAspect="1" noChangeArrowheads="1" noTextEdit="1"/>
          </p:cNvSpPr>
          <p:nvPr>
            <p:ph type="sldImg"/>
          </p:nvPr>
        </p:nvSpPr>
        <p:spPr>
          <a:xfrm>
            <a:off x="1144588" y="684213"/>
            <a:ext cx="4573587" cy="3430587"/>
          </a:xfrm>
          <a:ln/>
        </p:spPr>
      </p:sp>
      <p:sp>
        <p:nvSpPr>
          <p:cNvPr id="78853" name="Rectangle 3"/>
          <p:cNvSpPr>
            <a:spLocks noGrp="1" noChangeArrowheads="1"/>
          </p:cNvSpPr>
          <p:nvPr>
            <p:ph type="body" idx="1"/>
          </p:nvPr>
        </p:nvSpPr>
        <p:spPr>
          <a:xfrm>
            <a:off x="392113" y="4306888"/>
            <a:ext cx="6219825" cy="4837112"/>
          </a:xfrm>
        </p:spPr>
        <p:txBody>
          <a:bodyPr/>
          <a:lstStyle/>
          <a:p>
            <a:pPr>
              <a:lnSpc>
                <a:spcPct val="80000"/>
              </a:lnSpc>
              <a:spcBef>
                <a:spcPct val="0"/>
              </a:spcBef>
            </a:pPr>
            <a:r>
              <a:rPr lang="es-ES" altLang="ja-JP" sz="700" b="1"/>
              <a:t>Actualización </a:t>
            </a:r>
          </a:p>
          <a:p>
            <a:pPr>
              <a:lnSpc>
                <a:spcPct val="80000"/>
              </a:lnSpc>
              <a:spcBef>
                <a:spcPct val="0"/>
              </a:spcBef>
            </a:pPr>
            <a:r>
              <a:rPr lang="es-ES" altLang="ja-JP" sz="700" b="1"/>
              <a:t>Diapositivas opcionales se desarrollarán para cada sistema regional</a:t>
            </a:r>
          </a:p>
          <a:p>
            <a:pPr>
              <a:lnSpc>
                <a:spcPct val="80000"/>
              </a:lnSpc>
              <a:spcBef>
                <a:spcPct val="0"/>
              </a:spcBef>
            </a:pPr>
            <a:endParaRPr lang="es-ES" altLang="ja-JP" sz="700"/>
          </a:p>
          <a:p>
            <a:pPr>
              <a:lnSpc>
                <a:spcPct val="80000"/>
              </a:lnSpc>
              <a:spcBef>
                <a:spcPct val="0"/>
              </a:spcBef>
            </a:pPr>
            <a:r>
              <a:rPr lang="es-ES" altLang="ja-JP" sz="700"/>
              <a:t>También se han establecido regímenes regionales de Derechos Humanos , que varían en su capacidad y su impacto en África, América y Europa, y complementan los mecanismos internacionales de Derechos Humanos. Los mecanismos regionales de Derechos Humanos pueden ser socios importantes para la colaboración estrecha con las NU sobre las actividades de interés mutuo. Los sistemas regionales de Derechos Humanos refuerzan las normas internacionales y la maquinaria, proporcionando los medios para abordar los Derechos Humanos en el contexto social, histórico y político de la región en cuestión. </a:t>
            </a:r>
          </a:p>
          <a:p>
            <a:pPr>
              <a:lnSpc>
                <a:spcPct val="80000"/>
              </a:lnSpc>
              <a:spcBef>
                <a:spcPct val="0"/>
              </a:spcBef>
            </a:pPr>
            <a:r>
              <a:rPr lang="es-ES" altLang="ja-JP" sz="700"/>
              <a:t>Asia no ha tenido éxito en el establecimiento de un régimen viable de Derechos Humanos. En la región del Oriente Medio, una Carta Árabe de Derechos Humanos fue revisada por el Comité Árabe Permanente de Derechos Humanos en enero de 2004, pero se sigue considerando que se queda corta a la hora de proporcionar una vital protección de los Derechos Humanos. </a:t>
            </a:r>
            <a:endParaRPr lang="es-ES" altLang="ja-JP" sz="700" b="1"/>
          </a:p>
          <a:p>
            <a:pPr>
              <a:lnSpc>
                <a:spcPct val="80000"/>
              </a:lnSpc>
              <a:spcBef>
                <a:spcPct val="0"/>
              </a:spcBef>
            </a:pPr>
            <a:r>
              <a:rPr lang="es-ES" altLang="ja-JP" sz="700" b="1"/>
              <a:t>El Régimen Europeo de Derechos Humanos </a:t>
            </a:r>
            <a:r>
              <a:rPr lang="es-ES" altLang="ja-JP" sz="700"/>
              <a:t>El Consejo de Europa, la Organización para la Seguridad y la Cooperación en Europa (OSCE) y la Unión Europea forman la columna vertebral institucional del régimen europeo de Derechos Humanos. la Convención Europea para la Protección de los Derechos Humanos y las Libertades Fundamentales (que entró en vigor en 1953) y sus numerosos Protocolos garantizan los derechos civiles y políticos; la Carta Social Europea (1961, revisada en 1996) reconoce los derechos económicos y sociales. La lista de derechos en estos instrumentos es similar a los consagrados en la Declaración Universal de los Derechos Humanos y los dos Pactos Internacionales. El Consejo de Europa ha adoptado tratados especiales en las áreas de protección de datos, los trabajadores migrantes, las minorías, prevención de la tortura y la biomedicina.</a:t>
            </a:r>
            <a:endParaRPr lang="es-ES" altLang="ja-JP" sz="700" b="1"/>
          </a:p>
          <a:p>
            <a:pPr>
              <a:lnSpc>
                <a:spcPct val="80000"/>
              </a:lnSpc>
              <a:spcBef>
                <a:spcPct val="0"/>
              </a:spcBef>
            </a:pPr>
            <a:r>
              <a:rPr lang="es-ES" altLang="ja-JP" sz="700" b="1"/>
              <a:t>Tribunal Europeo de Derechos Humanos - </a:t>
            </a:r>
            <a:r>
              <a:rPr lang="es-ES" dirty="0" smtClean="0"/>
              <a:t> </a:t>
            </a:r>
            <a:r>
              <a:rPr lang="es-ES" altLang="ja-JP" sz="700"/>
              <a:t>Inicialmente se han establecido dos organismos regionales para examinar las reclamaciones de las personas, grupos o individuos, organizaciones no gubernamentales y Estados con respecto violaciones de los Derechos Humanos, a saber, el Tribunal Europeo de Derechos Humanos y la Comisión Europea de Derechos Humanos. La Corte Europea de Derechos Humanos tiene un poder de decisión con autoridad, sus decisiones suelen ser aplicadas y tienen un peso significativo en la legislación y la práctica en varios Estados de Europa. La decisión de la Corte también puede ejercer presión sobre los Estados que se están quedando atrás con las normas europeas. </a:t>
            </a:r>
          </a:p>
          <a:p>
            <a:pPr>
              <a:lnSpc>
                <a:spcPct val="80000"/>
              </a:lnSpc>
              <a:spcBef>
                <a:spcPct val="0"/>
              </a:spcBef>
            </a:pPr>
            <a:endParaRPr lang="es-ES" altLang="ja-JP" sz="700" b="1"/>
          </a:p>
          <a:p>
            <a:pPr>
              <a:lnSpc>
                <a:spcPct val="80000"/>
              </a:lnSpc>
              <a:spcBef>
                <a:spcPct val="0"/>
              </a:spcBef>
            </a:pPr>
            <a:r>
              <a:rPr lang="es-ES" altLang="ja-JP" sz="700" b="1"/>
              <a:t>Régimen de los Derechos Humanos en las Américas - </a:t>
            </a:r>
            <a:r>
              <a:rPr lang="es-ES" altLang="ja-JP" sz="700"/>
              <a:t>Régimen de los Derechos Humanos en las Américas - El régimen interamericano de derechos corresponde a la Organización de Estados Americanos (OEA). Al igual que la Convención Europea, la Declaración Americana de los Derechos y Deberes del Hombre (1948) reconoce una lista de los Derechos Humanos que es similar a la Declaración Universal de los Derechos Humanos. La Convención Americana sobre Derechos Humanos (1969) reconoce los derechos civiles y políticos y el derecho a la propiedad. Además, existe el </a:t>
            </a:r>
            <a:r>
              <a:rPr lang="es-ES" dirty="0" smtClean="0"/>
              <a:t> </a:t>
            </a:r>
            <a:r>
              <a:rPr lang="es-ES" altLang="ja-JP" sz="700" b="1"/>
              <a:t>Protocolo Adicional a la Convención Americana de los Derechos Humanos en Materia de Derechos Económicos, Sociales y Culturales </a:t>
            </a:r>
            <a:r>
              <a:rPr lang="es-ES" altLang="ja-JP" sz="700"/>
              <a:t> (1988), comúnmente conocido como el Pacto de San José, Costa Rica.  </a:t>
            </a:r>
          </a:p>
          <a:p>
            <a:pPr>
              <a:lnSpc>
                <a:spcPct val="80000"/>
              </a:lnSpc>
              <a:spcBef>
                <a:spcPct val="0"/>
              </a:spcBef>
            </a:pPr>
            <a:r>
              <a:rPr lang="es-ES" altLang="ja-JP" sz="700"/>
              <a:t>Para salvaguardar estos derechos en el continente americano, la Convención crea dos órganos para promover la observancia y protección de los Derechos Humanos: la Comisión Interamericana de Derechos Humanos y la Corte Interamericana de Derechos Humanos. </a:t>
            </a:r>
            <a:r>
              <a:rPr lang="es-ES" altLang="ja-JP" sz="700" b="1"/>
              <a:t>La Comisión Interamericana de Derechos Humanos</a:t>
            </a:r>
            <a:r>
              <a:rPr lang="es-ES" dirty="0" smtClean="0"/>
              <a:t> </a:t>
            </a:r>
            <a:r>
              <a:rPr lang="es-ES" altLang="ja-JP" sz="700"/>
              <a:t>es un órgano técnico, cuasi-judicial creado para promover el conocimiento de los Derechos Humanos, formular recomendaciones a los Estados y responder a sus preguntas, preparar estudios e informes, solicitar información de los gobiernos y llevar a cabo investigaciones con su consentimiento. La Comisión adopta las decisiones y resoluciones, informes de problemas de los países, y también está facultada para recibir denuncias de personas o grupos de violaciones de Derechos Humanos. Además, recomienda a los Estados miembros de la OEA la adopción de medidas que podrían contribuir a la protección de los Derechos Humanos. Una de sus principales funciones consiste en presentar casos ante la Corte Interamericana y comparecer ante la Corte durante el proceso de litigio. </a:t>
            </a:r>
            <a:r>
              <a:rPr lang="es-ES" altLang="ja-JP" sz="700" b="1"/>
              <a:t>La Corte Interamericana de Derechos Humanos</a:t>
            </a:r>
            <a:r>
              <a:rPr lang="es-ES" altLang="ja-JP" sz="700"/>
              <a:t> no ha tenido un impacto tan fuerte como el Tribunal Europeo, aunque puede adoptar medidas de ejecución obligatoria, pero su función jurisdiccional es opcional para los Estados que lo ratifiquen. La Corte es competente para juzgar los cargos de que un Estado Parte ha violado la Convención Americana. Los denunciantes que presenten solicitudes de violaciones de los Derechos Humanos deben hayan agotado todos los recursos jurídicos internos. </a:t>
            </a:r>
          </a:p>
          <a:p>
            <a:pPr>
              <a:lnSpc>
                <a:spcPct val="80000"/>
              </a:lnSpc>
              <a:spcBef>
                <a:spcPct val="0"/>
              </a:spcBef>
            </a:pPr>
            <a:endParaRPr lang="es-ES" altLang="ja-JP" sz="700" b="1"/>
          </a:p>
          <a:p>
            <a:pPr>
              <a:lnSpc>
                <a:spcPct val="80000"/>
              </a:lnSpc>
              <a:spcBef>
                <a:spcPct val="0"/>
              </a:spcBef>
            </a:pPr>
            <a:r>
              <a:rPr lang="es-ES" altLang="ja-JP" sz="700" b="1"/>
              <a:t>El Régimen de Derechos Humanos en África - </a:t>
            </a:r>
            <a:r>
              <a:rPr lang="es-ES" altLang="ja-JP" sz="700"/>
              <a:t>El sistema regional de Derechos Humanos de los Estados de África corresponde a la Unión Africana, que se estableció en 2001 y sustituyó a la Organización de la Unidad Africana (OUA).  Sus objetivos incluyen la promoción de la paz, la seguridad y la estabilidad en el continente, principios e instituciones democráticas, la participación popular y el buen gobierno, y, la promoción y protección de los Derechos Humanos, de conformidad con la Carta Africana de Derechos Humanos y Derechos de los Pueblos y otros instrumentos de Derechos Humanos.</a:t>
            </a:r>
            <a:r>
              <a:rPr lang="es-ES" dirty="0" smtClean="0"/>
              <a:t> </a:t>
            </a:r>
            <a:r>
              <a:rPr lang="es-ES" altLang="ja-JP" sz="700"/>
              <a:t>La Carta Africana fue adoptada por la OUA en 1981 y entró en vigor en 1986. Hoy en día existen varios protocolos de la Carta, entre ellos uno que aborda los derechos de la mujer en África. La Carta Africana incluye una característica importante que distingue lo que es el reconocimiento de "pueblos" o derechos colectivos, los derechos a la paz y al desarrollo y la importancia de los derechos individuales. Los derechos que garantiza son más limitados y sujetos a la discrecionalidad del Estado que en los demás instrumentos internacionales de Derechos Humanos. La Carta también crea una Comisión Africana de Derechos Humanos y de los Pueblos que está facultada para recibir denuncias interestatales e individuales, aunque su labor es aparentemente obstaculizada por la falta de recursos. Cualquiera puede presentar una queja o comunicación a la Comisión denunciando una violación de los Derechos Humanos, si todos los recursos legales internos han sido agotados. </a:t>
            </a:r>
            <a:endParaRPr lang="es-ES" altLang="ja-JP" sz="700" b="1"/>
          </a:p>
          <a:p>
            <a:pPr>
              <a:lnSpc>
                <a:spcPct val="80000"/>
              </a:lnSpc>
              <a:spcBef>
                <a:spcPct val="0"/>
              </a:spcBef>
            </a:pPr>
            <a:r>
              <a:t/>
            </a:r>
            <a:br/>
            <a:endParaRPr lang="es-ES" altLang="ja-JP" sz="7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90D731C-6623-42B7-A4C3-24FF3BF9C56A}" type="slidenum">
              <a:rPr lang="en-US" altLang="ja-JP" sz="1200">
                <a:cs typeface="Arial" charset="0"/>
              </a:rPr>
              <a:pPr algn="r"/>
              <a:t>38</a:t>
            </a:fld>
            <a:endParaRPr lang="es-ES" altLang="ja-JP" sz="1200">
              <a:cs typeface="Arial" charset="0"/>
            </a:endParaRPr>
          </a:p>
        </p:txBody>
      </p:sp>
      <p:sp>
        <p:nvSpPr>
          <p:cNvPr id="8089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E2AFC5A-02B3-4487-8B83-21E83BE2733C}" type="slidenum">
              <a:rPr lang="en-US" altLang="ja-JP" sz="1200">
                <a:cs typeface="Arial" charset="0"/>
              </a:rPr>
              <a:pPr algn="r"/>
              <a:t>38</a:t>
            </a:fld>
            <a:endParaRPr lang="es-ES" altLang="ja-JP" sz="1200">
              <a:cs typeface="Arial" charset="0"/>
            </a:endParaRPr>
          </a:p>
        </p:txBody>
      </p:sp>
      <p:sp>
        <p:nvSpPr>
          <p:cNvPr id="80900" name="Rectangle 2"/>
          <p:cNvSpPr>
            <a:spLocks noGrp="1" noRot="1" noChangeAspect="1" noChangeArrowheads="1" noTextEdit="1"/>
          </p:cNvSpPr>
          <p:nvPr>
            <p:ph type="sldImg"/>
          </p:nvPr>
        </p:nvSpPr>
        <p:spPr>
          <a:xfrm>
            <a:off x="1144588" y="684213"/>
            <a:ext cx="4573587" cy="3430587"/>
          </a:xfrm>
          <a:ln/>
        </p:spPr>
      </p:sp>
      <p:sp>
        <p:nvSpPr>
          <p:cNvPr id="80901" name="Rectangle 3"/>
          <p:cNvSpPr>
            <a:spLocks noGrp="1" noChangeArrowheads="1"/>
          </p:cNvSpPr>
          <p:nvPr>
            <p:ph type="body" idx="1"/>
          </p:nvPr>
        </p:nvSpPr>
        <p:spPr>
          <a:xfrm>
            <a:off x="463550" y="4240213"/>
            <a:ext cx="6153150" cy="4378325"/>
          </a:xfrm>
        </p:spPr>
        <p:txBody>
          <a:bodyPr/>
          <a:lstStyle/>
          <a:p>
            <a:pPr>
              <a:lnSpc>
                <a:spcPct val="80000"/>
              </a:lnSpc>
              <a:spcBef>
                <a:spcPct val="0"/>
              </a:spcBef>
            </a:pPr>
            <a:r>
              <a:rPr lang="es-ES" altLang="zh-CN" sz="800"/>
              <a:t>Esta diapositiva presenta los principales componentes de un sistema nacional de protección de Derechos Humanos que se deben establecer o fortalecer el Estado con el fin de promover, proteger y realizar los Derechos Humanos. Haga hincapié en que la acción más importante en materia de Derechos Humanos, en particular la forma en que los  estándares y normas se ponen en práctica, se lleva a cabo a nivel nacional a través de las funciones efectivas que desempeñan las instituciones de gobierno diferentes. Los elementos específicos serán tratados en mayor detalle en el próximo período de sesiones</a:t>
            </a:r>
            <a:endParaRPr lang="es-ES" altLang="zh-CN" sz="800">
              <a:solidFill>
                <a:srgbClr val="FFFFFF"/>
              </a:solidFill>
              <a:cs typeface="Arial" charset="0"/>
            </a:endParaRPr>
          </a:p>
          <a:p>
            <a:pPr>
              <a:lnSpc>
                <a:spcPct val="80000"/>
              </a:lnSpc>
              <a:spcBef>
                <a:spcPct val="0"/>
              </a:spcBef>
            </a:pPr>
            <a:endParaRPr lang="es-ES" altLang="ja-JP" sz="800"/>
          </a:p>
          <a:p>
            <a:pPr>
              <a:lnSpc>
                <a:spcPct val="80000"/>
              </a:lnSpc>
              <a:spcBef>
                <a:spcPct val="0"/>
              </a:spcBef>
            </a:pPr>
            <a:r>
              <a:rPr lang="es-ES" altLang="ja-JP" sz="800"/>
              <a:t>Un NHRPS consiste principalmente en marcos jurídicos, instituciones, procedimientos y políticas de los agentes destinados a garantizar que las normas internacionales y estándares de Derechos Humanos se promueven, y sean respetados, protegidos y cumplidos.  </a:t>
            </a:r>
          </a:p>
          <a:p>
            <a:pPr>
              <a:lnSpc>
                <a:spcPct val="80000"/>
              </a:lnSpc>
              <a:spcBef>
                <a:spcPct val="0"/>
              </a:spcBef>
            </a:pPr>
            <a:endParaRPr lang="es-ES" altLang="ja-JP" sz="800"/>
          </a:p>
          <a:p>
            <a:pPr>
              <a:lnSpc>
                <a:spcPct val="80000"/>
              </a:lnSpc>
              <a:spcBef>
                <a:spcPct val="0"/>
              </a:spcBef>
            </a:pPr>
            <a:r>
              <a:rPr lang="es-ES" altLang="ja-JP" sz="800" b="1"/>
              <a:t>El objetivo de un NHRPS </a:t>
            </a:r>
            <a:r>
              <a:rPr lang="es-ES" altLang="ja-JP" sz="800"/>
              <a:t> es asegurar el respeto sostenible y efectivo de los Derechos Humanos en un país. D</a:t>
            </a:r>
            <a:r>
              <a:rPr lang="es-ES" altLang="zh-CN" sz="800"/>
              <a:t>ebe prestarse especial atención a garantizar que todos los aspectos de cualquier NHRPS respondan a los Derechos Humanos de las mujeres.  Y debe prestarse especial atención a los grupos objeto de discriminación y que sufren una desventaja en el país - incluyendo a las minorías raciales y étnicas, los niños, las mujeres con discapacidad, y los pobres.</a:t>
            </a:r>
          </a:p>
          <a:p>
            <a:pPr>
              <a:lnSpc>
                <a:spcPct val="80000"/>
              </a:lnSpc>
              <a:spcBef>
                <a:spcPct val="0"/>
              </a:spcBef>
            </a:pPr>
            <a:endParaRPr lang="es-ES" altLang="ja-JP" sz="800"/>
          </a:p>
          <a:p>
            <a:pPr>
              <a:lnSpc>
                <a:spcPct val="80000"/>
              </a:lnSpc>
              <a:spcBef>
                <a:spcPct val="0"/>
              </a:spcBef>
            </a:pPr>
            <a:r>
              <a:rPr lang="es-ES" altLang="ja-JP" sz="800" b="1"/>
              <a:t>Marcos constitucionales y legislativos </a:t>
            </a:r>
            <a:r>
              <a:rPr lang="es-ES" altLang="ja-JP" sz="800"/>
              <a:t> que reflejan las normas internacionales y estándares de Derechos Humanos, instituciones eficaces para promover y proteger los Derechos Humanos, incluidos los gobiernos a nivel central y local, los parlamentos central y local, las administraciones, tanto a nivel central y local, la administración de justicia, los tribunales constitucionales , y un organismo independiente de Derechos Humanos, como una institución nacional de Derechos Humanos y/o defensor del pueblo;</a:t>
            </a:r>
          </a:p>
          <a:p>
            <a:pPr>
              <a:lnSpc>
                <a:spcPct val="80000"/>
              </a:lnSpc>
              <a:spcBef>
                <a:spcPct val="0"/>
              </a:spcBef>
            </a:pPr>
            <a:r>
              <a:rPr lang="es-ES" altLang="ja-JP" sz="800" b="1"/>
              <a:t>Políticas, </a:t>
            </a:r>
            <a:r>
              <a:rPr lang="es-ES" dirty="0" smtClean="0"/>
              <a:t> </a:t>
            </a:r>
            <a:r>
              <a:rPr lang="es-ES" altLang="ja-JP" sz="800" b="1"/>
              <a:t>procedimientos y procesos </a:t>
            </a:r>
            <a:r>
              <a:rPr lang="es-ES" altLang="ja-JP" sz="800"/>
              <a:t>de promoción de los Derechos Humanos y la protección, incluyendo: la reparación de violaciones de Derechos Humanos y los abusos, el acceso a procedimientos de solución de controversias y mecanismos de aplicación efectivos, así como sanciones y recursos; procesos participativos de toma de decisiones, la cooperación con los mecanismos de Derechos Humanos internacionales y regionales , y en un nivel más global, la adopción de la política de Derechos Humanos en la planificación y programa de desarrollo;</a:t>
            </a:r>
            <a:r>
              <a:rPr lang="es-ES" dirty="0" smtClean="0"/>
              <a:t> </a:t>
            </a:r>
          </a:p>
          <a:p>
            <a:pPr>
              <a:lnSpc>
                <a:spcPct val="80000"/>
              </a:lnSpc>
              <a:spcBef>
                <a:spcPct val="0"/>
              </a:spcBef>
            </a:pPr>
            <a:r>
              <a:rPr lang="es-ES" altLang="ja-JP" sz="800" b="1"/>
              <a:t>Los programas y políticas de sensibilización sobre los Derechos Humanos,</a:t>
            </a:r>
            <a:r>
              <a:rPr lang="es-ES" altLang="ja-JP" sz="800"/>
              <a:t> incluidos los derechos de las mujeres, a través de la educación en Derechos Humanos en las escuelas, universidades e instituciones de educación profesional, la formación en Derechos Humanos para funcionarios públicos y otros profesionales pertinentes, así como campañas de sensibilización para el público en general ; </a:t>
            </a:r>
          </a:p>
          <a:p>
            <a:pPr>
              <a:lnSpc>
                <a:spcPct val="80000"/>
              </a:lnSpc>
              <a:spcBef>
                <a:spcPct val="0"/>
              </a:spcBef>
            </a:pPr>
            <a:r>
              <a:rPr lang="es-ES" altLang="ja-JP" sz="800"/>
              <a:t>La existencia de una vibrante sociedad civil democrática </a:t>
            </a:r>
            <a:r>
              <a:rPr lang="es-ES" dirty="0" smtClean="0"/>
              <a:t> </a:t>
            </a:r>
            <a:r>
              <a:rPr lang="es-ES" altLang="ja-JP" sz="800" b="1"/>
              <a:t>con la participación plena e igualitaria de hombres y mujeres,</a:t>
            </a:r>
            <a:r>
              <a:rPr lang="es-ES" altLang="ja-JP" sz="800"/>
              <a:t>,</a:t>
            </a:r>
            <a:r>
              <a:rPr lang="es-ES" dirty="0" smtClean="0"/>
              <a:t> </a:t>
            </a:r>
            <a:r>
              <a:rPr lang="es-ES" altLang="ja-JP" sz="800"/>
              <a:t> incluidos los medios de comunicación libres, activos e independientes y defensores de los Derechos Humanos comunidades. El papel de los sindicatos y las organizaciones de empleadores también puede ser muy importantes en este contexto.</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E406A2C-802F-40CD-A841-7136D40D2AF9}" type="slidenum">
              <a:rPr lang="en-US" altLang="ja-JP" sz="1200">
                <a:cs typeface="Arial" charset="0"/>
              </a:rPr>
              <a:pPr algn="r"/>
              <a:t>39</a:t>
            </a:fld>
            <a:endParaRPr lang="es-ES" altLang="ja-JP" sz="1200">
              <a:cs typeface="Arial" charset="0"/>
            </a:endParaRPr>
          </a:p>
        </p:txBody>
      </p:sp>
      <p:sp>
        <p:nvSpPr>
          <p:cNvPr id="8294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5BCC746-D284-4206-957B-994786576CB5}" type="slidenum">
              <a:rPr lang="en-US" altLang="ja-JP" sz="1200">
                <a:cs typeface="Arial" charset="0"/>
              </a:rPr>
              <a:pPr algn="r"/>
              <a:t>39</a:t>
            </a:fld>
            <a:endParaRPr lang="es-ES" altLang="ja-JP" sz="1200">
              <a:cs typeface="Arial" charset="0"/>
            </a:endParaRPr>
          </a:p>
        </p:txBody>
      </p:sp>
      <p:sp>
        <p:nvSpPr>
          <p:cNvPr id="82948" name="Rectangle 2"/>
          <p:cNvSpPr>
            <a:spLocks noGrp="1" noRot="1" noChangeAspect="1" noChangeArrowheads="1" noTextEdit="1"/>
          </p:cNvSpPr>
          <p:nvPr>
            <p:ph type="sldImg"/>
          </p:nvPr>
        </p:nvSpPr>
        <p:spPr>
          <a:ln/>
        </p:spPr>
      </p:sp>
      <p:sp>
        <p:nvSpPr>
          <p:cNvPr id="82949" name="Rectangle 3"/>
          <p:cNvSpPr>
            <a:spLocks noGrp="1" noChangeArrowheads="1"/>
          </p:cNvSpPr>
          <p:nvPr>
            <p:ph type="body" idx="1"/>
          </p:nvPr>
        </p:nvSpPr>
        <p:spPr/>
        <p:txBody>
          <a:bodyPr/>
          <a:lstStyle/>
          <a:p>
            <a:pPr>
              <a:lnSpc>
                <a:spcPct val="90000"/>
              </a:lnSpc>
              <a:spcBef>
                <a:spcPct val="0"/>
              </a:spcBef>
            </a:pPr>
            <a:r>
              <a:rPr lang="es-ES" altLang="ja-JP" sz="800"/>
              <a:t>El sistema internacional de tratados de Derechos Humanos puede parecer centrado en el plano internacional, sin embargo, claramente, es al nivel nacional que la promoción y protección de los Derechos Humanos importa más. Los estándares acordados internacionalmente que figuran en los tratados requieren la aplicación efectiva a nivel nacional con el fin de asegurarse de que sean disfrutados por todos los hombres, mujeres y niños en cada país.</a:t>
            </a:r>
          </a:p>
          <a:p>
            <a:pPr>
              <a:lnSpc>
                <a:spcPct val="90000"/>
              </a:lnSpc>
              <a:spcBef>
                <a:spcPct val="0"/>
              </a:spcBef>
            </a:pPr>
            <a:endParaRPr lang="es-ES" altLang="ja-JP" sz="800"/>
          </a:p>
          <a:p>
            <a:pPr>
              <a:lnSpc>
                <a:spcPct val="90000"/>
              </a:lnSpc>
              <a:spcBef>
                <a:spcPct val="0"/>
              </a:spcBef>
            </a:pPr>
            <a:r>
              <a:rPr lang="es-ES" altLang="ja-JP" sz="800" b="1"/>
              <a:t>Internacionales y mecanismos regionales de Derechos Humanos tienen un papel importante en el apoyo a los esfuerzos </a:t>
            </a:r>
            <a:r>
              <a:rPr lang="es-ES" altLang="ja-JP" sz="800"/>
              <a:t> para reforzar la protección de los Derechos Humanos a nivel nacional. En primer lugar, el proceso de presentación de informes a los Órganos creados en virtud de Tratados y otros mecanismos internacionales de Derechos Humanos, incluido el Comité de Expertos, es en sí una parte importante del desarrollo de un sistema nacional de protección de Derechos Humanos. En segundo lugar, los productos de los órganos y organismos de control de la OIT proporcionará a los Estados consejos prácticos y asistencia sobre la mejor manera de aplicar los tratados.</a:t>
            </a:r>
          </a:p>
          <a:p>
            <a:pPr>
              <a:lnSpc>
                <a:spcPct val="90000"/>
              </a:lnSpc>
              <a:spcBef>
                <a:spcPct val="0"/>
              </a:spcBef>
            </a:pPr>
            <a:endParaRPr lang="es-ES" altLang="ja-JP" sz="800"/>
          </a:p>
          <a:p>
            <a:pPr>
              <a:lnSpc>
                <a:spcPct val="90000"/>
              </a:lnSpc>
              <a:spcBef>
                <a:spcPct val="0"/>
              </a:spcBef>
            </a:pPr>
            <a:r>
              <a:rPr lang="es-ES" altLang="ja-JP" sz="800" b="1"/>
              <a:t>Los productos de los Órganos creados en virtud de Tratados </a:t>
            </a:r>
            <a:r>
              <a:rPr lang="es-ES" altLang="ja-JP" sz="800"/>
              <a:t>y otros mecanismos internacionales de Derechos Humanos pueden proporcionar a los estados, así como a los equipos de las NU y los países donantes  una útil orientación sobre donde más se requiere una acción para reforzar la protección nacional de los Derechos Humanos. </a:t>
            </a:r>
          </a:p>
          <a:p>
            <a:pPr>
              <a:lnSpc>
                <a:spcPct val="90000"/>
              </a:lnSpc>
              <a:spcBef>
                <a:spcPct val="0"/>
              </a:spcBef>
            </a:pPr>
            <a:endParaRPr lang="es-ES" altLang="ja-JP" sz="800"/>
          </a:p>
          <a:p>
            <a:pPr>
              <a:lnSpc>
                <a:spcPct val="90000"/>
              </a:lnSpc>
              <a:spcBef>
                <a:spcPct val="0"/>
              </a:spcBef>
            </a:pPr>
            <a:r>
              <a:rPr lang="es-ES" altLang="ja-JP" sz="800" b="1"/>
              <a:t> Los acuerdos regionales </a:t>
            </a:r>
            <a:r>
              <a:rPr lang="es-ES" altLang="ja-JP" sz="800"/>
              <a:t>desempeñan un papel fundamental en la promoción y protección de los Derechos Humanos. Deberían reforzar las normas universales de Derechos Humanos que figuran en los instrumentos internacionales de Derechos Humanos y su protección. En 1993 la Conferencia Mundial sobre los Derechos Humanos respalda los esfuerzos en curso para fortalecer esos acuerdos e incrementar su eficacia, al tiempo que subraya la importancia de la cooperación con las actividades de las NU sobre Derechos Humanos. La Conferencia Mundial de Derechos Humanos reitera la necesidad de considerar la posibilidad de establecer acuerdos regionales y subregionales para la promoción y protección de los Derechos Humanos donde no existen. </a:t>
            </a:r>
          </a:p>
          <a:p>
            <a:pPr>
              <a:lnSpc>
                <a:spcPct val="90000"/>
              </a:lnSpc>
              <a:spcBef>
                <a:spcPct val="0"/>
              </a:spcBef>
            </a:pPr>
            <a:endParaRPr lang="es-ES" altLang="ja-JP" sz="800"/>
          </a:p>
          <a:p>
            <a:pPr>
              <a:lnSpc>
                <a:spcPct val="90000"/>
              </a:lnSpc>
              <a:spcBef>
                <a:spcPct val="20000"/>
              </a:spcBef>
              <a:buClr>
                <a:schemeClr val="tx2"/>
              </a:buClr>
              <a:buSzPct val="75000"/>
            </a:pPr>
            <a:r>
              <a:rPr lang="es-ES" altLang="ja-JP" sz="800"/>
              <a:t>Los regímenes internacionales y regionales de Derechos Humanos pueden proporcionar protección internacional de los Derechos Humanos. Algunos Órganos creados en virtud de Tratados actúan como un órgano cuasi-judicial, examinando los casos individuales de presuntas violaciones. Los Protocolos Facultativos del CEDAW y del CCPR, y las cláusulas opcionales en el CERD, CAT y el CMW prevén la posibilidad de tales procedimientos. Los comités examinan tales reclamaciones que culminan en una decisión final, no vinculante, que declara la queja inadmisible o admisible,— y - en este último caso - —emite un dictamen sobre el fondo (para determinar si los Derechos Humanos del autor’ han sido violados) Según lo establecido en el Protocolo Facultativo del CCPR, el individuo debe haber agotado todos los recursos internos antes de recurrir a la comisión. No se aplicará esta norma cuando la tramitación de los recursos se prolongue. El sistema de control permite que se presenten las quejas por los sindicatos o las organizaciones de empleadores, y los recursos internos no es necesario que se agoten antes de presentar una denuncia.</a:t>
            </a:r>
          </a:p>
          <a:p>
            <a:pPr>
              <a:lnSpc>
                <a:spcPct val="90000"/>
              </a:lnSpc>
              <a:spcBef>
                <a:spcPct val="20000"/>
              </a:spcBef>
              <a:buClr>
                <a:schemeClr val="tx2"/>
              </a:buClr>
              <a:buSzPct val="75000"/>
            </a:pPr>
            <a:endParaRPr lang="es-ES" altLang="ja-JP" sz="800"/>
          </a:p>
          <a:p>
            <a:pPr>
              <a:lnSpc>
                <a:spcPct val="90000"/>
              </a:lnSpc>
              <a:spcBef>
                <a:spcPct val="20000"/>
              </a:spcBef>
              <a:buClr>
                <a:schemeClr val="tx2"/>
              </a:buClr>
              <a:buSzPct val="75000"/>
            </a:pPr>
            <a:r>
              <a:rPr lang="es-ES" altLang="ja-JP" sz="800"/>
              <a:t>Las protecciones internacionales y regionales judiciales y cuasi judiciales son gratuitas. Esto significa que no hay una jerarquía entre ambos sistemas. Cuando los recursos internos se han agotado, el individuo tiene que elegir si hacer un llamamiento a la Comisión de Derechos Humanos o la Comisión Interamericana, por ejemplo, pero no a ambas.</a:t>
            </a:r>
            <a:endParaRPr lang="es-ES" altLang="ja-JP" sz="800" u="sng"/>
          </a:p>
          <a:p>
            <a:pPr>
              <a:lnSpc>
                <a:spcPct val="90000"/>
              </a:lnSpc>
              <a:spcBef>
                <a:spcPct val="0"/>
              </a:spcBef>
            </a:pPr>
            <a:endParaRPr lang="es-ES" altLang="ja-JP" sz="8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p:txBody>
          <a:bodyPr/>
          <a:lstStyle/>
          <a:p>
            <a:pPr>
              <a:lnSpc>
                <a:spcPct val="90000"/>
              </a:lnSpc>
              <a:spcBef>
                <a:spcPct val="0"/>
              </a:spcBef>
              <a:spcAft>
                <a:spcPct val="70000"/>
              </a:spcAft>
            </a:pPr>
            <a:r>
              <a:rPr lang="es-ES" altLang="ja-JP" sz="1000" dirty="0"/>
              <a:t>Los avances en la incorporación de Derechos Humanos en el sistema de las NU debe mucho al énfasis constante y los esfuerzos de todos los organismos y el personal en el sistema de las NU, tanto en la política y los frentes operativos, a la posición de los Derechos Humanos en nuestro trabajo como un pilar fundamental de nuestro mandato común en virtud de la Carta.</a:t>
            </a:r>
          </a:p>
          <a:p>
            <a:pPr>
              <a:lnSpc>
                <a:spcPct val="90000"/>
              </a:lnSpc>
              <a:spcAft>
                <a:spcPct val="20000"/>
              </a:spcAft>
            </a:pPr>
            <a:r>
              <a:rPr lang="es-ES" altLang="ja-JP" sz="1000" b="1" dirty="0"/>
              <a:t>Reforma de la ONU desde 1997</a:t>
            </a:r>
            <a:r>
              <a:rPr lang="es-ES" altLang="ja-JP" sz="1000" dirty="0"/>
              <a:t>: En una serie de iniciativas de reforma de la ONU desde 1997, los Derechos Humanos se han ido integrando en la labor del sistema de las NU - de ser un tema transversal de fortalecimiento de la coordinación de todo el sistema y las acciones a nivel de país a apoyar una mayor protección al sistema nacional de Derechos Humanos.</a:t>
            </a:r>
          </a:p>
          <a:p>
            <a:pPr>
              <a:lnSpc>
                <a:spcPct val="90000"/>
              </a:lnSpc>
              <a:spcAft>
                <a:spcPct val="20000"/>
              </a:spcAft>
            </a:pPr>
            <a:r>
              <a:rPr lang="es-ES" altLang="ja-JP" sz="1000" b="1" dirty="0"/>
              <a:t>Declaración del Milenio 2000</a:t>
            </a:r>
            <a:r>
              <a:rPr lang="es-ES" altLang="ja-JP" sz="1000" dirty="0"/>
              <a:t>: En la Cumbre del Milenio en el año 2000, los Jefes de Estado se comprometieron significativamente en un amplio conjunto de agendas sobre desarrollo, Derechos Humanos, imperio de la ley e igualdad de género. </a:t>
            </a:r>
          </a:p>
          <a:p>
            <a:pPr>
              <a:lnSpc>
                <a:spcPct val="90000"/>
              </a:lnSpc>
              <a:spcAft>
                <a:spcPct val="20000"/>
              </a:spcAft>
            </a:pPr>
            <a:r>
              <a:rPr lang="es-ES" altLang="ja-JP" sz="1000" b="1" dirty="0"/>
              <a:t>Resultado de la Cumbre Mundial de 2005:</a:t>
            </a:r>
            <a:r>
              <a:rPr lang="es-ES" dirty="0" smtClean="0"/>
              <a:t> </a:t>
            </a:r>
            <a:r>
              <a:rPr lang="es-ES" altLang="ja-JP" sz="1000" dirty="0"/>
              <a:t>La Cumbre Mundial de 2005 reafirmó que los Derechos Humanos, el desarrollo, la paz&amp; seguridad son los tres pilares interrelacionados de nuestra Organización, y le dio un apoyo explícito a una mayor integración de los Derechos Humanos dentro del sistema de las NU.  </a:t>
            </a:r>
          </a:p>
          <a:p>
            <a:pPr>
              <a:lnSpc>
                <a:spcPct val="90000"/>
              </a:lnSpc>
              <a:spcAft>
                <a:spcPct val="20000"/>
              </a:spcAft>
            </a:pPr>
            <a:r>
              <a:rPr lang="es-ES" altLang="ja-JP" sz="1000" b="1" dirty="0"/>
              <a:t>Cumbre de Revisión de 2010 de los ODM:</a:t>
            </a:r>
            <a:r>
              <a:rPr lang="es-ES" dirty="0" smtClean="0"/>
              <a:t> </a:t>
            </a:r>
            <a:r>
              <a:rPr lang="es-ES" altLang="ja-JP" sz="1000" dirty="0"/>
              <a:t>En la Cumbre de Revisión del Milenio, hubo un compromiso aún mayor sin precedentes con los Derechos Humanos.  El documento final reconoce que los Derechos Humanos son esenciales para el logro de los ODM y que los principios de Derechos Humanos de igualdad, no discriminación, participación y rendición de cuentas permean el Programa de Acción.</a:t>
            </a:r>
            <a:endParaRPr lang="es-ES" sz="1000" dirty="0"/>
          </a:p>
        </p:txBody>
      </p:sp>
      <p:sp>
        <p:nvSpPr>
          <p:cNvPr id="2458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A097A5F-C63B-4DF6-9213-0D37FE7BD37D}" type="slidenum">
              <a:rPr kumimoji="1" lang="ja-JP" altLang="en-US" sz="1200">
                <a:cs typeface="Arial" charset="0"/>
              </a:rPr>
              <a:pPr algn="r"/>
              <a:t>4</a:t>
            </a:fld>
            <a:endParaRPr kumimoji="1" lang="es-ES" altLang="ja-JP" sz="1200">
              <a:cs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HIDDEN</a:t>
            </a:r>
            <a:endParaRPr lang="en-GB" dirty="0"/>
          </a:p>
        </p:txBody>
      </p:sp>
      <p:sp>
        <p:nvSpPr>
          <p:cNvPr id="4" name="Slide Number Placeholder 3"/>
          <p:cNvSpPr>
            <a:spLocks noGrp="1"/>
          </p:cNvSpPr>
          <p:nvPr>
            <p:ph type="sldNum" sz="quarter" idx="10"/>
          </p:nvPr>
        </p:nvSpPr>
        <p:spPr/>
        <p:txBody>
          <a:bodyPr/>
          <a:lstStyle/>
          <a:p>
            <a:fld id="{F625FAFB-00E8-49F2-A3E1-32F9FD138559}" type="slidenum">
              <a:rPr lang="en-US" smtClean="0"/>
              <a:pPr/>
              <a:t>40</a:t>
            </a:fld>
            <a:endParaRPr lang="es-ES"/>
          </a:p>
        </p:txBody>
      </p:sp>
    </p:spTree>
    <p:extLst>
      <p:ext uri="{BB962C8B-B14F-4D97-AF65-F5344CB8AC3E}">
        <p14:creationId xmlns:p14="http://schemas.microsoft.com/office/powerpoint/2010/main" val="15972458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05F9D17-44E1-4A01-8E2C-79488DD5D187}" type="slidenum">
              <a:rPr lang="en-US" altLang="ja-JP" sz="1200">
                <a:cs typeface="Arial" charset="0"/>
              </a:rPr>
              <a:pPr algn="r"/>
              <a:t>41</a:t>
            </a:fld>
            <a:endParaRPr lang="es-ES" altLang="ja-JP" sz="1200">
              <a:cs typeface="Arial" charset="0"/>
            </a:endParaRPr>
          </a:p>
        </p:txBody>
      </p:sp>
      <p:sp>
        <p:nvSpPr>
          <p:cNvPr id="86019" name="Rectangle 2"/>
          <p:cNvSpPr>
            <a:spLocks noGrp="1" noRot="1" noChangeAspect="1" noChangeArrowheads="1" noTextEdit="1"/>
          </p:cNvSpPr>
          <p:nvPr>
            <p:ph type="sldImg"/>
          </p:nvPr>
        </p:nvSpPr>
        <p:spPr>
          <a:xfrm>
            <a:off x="1144588" y="684213"/>
            <a:ext cx="4573587" cy="3430587"/>
          </a:xfrm>
          <a:ln/>
        </p:spPr>
      </p:sp>
      <p:sp>
        <p:nvSpPr>
          <p:cNvPr id="86020" name="Rectangle 3"/>
          <p:cNvSpPr>
            <a:spLocks noGrp="1" noChangeArrowheads="1"/>
          </p:cNvSpPr>
          <p:nvPr>
            <p:ph type="body" idx="1"/>
          </p:nvPr>
        </p:nvSpPr>
        <p:spPr>
          <a:xfrm>
            <a:off x="390525" y="4344988"/>
            <a:ext cx="6151563" cy="4473575"/>
          </a:xfrm>
        </p:spPr>
        <p:txBody>
          <a:bodyPr/>
          <a:lstStyle/>
          <a:p>
            <a:pPr marL="228600" indent="-228600">
              <a:spcBef>
                <a:spcPct val="0"/>
              </a:spcBef>
            </a:pPr>
            <a:r>
              <a:rPr lang="es-ES" altLang="zh-CN" sz="800" b="1" dirty="0"/>
              <a:t>Continuando con la idea de la diapositiva anterior, que el Estado es el principal titular de obligaciones en virtud del derecho internacional, explicar que:</a:t>
            </a:r>
          </a:p>
          <a:p>
            <a:pPr marL="228600" indent="-228600">
              <a:spcBef>
                <a:spcPct val="0"/>
              </a:spcBef>
            </a:pPr>
            <a:r>
              <a:rPr lang="es-ES" dirty="0" smtClean="0"/>
              <a:t> </a:t>
            </a:r>
          </a:p>
          <a:p>
            <a:pPr marL="228600" indent="-228600">
              <a:spcBef>
                <a:spcPct val="0"/>
              </a:spcBef>
            </a:pPr>
            <a:r>
              <a:rPr lang="es-ES" altLang="zh-CN" sz="800" b="1" dirty="0"/>
              <a:t>Los Estados Partes</a:t>
            </a:r>
            <a:r>
              <a:rPr lang="es-ES" dirty="0" smtClean="0"/>
              <a:t> </a:t>
            </a:r>
            <a:r>
              <a:rPr lang="es-ES" altLang="zh-CN" sz="800" dirty="0"/>
              <a:t>tienen la obligación específica de respetar, proteger y hacer efectivos los derechos reconocidos en el tratado y tomar las medidas necesarias para su aplicación. </a:t>
            </a:r>
            <a:r>
              <a:rPr lang="es-ES" altLang="zh-CN" sz="800" b="1" i="1" dirty="0"/>
              <a:t>Todos los derechos, en diversos grados, entrañan obligaciones de</a:t>
            </a:r>
            <a:r>
              <a:rPr lang="es-ES" altLang="zh-CN" sz="800" dirty="0"/>
              <a:t> tipo inmediato, tales como la obligación de no discriminar en la realización del derecho en cuestión. En el caso de derechos económicos, sociales y culturales en particular, las obligaciones pueden</a:t>
            </a:r>
            <a:r>
              <a:rPr lang="es-ES" altLang="zh-CN" sz="800" b="1" i="1" dirty="0"/>
              <a:t> ser también de un</a:t>
            </a:r>
            <a:r>
              <a:rPr lang="es-ES" altLang="zh-CN" sz="800" b="1" dirty="0"/>
              <a:t> tipo progresivo</a:t>
            </a:r>
            <a:r>
              <a:rPr lang="es-ES" altLang="zh-CN" sz="800" dirty="0"/>
              <a:t>, la realización del derecho está sujeta a limitaciones de recursos.</a:t>
            </a:r>
            <a:endParaRPr lang="es-ES" altLang="ja-JP" sz="800" dirty="0"/>
          </a:p>
          <a:p>
            <a:pPr marL="228600" indent="-228600">
              <a:spcBef>
                <a:spcPct val="0"/>
              </a:spcBef>
            </a:pPr>
            <a:endParaRPr lang="es-ES" altLang="ja-JP" sz="800" dirty="0"/>
          </a:p>
          <a:p>
            <a:pPr marL="228600" indent="-228600">
              <a:spcBef>
                <a:spcPct val="0"/>
              </a:spcBef>
            </a:pPr>
            <a:r>
              <a:rPr lang="es-ES" altLang="ja-JP" sz="800" b="1" i="1" dirty="0"/>
              <a:t>La obligación de respetar</a:t>
            </a:r>
            <a:r>
              <a:rPr lang="es-ES" dirty="0" smtClean="0"/>
              <a:t> los derechos humanos de todas personas dentro de su jurisdicción, lo que significa</a:t>
            </a:r>
            <a:r>
              <a:rPr lang="es-ES" altLang="ja-JP" sz="800" u="sng" dirty="0"/>
              <a:t> abstenerse de cualquier conducta o actividad</a:t>
            </a:r>
            <a:r>
              <a:rPr lang="es-ES" altLang="ja-JP" sz="800" dirty="0"/>
              <a:t> que viole los derechos humanos.  Esta obligación requiere que los Estados garanticen que los Derechos Humanos sean respetados plenamente en políticas, leyes y acciones de estado, incluidas las de los funcionarios públicos.</a:t>
            </a:r>
          </a:p>
          <a:p>
            <a:pPr marL="228600" indent="-228600">
              <a:spcBef>
                <a:spcPct val="0"/>
              </a:spcBef>
            </a:pPr>
            <a:r>
              <a:rPr lang="es-ES" altLang="ja-JP" sz="800" dirty="0"/>
              <a:t>  </a:t>
            </a:r>
            <a:r>
              <a:rPr lang="es-ES" altLang="ja-JP" sz="800" b="1" i="1" dirty="0"/>
              <a:t>La obligación de proteger</a:t>
            </a:r>
            <a:r>
              <a:rPr lang="es-ES" dirty="0" smtClean="0"/>
              <a:t> sin discriminación los derechos humanos de toda persona </a:t>
            </a:r>
            <a:r>
              <a:rPr lang="es-ES" altLang="ja-JP" sz="800" u="sng" dirty="0"/>
              <a:t>de violaciones por parte del estado o de </a:t>
            </a:r>
            <a:r>
              <a:rPr lang="es-ES" altLang="ja-JP" sz="800" dirty="0"/>
              <a:t>agentes no estatales, incluyendo personas, grupos, instituciones y corporaciones.  Esta obligación requiere que los Estados garanticen que todas las personas dentro de su jurisdicción gozan de sus Derechos Humanos, protegiendo sus Derechos Humanos de acciones de individuos y grupos incluyendo corporaciones, instituciones y organismos públicos y privados. Esta protección se logra fundamentalmente mediante la promulgación de leyes y el establecimiento de procedimientos de recurso, así como a través de mecanismos nacionales para vigilar violaciones de los Derechos Humanos. </a:t>
            </a:r>
          </a:p>
          <a:p>
            <a:pPr marL="228600" indent="-228600">
              <a:spcBef>
                <a:spcPct val="0"/>
              </a:spcBef>
            </a:pPr>
            <a:r>
              <a:rPr lang="es-ES" altLang="ja-JP" sz="800" b="1" i="1" dirty="0"/>
              <a:t>La obligación de cumplir</a:t>
            </a:r>
            <a:r>
              <a:rPr lang="es-ES" dirty="0" smtClean="0"/>
              <a:t> (o garantizar) </a:t>
            </a:r>
            <a:r>
              <a:rPr lang="es-ES" altLang="ja-JP" sz="800" b="1" dirty="0"/>
              <a:t>los derechos humanos mediante la creación de un</a:t>
            </a:r>
            <a:r>
              <a:rPr lang="es-ES" altLang="ja-JP" sz="800" dirty="0"/>
              <a:t> </a:t>
            </a:r>
            <a:r>
              <a:rPr lang="es-ES" altLang="ja-JP" sz="800" u="sng" dirty="0"/>
              <a:t>entorno propicio </a:t>
            </a:r>
            <a:r>
              <a:rPr lang="es-ES" altLang="ja-JP" sz="800" dirty="0"/>
              <a:t>mediante todos los medios apropiados, en particular mediante la asignación de recursos.  Esta obligación requiere que los Estados adopten medidas para asegurar la realización de los Derechos Humanos, tales como medidas legislativas, administrativas u otras medidas a fin de dar efecto a los derechos reconocidos en el tratado. Tanto en el Pacto Internacional de Derechos Económicos, Sociales y Culturales como en la Convención sobre los Derechos del Niño se prevé que los Estados deben "adoptar medidas, hasta el máximo de los recursos disponibles, con miras a la realización progresiva de la plena realización de</a:t>
            </a:r>
            <a:r>
              <a:rPr lang="es-ES" altLang="ja-JP" sz="800" b="1" dirty="0"/>
              <a:t> esos derechos". </a:t>
            </a:r>
            <a:r>
              <a:rPr lang="es-ES" altLang="ja-JP" sz="800" dirty="0"/>
              <a:t> Por lo tanto, el Estado debe adoptar medidas tales como el establecimiento de metas, objetivos y plazos para sus planes nacionales para cumplir con los derechos, que pueden incluir también la búsqueda de asistencia internacional para el desarrollo. La obligación de cumplir incluye la promoción del respeto a los derechos humanos y las libertades fundamentales mediante, por ejemplo</a:t>
            </a:r>
            <a:r>
              <a:rPr lang="es-ES" altLang="ja-JP" sz="800" u="sng" dirty="0"/>
              <a:t>, educación y formación en derechos humanos</a:t>
            </a:r>
            <a:r>
              <a:rPr lang="es-ES" altLang="ja-JP" sz="800" dirty="0"/>
              <a:t>, y garantizar que los principios y normas de derechos humanos reconocidos en los tratados de derechos humanos sean ampliamente conocidos, así como otras medidas necesarias para prevenir violaciones de los derechos humanos.</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23C2C7A-074F-4978-807B-EFE65FEFD873}" type="slidenum">
              <a:rPr kumimoji="1" lang="en-US" sz="1200">
                <a:solidFill>
                  <a:srgbClr val="000000"/>
                </a:solidFill>
                <a:latin typeface="Times New Roman" pitchFamily="18" charset="0"/>
                <a:cs typeface="Arial" charset="0"/>
              </a:rPr>
              <a:pPr algn="r"/>
              <a:t>42</a:t>
            </a:fld>
            <a:endParaRPr kumimoji="1" lang="es-ES" sz="1200">
              <a:solidFill>
                <a:srgbClr val="000000"/>
              </a:solidFill>
              <a:latin typeface="Times New Roman" pitchFamily="18" charset="0"/>
              <a:cs typeface="Arial" charset="0"/>
            </a:endParaRPr>
          </a:p>
        </p:txBody>
      </p:sp>
      <p:sp>
        <p:nvSpPr>
          <p:cNvPr id="88067" name="Rectangle 2"/>
          <p:cNvSpPr>
            <a:spLocks noGrp="1" noRot="1" noChangeAspect="1" noChangeArrowheads="1" noTextEdit="1"/>
          </p:cNvSpPr>
          <p:nvPr>
            <p:ph type="sldImg"/>
          </p:nvPr>
        </p:nvSpPr>
        <p:spPr>
          <a:xfrm>
            <a:off x="1658938" y="684213"/>
            <a:ext cx="3505200" cy="2628900"/>
          </a:xfrm>
          <a:ln/>
        </p:spPr>
      </p:sp>
      <p:sp>
        <p:nvSpPr>
          <p:cNvPr id="88068" name="Rectangle 3"/>
          <p:cNvSpPr>
            <a:spLocks noGrp="1" noChangeArrowheads="1"/>
          </p:cNvSpPr>
          <p:nvPr>
            <p:ph type="body" idx="1"/>
          </p:nvPr>
        </p:nvSpPr>
        <p:spPr>
          <a:xfrm>
            <a:off x="390525" y="3511550"/>
            <a:ext cx="6153150" cy="5307013"/>
          </a:xfrm>
        </p:spPr>
        <p:txBody>
          <a:bodyPr/>
          <a:lstStyle/>
          <a:p>
            <a:pPr marL="228600" indent="-228600">
              <a:lnSpc>
                <a:spcPct val="80000"/>
              </a:lnSpc>
            </a:pPr>
            <a:r>
              <a:rPr lang="es-ES" sz="900" dirty="0" smtClean="0">
                <a:latin typeface="Arial" charset="0"/>
              </a:rPr>
              <a:t>HIDDEN</a:t>
            </a:r>
          </a:p>
          <a:p>
            <a:pPr marL="228600" indent="-228600">
              <a:lnSpc>
                <a:spcPct val="80000"/>
              </a:lnSpc>
            </a:pPr>
            <a:endParaRPr lang="es-ES" sz="900" dirty="0" smtClean="0">
              <a:latin typeface="Arial" charset="0"/>
            </a:endParaRPr>
          </a:p>
          <a:p>
            <a:pPr marL="228600" indent="-228600">
              <a:lnSpc>
                <a:spcPct val="80000"/>
              </a:lnSpc>
            </a:pPr>
            <a:r>
              <a:rPr lang="es-ES" sz="900" dirty="0" smtClean="0">
                <a:latin typeface="Arial" charset="0"/>
              </a:rPr>
              <a:t>Esta </a:t>
            </a:r>
            <a:r>
              <a:rPr lang="es-ES" sz="900" dirty="0">
                <a:latin typeface="Arial" charset="0"/>
              </a:rPr>
              <a:t>diapositiva ofrece algunos ejemplos concretos de las tres obligaciones del portador de obligaciones que se explican en la diapositiva anterior, con el VIH</a:t>
            </a:r>
          </a:p>
          <a:p>
            <a:pPr marL="228600" indent="-228600">
              <a:lnSpc>
                <a:spcPct val="80000"/>
              </a:lnSpc>
            </a:pPr>
            <a:endParaRPr lang="es-ES" sz="900" dirty="0">
              <a:latin typeface="Arial" charset="0"/>
            </a:endParaRPr>
          </a:p>
          <a:p>
            <a:pPr marL="228600" indent="-228600">
              <a:lnSpc>
                <a:spcPct val="80000"/>
              </a:lnSpc>
            </a:pPr>
            <a:r>
              <a:rPr lang="es-ES" sz="900" dirty="0">
                <a:latin typeface="Arial" charset="0"/>
              </a:rPr>
              <a:t>Al revisar la diapositiva, centrarse en la fila inferior de las cajas como ejemplos de que el Estado cumple su papel como portador de obligaciones frente a las personas en riesgo o que viven con el VIH y el SIDA.</a:t>
            </a:r>
          </a:p>
          <a:p>
            <a:pPr marL="228600" indent="-228600">
              <a:lnSpc>
                <a:spcPct val="80000"/>
              </a:lnSpc>
            </a:pPr>
            <a:endParaRPr lang="es-ES" sz="900" dirty="0">
              <a:latin typeface="Arial" charset="0"/>
            </a:endParaRPr>
          </a:p>
          <a:p>
            <a:pPr marL="228600" indent="-228600">
              <a:lnSpc>
                <a:spcPct val="80000"/>
              </a:lnSpc>
            </a:pPr>
            <a:r>
              <a:rPr lang="es-ES" sz="900" dirty="0">
                <a:latin typeface="Arial" charset="0"/>
              </a:rPr>
              <a:t>Si el tiempo lo permite, hacer lo siguiente en la discusión plenaria:</a:t>
            </a:r>
          </a:p>
          <a:p>
            <a:pPr marL="228600" indent="-228600">
              <a:lnSpc>
                <a:spcPct val="80000"/>
              </a:lnSpc>
            </a:pPr>
            <a:endParaRPr lang="es-ES" sz="900" dirty="0">
              <a:latin typeface="Arial" charset="0"/>
            </a:endParaRPr>
          </a:p>
          <a:p>
            <a:pPr marL="228600" indent="-228600">
              <a:lnSpc>
                <a:spcPct val="80000"/>
              </a:lnSpc>
              <a:buFontTx/>
              <a:buAutoNum type="arabicPeriod"/>
            </a:pPr>
            <a:r>
              <a:rPr lang="es-ES" sz="900" dirty="0">
                <a:latin typeface="Arial" charset="0"/>
              </a:rPr>
              <a:t>Pida a los participantes que identifiquen el derecho o derechos que se ven afectados por los ejemplos de la acción del Estado - también ver si se puede nombrar a un convenio específico o un tratado que establece el derecho</a:t>
            </a:r>
          </a:p>
          <a:p>
            <a:pPr marL="228600" indent="-228600">
              <a:lnSpc>
                <a:spcPct val="80000"/>
              </a:lnSpc>
            </a:pPr>
            <a:r>
              <a:rPr lang="es-ES" sz="900" dirty="0">
                <a:latin typeface="Arial" charset="0"/>
              </a:rPr>
              <a:t>Cajas de izquierda a derecha:</a:t>
            </a:r>
          </a:p>
          <a:p>
            <a:pPr marL="228600" indent="-228600">
              <a:lnSpc>
                <a:spcPct val="80000"/>
              </a:lnSpc>
            </a:pPr>
            <a:r>
              <a:rPr lang="es-ES" sz="900" dirty="0">
                <a:latin typeface="Arial" charset="0"/>
              </a:rPr>
              <a:t>Casilla 1: Derecho a la salud (Art. 25 DUDH;. PIDESC Art. 12;. CEDAW artículo 12;.. CRC Art. 24)</a:t>
            </a:r>
            <a:r>
              <a:rPr lang="es-ES" altLang="zh-CN" sz="900" dirty="0">
                <a:latin typeface="Arial" charset="0"/>
              </a:rPr>
              <a:t> </a:t>
            </a:r>
            <a:endParaRPr lang="es-ES" sz="900" dirty="0">
              <a:latin typeface="Arial" charset="0"/>
            </a:endParaRPr>
          </a:p>
          <a:p>
            <a:pPr marL="228600" indent="-228600">
              <a:lnSpc>
                <a:spcPct val="80000"/>
              </a:lnSpc>
            </a:pPr>
            <a:r>
              <a:rPr lang="es-ES" sz="900" dirty="0">
                <a:latin typeface="Arial" charset="0"/>
              </a:rPr>
              <a:t>Casilla 2: Derecho a la intimidad (PIDCP Art. 17.) Derecho a la libertad ya la seguridad personales (artículo 9 del PIDCP).</a:t>
            </a:r>
          </a:p>
          <a:p>
            <a:pPr marL="228600" indent="-228600">
              <a:lnSpc>
                <a:spcPct val="80000"/>
              </a:lnSpc>
            </a:pPr>
            <a:r>
              <a:rPr lang="es-ES" sz="900" dirty="0">
                <a:latin typeface="Arial" charset="0"/>
              </a:rPr>
              <a:t>Casilla 3: derecho de las mujeres a la capacidad jurídica y la igualdad dentro de la familia (CEDAW art. 16) Derecho a la protección de la familia (Art. 16 DUDH);. Además de, posiblemente, una serie de derechos del niño</a:t>
            </a:r>
          </a:p>
          <a:p>
            <a:pPr marL="228600" indent="-228600">
              <a:lnSpc>
                <a:spcPct val="80000"/>
              </a:lnSpc>
            </a:pPr>
            <a:endParaRPr lang="es-ES" sz="900" dirty="0">
              <a:latin typeface="Arial" charset="0"/>
            </a:endParaRPr>
          </a:p>
          <a:p>
            <a:pPr marL="228600" indent="-228600">
              <a:lnSpc>
                <a:spcPct val="80000"/>
              </a:lnSpc>
            </a:pPr>
            <a:r>
              <a:rPr lang="es-ES" sz="900" dirty="0">
                <a:latin typeface="Arial" charset="0"/>
              </a:rPr>
              <a:t>2. Pida a los participantes que identifiquen algunas acciones recientes por el Estado u otras partes responsables para cada una de respetar, proteger y cumplir</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p:spPr>
        <p:txBody>
          <a:bodyPr/>
          <a:lstStyle/>
          <a:p>
            <a:r>
              <a:rPr lang="es-ES" sz="900" b="1" dirty="0" smtClean="0"/>
              <a:t>HIDDEN</a:t>
            </a:r>
          </a:p>
          <a:p>
            <a:endParaRPr lang="es-ES" sz="900" b="1" dirty="0" smtClean="0"/>
          </a:p>
          <a:p>
            <a:r>
              <a:rPr lang="es-ES" sz="900" b="1" dirty="0" smtClean="0"/>
              <a:t>Disponibilidad</a:t>
            </a:r>
            <a:r>
              <a:rPr lang="es-ES" sz="900" b="1" dirty="0"/>
              <a:t>: </a:t>
            </a:r>
            <a:r>
              <a:rPr lang="es-ES" sz="900" dirty="0"/>
              <a:t>instalaciones, servicios, bienes y programas deben estar disponibles en cantidad suficiente en el Estado Parte.</a:t>
            </a:r>
          </a:p>
          <a:p>
            <a:endParaRPr lang="es-ES" sz="900" dirty="0"/>
          </a:p>
          <a:p>
            <a:r>
              <a:rPr lang="es-ES" sz="900" b="1" dirty="0"/>
              <a:t>Accesibilidad </a:t>
            </a:r>
            <a:r>
              <a:rPr lang="es-ES" sz="900" dirty="0"/>
              <a:t>instalaciones y servicios relacionados con el disfrute de cualquier derecho otorgado deben ser accesibles a todos sin discriminación. La accesibilidad presenta cuatro dimensiones superpuestas: i) la accesibilidad física significa que las instalaciones y servicios deben estar al alcance de todos los sectores de la población, </a:t>
            </a:r>
            <a:r>
              <a:rPr lang="es-ES" sz="900" dirty="0" err="1"/>
              <a:t>ii</a:t>
            </a:r>
            <a:r>
              <a:rPr lang="es-ES" sz="900" dirty="0"/>
              <a:t>) la accesibilidad económica, lo que significa que las instalaciones y servicios deben estar al alcance de todos,  y que los costos y gastos involucrados no deben comprometer o poner en peligro la realización de otros derechos, </a:t>
            </a:r>
            <a:r>
              <a:rPr lang="es-ES" sz="900" dirty="0" err="1"/>
              <a:t>iii</a:t>
            </a:r>
            <a:r>
              <a:rPr lang="es-ES" sz="900" dirty="0"/>
              <a:t>)no discriminación en el sentido de que las instalaciones y servicios deben ser accesibles a todos incluso a los sectores más vulnerables y marginados de la población, de hecho y de derecho, sin discriminación por ninguno de los motivos prohibidos, y </a:t>
            </a:r>
            <a:r>
              <a:rPr lang="es-ES" sz="900" dirty="0" err="1"/>
              <a:t>iv</a:t>
            </a:r>
            <a:r>
              <a:rPr lang="es-ES" sz="900" dirty="0"/>
              <a:t> ) información de accesibilidad que incluye el derecho de toda persona a buscar, recibir y difundir información relativa a la pregunta correcta.  </a:t>
            </a:r>
            <a:r>
              <a:rPr lang="es-ES" dirty="0" smtClean="0"/>
              <a:t> </a:t>
            </a:r>
          </a:p>
          <a:p>
            <a:endParaRPr lang="es-ES" sz="900" b="1" dirty="0"/>
          </a:p>
          <a:p>
            <a:r>
              <a:rPr lang="es-ES" sz="900" b="1" dirty="0"/>
              <a:t>Aceptabilidad: </a:t>
            </a:r>
            <a:r>
              <a:rPr lang="es-ES" sz="900" dirty="0"/>
              <a:t>leyes, políticas, estrategias, programas y medidas deberían formularse y aplicarse de forma que sea aceptable por los individuos y las comunidades involucradas. Procesos de consulta y participación son clave en este contexto.</a:t>
            </a:r>
          </a:p>
          <a:p>
            <a:endParaRPr lang="es-ES" sz="900" dirty="0"/>
          </a:p>
          <a:p>
            <a:r>
              <a:rPr lang="es-ES" sz="900" b="1" dirty="0"/>
              <a:t>Adaptabilidad: </a:t>
            </a:r>
            <a:r>
              <a:rPr lang="es-ES" dirty="0" smtClean="0"/>
              <a:t>requiere de estrategias, políticas, programas y medidas adoptadas por los Estados Partes para ser flexibles y pertinentes a fin de responder a las necesidades cambiantes de las sociedades y las comunidades y las necesidades de las diferentes dentro de sus diversos contextos sociales y culturales.</a:t>
            </a:r>
            <a:r>
              <a:rPr lang="es-ES" sz="900" dirty="0"/>
              <a:t> </a:t>
            </a:r>
            <a:endParaRPr lang="es-ES" sz="900" b="1" dirty="0"/>
          </a:p>
          <a:p>
            <a:endParaRPr lang="es-ES" sz="900" b="1" dirty="0"/>
          </a:p>
          <a:p>
            <a:r>
              <a:rPr lang="es-ES" sz="900" b="1" dirty="0"/>
              <a:t>Calidad: </a:t>
            </a:r>
            <a:r>
              <a:rPr lang="es-ES" sz="900" dirty="0"/>
              <a:t>instalaciones, servicios y productos relacionados con el disfrute de cualquier derecho otorgado deben ser científicamente apropiados y de buena calidad. </a:t>
            </a:r>
          </a:p>
          <a:p>
            <a:r>
              <a:rPr dirty="0"/>
              <a:t/>
            </a:r>
            <a:br>
              <a:rPr dirty="0"/>
            </a:br>
            <a:r>
              <a:rPr lang="es-ES" dirty="0" smtClean="0"/>
              <a:t>Adecuación: se refiere a la realización de un derecho humano específico de manera que sea pertinente y adecuado a una modalidad cultural dada o contexto, es decir, respetuosos de la cultura y los derechos culturales de los individuos y comunidades, incluidas las minorías y los pueblos indígenas.</a:t>
            </a:r>
            <a:r>
              <a:rPr lang="es-ES" sz="900" dirty="0"/>
              <a:t> </a:t>
            </a:r>
          </a:p>
        </p:txBody>
      </p:sp>
      <p:sp>
        <p:nvSpPr>
          <p:cNvPr id="90116"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5D5FF3A-F184-4B5B-AA04-CCB7616142D1}" type="slidenum">
              <a:rPr kumimoji="1" lang="ja-JP" altLang="en-US" sz="1200">
                <a:cs typeface="Arial" charset="0"/>
              </a:rPr>
              <a:pPr algn="r"/>
              <a:t>43</a:t>
            </a:fld>
            <a:endParaRPr kumimoji="1" lang="es-ES" altLang="ja-JP" sz="1200">
              <a:cs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a:ln/>
        </p:spPr>
      </p:sp>
      <p:sp>
        <p:nvSpPr>
          <p:cNvPr id="92163" name="Rectangle 3"/>
          <p:cNvSpPr>
            <a:spLocks noGrp="1" noChangeArrowheads="1"/>
          </p:cNvSpPr>
          <p:nvPr>
            <p:ph type="body" idx="1"/>
          </p:nvPr>
        </p:nvSpPr>
        <p:spPr/>
        <p:txBody>
          <a:bodyPr/>
          <a:lstStyle/>
          <a:p>
            <a:r>
              <a:rPr lang="en-US" dirty="0" smtClean="0"/>
              <a:t>HIDDEN</a:t>
            </a:r>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27C4447-46F1-4364-A88C-C9A713E8D909}" type="slidenum">
              <a:rPr lang="en-US" altLang="ja-JP" sz="1200">
                <a:cs typeface="Arial" charset="0"/>
              </a:rPr>
              <a:pPr algn="r"/>
              <a:t>45</a:t>
            </a:fld>
            <a:endParaRPr lang="es-ES" altLang="ja-JP" sz="1200">
              <a:cs typeface="Arial" charset="0"/>
            </a:endParaRPr>
          </a:p>
        </p:txBody>
      </p:sp>
      <p:sp>
        <p:nvSpPr>
          <p:cNvPr id="9421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693576C-4E48-47CE-AD42-A785E4DCBC17}" type="slidenum">
              <a:rPr lang="en-US" altLang="ja-JP" sz="1200">
                <a:cs typeface="Arial" charset="0"/>
              </a:rPr>
              <a:pPr algn="r"/>
              <a:t>45</a:t>
            </a:fld>
            <a:endParaRPr lang="es-ES" altLang="ja-JP" sz="1200">
              <a:cs typeface="Arial" charset="0"/>
            </a:endParaRPr>
          </a:p>
        </p:txBody>
      </p:sp>
      <p:sp>
        <p:nvSpPr>
          <p:cNvPr id="94212" name="Rectangle 2"/>
          <p:cNvSpPr>
            <a:spLocks noGrp="1" noRot="1" noChangeAspect="1" noChangeArrowheads="1" noTextEdit="1"/>
          </p:cNvSpPr>
          <p:nvPr>
            <p:ph type="sldImg"/>
          </p:nvPr>
        </p:nvSpPr>
        <p:spPr>
          <a:xfrm>
            <a:off x="1144588" y="684213"/>
            <a:ext cx="4573587" cy="3430587"/>
          </a:xfrm>
          <a:ln/>
        </p:spPr>
      </p:sp>
      <p:sp>
        <p:nvSpPr>
          <p:cNvPr id="94213" name="Rectangle 3"/>
          <p:cNvSpPr>
            <a:spLocks noGrp="1" noChangeArrowheads="1"/>
          </p:cNvSpPr>
          <p:nvPr>
            <p:ph type="body" idx="1"/>
          </p:nvPr>
        </p:nvSpPr>
        <p:spPr>
          <a:xfrm>
            <a:off x="685800" y="4344988"/>
            <a:ext cx="5486400" cy="4340225"/>
          </a:xfrm>
        </p:spPr>
        <p:txBody>
          <a:bodyPr/>
          <a:lstStyle/>
          <a:p>
            <a:pPr>
              <a:spcBef>
                <a:spcPct val="0"/>
              </a:spcBef>
            </a:pPr>
            <a:endParaRPr lang="es-ES" altLang="ja-JP" sz="800"/>
          </a:p>
          <a:p>
            <a:pPr>
              <a:spcBef>
                <a:spcPct val="0"/>
              </a:spcBef>
            </a:pPr>
            <a:r>
              <a:rPr lang="es-ES" altLang="ja-JP" sz="800" b="1"/>
              <a:t>NOTAS PARA ACTUALIZAR</a:t>
            </a:r>
          </a:p>
          <a:p>
            <a:pPr>
              <a:spcBef>
                <a:spcPct val="0"/>
              </a:spcBef>
            </a:pPr>
            <a:r>
              <a:rPr lang="es-ES" altLang="ja-JP" sz="800"/>
              <a:t>El derecho internacional humanitario es un conjunto de normas que busca, por razones humanitarias, limitar los efectos del conflicto armado.</a:t>
            </a:r>
            <a:r>
              <a:rPr lang="es-ES" altLang="ja-JP" sz="800" i="1"/>
              <a:t> </a:t>
            </a:r>
            <a:r>
              <a:rPr lang="es-ES" altLang="ja-JP" sz="800"/>
              <a:t>Se protege a las personas que no participan o han dejado de participar en las hostilidades y limita los medios y métodos de guerra. El derecho internacional humanitario es también conocido como derecho de la guerra o el derecho de los conflictos armados.</a:t>
            </a:r>
          </a:p>
          <a:p>
            <a:pPr>
              <a:spcBef>
                <a:spcPct val="0"/>
              </a:spcBef>
            </a:pPr>
            <a:r>
              <a:rPr lang="es-ES" altLang="ja-JP" sz="800"/>
              <a:t>El derecho internacional humanitario es parte del derecho internacional, que es el conjunto de normas que rigen las relaciones entre los Estados. El derecho internacional está contenido en los acuerdos entre los Estados - los tratados o convenciones -, en normas consuetudinarias, que consisten en práctica de los Estados considerados por ellos como jurídicamente vinculante, y en los principios generales.</a:t>
            </a:r>
          </a:p>
          <a:p>
            <a:pPr>
              <a:spcBef>
                <a:spcPct val="0"/>
              </a:spcBef>
            </a:pPr>
            <a:r>
              <a:rPr lang="es-ES" altLang="ja-JP" sz="800"/>
              <a:t>El derecho internacional humanitario se aplica a los conflictos armados. No regula si un Estado puede realmente usar la fuerza, lo que se rige por una parte importante, pero distinta, del derecho internacional establecido en la Carta de las NU.</a:t>
            </a:r>
          </a:p>
          <a:p>
            <a:pPr>
              <a:spcBef>
                <a:spcPct val="0"/>
              </a:spcBef>
            </a:pPr>
            <a:endParaRPr lang="es-ES" altLang="ja-JP" sz="800"/>
          </a:p>
          <a:p>
            <a:pPr>
              <a:spcBef>
                <a:spcPct val="0"/>
              </a:spcBef>
            </a:pPr>
            <a:r>
              <a:rPr lang="es-ES" altLang="ja-JP" sz="800"/>
              <a:t>En 1949, cuatro Convenciones de Ginebra, que todavía están en vigor hoy, se adoptaron, cada una de ellos se ocupan de la protección de una categoría específica de personas que no son, o han dejado de participar en las hostilidades:</a:t>
            </a:r>
            <a:r>
              <a:t/>
            </a:r>
            <a:br/>
            <a:r>
              <a:t/>
            </a:r>
            <a:br/>
            <a:r>
              <a:rPr lang="es-ES" altLang="ja-JP" sz="800" b="1" i="1"/>
              <a:t>Primera Convención: </a:t>
            </a:r>
            <a:r>
              <a:rPr lang="es-ES" altLang="ja-JP" sz="800"/>
              <a:t>sobre el cuidado de los heridos y enfermos de las fuerzas armadas en el campo de batalla. Segunda Convención: sobre el cuidado de los heridos, enfermos y náufragos de las fuerzas armadas en el mar</a:t>
            </a:r>
            <a:r>
              <a:t/>
            </a:r>
            <a:br/>
            <a:r>
              <a:rPr lang="es-ES" altLang="ja-JP" sz="800" b="1"/>
              <a:t>Tercera Convención:</a:t>
            </a:r>
            <a:r>
              <a:rPr lang="es-ES" altLang="ja-JP" sz="800"/>
              <a:t> sobre el tratamiento de los prisioneros de guerra</a:t>
            </a:r>
            <a:r>
              <a:t/>
            </a:r>
            <a:br/>
            <a:r>
              <a:rPr lang="es-ES" altLang="ja-JP" sz="800" b="1"/>
              <a:t>Cuarta Convención: </a:t>
            </a:r>
            <a:r>
              <a:rPr lang="es-ES" altLang="ja-JP" sz="800"/>
              <a:t>relativa a la protección de personas civiles en tiempo de guerra.</a:t>
            </a:r>
            <a:r>
              <a:t/>
            </a:r>
            <a:br/>
            <a:r>
              <a:t/>
            </a:r>
            <a:br/>
            <a:r>
              <a:rPr lang="es-ES" altLang="ja-JP" sz="800"/>
              <a:t>Las Convenciones de Ginebra de 1949 son un legado de la Segunda Guerra Mundial. A partir de la trágica experiencia adquirida en ese conflicto, mejoran considerablemente la protección jurídica de las víctimas de la guerra, en particular de los civiles en poder del enemigo. Hoy en día, prácticamente todos los Estados son Partes en las Convenciones de Ginebra de 1949. Aceptadas como lo son por toda la comunidad de naciones, se han convertido en verdadera ley universal.</a:t>
            </a:r>
            <a:r>
              <a:t/>
            </a:r>
            <a:br/>
            <a:endParaRPr lang="es-ES" altLang="ja-JP" sz="800"/>
          </a:p>
          <a:p>
            <a:pPr>
              <a:spcBef>
                <a:spcPct val="0"/>
              </a:spcBef>
            </a:pPr>
            <a:r>
              <a:rPr lang="es-ES" altLang="ja-JP" sz="800"/>
              <a:t>La Declaración de Viena de 1993 y el Programa de Acción exhortó a todas las partes en conflictos armados a que respeten estrictamente el derecho internacional humanitario, junto con las normas mínimas necesarias para proteger los Derechos Humanos.  Se reconoció, pues, que las estándares de Derechos Humanos y del derecho humanitario deben considerarse de manera integrada y holística, lo que significa que el individuo está protegido en todo momento por las normas de Derechos Humanos, así como por el derecho humanitario durante la guerra u otras hostilidades.  La Declaración  y Programa de Acción de Viena, confirmó además que "violaciones de los Derechos Humanos de las mujeres en situaciones de conflicto armado son violaciones de los principios fundamentales de los Derechos Humanos y del derecho humanitario" y que requieren una "respuesta especialmente eficaz". </a:t>
            </a:r>
            <a:endParaRPr lang="es-ES" altLang="ja-JP" sz="900"/>
          </a:p>
          <a:p>
            <a:pPr>
              <a:spcBef>
                <a:spcPct val="0"/>
              </a:spcBef>
            </a:pPr>
            <a:endParaRPr lang="es-ES" altLang="ja-JP" sz="8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6A2E180B-1432-411C-8CE1-CF08209C8F89}" type="slidenum">
              <a:rPr kumimoji="1" lang="en-US" sz="1200">
                <a:cs typeface="Arial" charset="0"/>
              </a:rPr>
              <a:pPr algn="r"/>
              <a:t>46</a:t>
            </a:fld>
            <a:endParaRPr kumimoji="1" lang="es-ES" sz="1200">
              <a:cs typeface="Arial" charset="0"/>
            </a:endParaRPr>
          </a:p>
        </p:txBody>
      </p:sp>
      <p:sp>
        <p:nvSpPr>
          <p:cNvPr id="9625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04A782E5-D59B-45C7-ADC3-39FDCED1AFC5}" type="slidenum">
              <a:rPr lang="en-US" altLang="ja-JP" sz="1200">
                <a:cs typeface="Arial" charset="0"/>
              </a:rPr>
              <a:pPr algn="r"/>
              <a:t>46</a:t>
            </a:fld>
            <a:endParaRPr lang="es-ES" altLang="ja-JP" sz="1200">
              <a:cs typeface="Arial" charset="0"/>
            </a:endParaRPr>
          </a:p>
        </p:txBody>
      </p:sp>
      <p:sp>
        <p:nvSpPr>
          <p:cNvPr id="96260" name="Rectangle 2"/>
          <p:cNvSpPr>
            <a:spLocks noGrp="1" noRot="1" noChangeAspect="1" noChangeArrowheads="1" noTextEdit="1"/>
          </p:cNvSpPr>
          <p:nvPr>
            <p:ph type="sldImg"/>
          </p:nvPr>
        </p:nvSpPr>
        <p:spPr>
          <a:xfrm>
            <a:off x="1144588" y="684213"/>
            <a:ext cx="4573587" cy="3430587"/>
          </a:xfrm>
          <a:ln/>
        </p:spPr>
      </p:sp>
      <p:sp>
        <p:nvSpPr>
          <p:cNvPr id="96261" name="Rectangle 3"/>
          <p:cNvSpPr>
            <a:spLocks noGrp="1" noChangeArrowheads="1"/>
          </p:cNvSpPr>
          <p:nvPr>
            <p:ph type="body" idx="1"/>
          </p:nvPr>
        </p:nvSpPr>
        <p:spPr>
          <a:xfrm>
            <a:off x="685800" y="4344988"/>
            <a:ext cx="5486400" cy="4114800"/>
          </a:xfrm>
          <a:ln/>
        </p:spPr>
        <p:txBody>
          <a:bodyPr/>
          <a:lstStyle/>
          <a:p>
            <a:pPr>
              <a:spcBef>
                <a:spcPct val="0"/>
              </a:spcBef>
            </a:pPr>
            <a:r>
              <a:rPr lang="es-ES" altLang="zh-CN" sz="1000" b="1" dirty="0"/>
              <a:t>ACTUALIZACIÓN - HURITALK - ÍNDICE DE DDHH </a:t>
            </a:r>
          </a:p>
          <a:p>
            <a:pPr>
              <a:spcBef>
                <a:spcPct val="0"/>
              </a:spcBef>
            </a:pPr>
            <a:endParaRPr lang="es-ES" altLang="zh-CN" sz="1000" b="1" dirty="0"/>
          </a:p>
          <a:p>
            <a:pPr>
              <a:spcBef>
                <a:spcPct val="0"/>
              </a:spcBef>
            </a:pPr>
            <a:r>
              <a:rPr lang="es-ES" dirty="0" smtClean="0"/>
              <a:t>El Producto de OTs y SPs está disponible en la página web de la OACDH (www.ohchr.org).</a:t>
            </a:r>
            <a:r>
              <a:rPr lang="es-ES" altLang="zh-CN" sz="1000" dirty="0"/>
              <a:t>  {También vincular los comentarios de la Comisión de Expertos de la OIT - http://www.ilo.org/ilolex/index.htm, a continuación, la base de datos APPLIS}</a:t>
            </a:r>
          </a:p>
          <a:p>
            <a:pPr>
              <a:spcBef>
                <a:spcPct val="0"/>
              </a:spcBef>
            </a:pPr>
            <a:endParaRPr lang="es-ES" altLang="zh-CN" sz="1000" dirty="0"/>
          </a:p>
          <a:p>
            <a:pPr>
              <a:spcBef>
                <a:spcPct val="0"/>
              </a:spcBef>
            </a:pPr>
            <a:r>
              <a:rPr lang="es-ES" altLang="zh-CN" sz="1000" dirty="0"/>
              <a:t>La página da para cada país la siguiente información .... (Leer la diapositiva)</a:t>
            </a:r>
          </a:p>
          <a:p>
            <a:pPr>
              <a:spcBef>
                <a:spcPct val="0"/>
              </a:spcBef>
            </a:pPr>
            <a:endParaRPr lang="es-ES" altLang="zh-CN" sz="1000" dirty="0"/>
          </a:p>
          <a:p>
            <a:pPr>
              <a:spcBef>
                <a:spcPct val="0"/>
              </a:spcBef>
            </a:pPr>
            <a:r>
              <a:rPr lang="es-ES" altLang="zh-CN" sz="1000" dirty="0"/>
              <a:t>La página también proporciona un enlace a la base de datos del Órgano creado en Virtud de Tratado, donde  se pueden encontrar los informes del Estado Parte y toda la documentación emitida por el órgano de vigilancia </a:t>
            </a:r>
          </a:p>
          <a:p>
            <a:pPr>
              <a:spcBef>
                <a:spcPct val="0"/>
              </a:spcBef>
            </a:pPr>
            <a:endParaRPr lang="es-ES" altLang="zh-CN" sz="1000" dirty="0"/>
          </a:p>
          <a:p>
            <a:pPr>
              <a:spcBef>
                <a:spcPct val="0"/>
              </a:spcBef>
            </a:pPr>
            <a:r>
              <a:rPr lang="es-ES" dirty="0" smtClean="0"/>
              <a:t>Un calendario de eventos proporciona una excelente oportunidad para los UNCT para preparar en las entradas por adelantado para las próximas sesiones de los Órganos creados en virtud de Tratados, así como las visitas de los procedimientos especiales.</a:t>
            </a:r>
          </a:p>
          <a:p>
            <a:pPr>
              <a:spcBef>
                <a:spcPct val="0"/>
              </a:spcBef>
            </a:pPr>
            <a:endParaRPr lang="es-ES" altLang="zh-CN" sz="1000" dirty="0"/>
          </a:p>
          <a:p>
            <a:pPr>
              <a:spcBef>
                <a:spcPct val="0"/>
              </a:spcBef>
            </a:pPr>
            <a:r>
              <a:rPr lang="es-ES" altLang="zh-CN" sz="1000" dirty="0"/>
              <a:t>En las consultas con los equipos, el ACNUDH, además, produce los perfiles por país que destacan las recomendaciones OT y SP para el país con el fin de facilitar su utilización por los UNCT y los organismos de las NU en el análisis del país y la programación. Los perfiles de los países no están disponibles en la página web, pero pueden ser solicitados al Oficial de Información de Campo en cuestión (indicado en la página)</a:t>
            </a:r>
          </a:p>
          <a:p>
            <a:pPr>
              <a:spcBef>
                <a:spcPct val="0"/>
              </a:spcBef>
            </a:pPr>
            <a:endParaRPr lang="es-ES" altLang="zh-CN" sz="1000" dirty="0"/>
          </a:p>
          <a:p>
            <a:pPr>
              <a:spcBef>
                <a:spcPct val="0"/>
              </a:spcBef>
            </a:pPr>
            <a:r>
              <a:rPr lang="es-ES" altLang="zh-CN" sz="1000" dirty="0"/>
              <a:t>La página también ofrece enlaces a las Convenciones de Ginebra, las Convenciones para los Refugiados (DIH) y las Convenciones de la OIT ratificadas por el país. En su caso, hay un vínculo con el régimen regional correspondiente. Si está disponible, también hay un enlace a los sistemas nacionales de protección de Derechos Humanos, incluida la información del Defensor del Pueblo nacional o de las Instituciones Nacionales de Derechos Humanos.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F8EE6771-9738-4EA3-AB3D-E2423D00B20E}" type="slidenum">
              <a:rPr lang="en-US" altLang="ja-JP" sz="1200">
                <a:cs typeface="Arial" charset="0"/>
              </a:rPr>
              <a:pPr algn="r"/>
              <a:t>5</a:t>
            </a:fld>
            <a:endParaRPr lang="es-ES" altLang="ja-JP" sz="1200">
              <a:cs typeface="Arial" charset="0"/>
            </a:endParaRPr>
          </a:p>
        </p:txBody>
      </p:sp>
      <p:sp>
        <p:nvSpPr>
          <p:cNvPr id="26627" name="Rectangle 2"/>
          <p:cNvSpPr>
            <a:spLocks noGrp="1" noRot="1" noChangeAspect="1" noChangeArrowheads="1" noTextEdit="1"/>
          </p:cNvSpPr>
          <p:nvPr>
            <p:ph type="sldImg"/>
          </p:nvPr>
        </p:nvSpPr>
        <p:spPr>
          <a:xfrm>
            <a:off x="1412776" y="107504"/>
            <a:ext cx="4066356" cy="3049414"/>
          </a:xfrm>
          <a:ln/>
        </p:spPr>
      </p:sp>
      <p:sp>
        <p:nvSpPr>
          <p:cNvPr id="26628" name="Rectangle 3"/>
          <p:cNvSpPr>
            <a:spLocks noGrp="1" noChangeArrowheads="1"/>
          </p:cNvSpPr>
          <p:nvPr>
            <p:ph type="body" idx="1"/>
          </p:nvPr>
        </p:nvSpPr>
        <p:spPr>
          <a:xfrm>
            <a:off x="260648" y="3203848"/>
            <a:ext cx="6264696" cy="4114800"/>
          </a:xfrm>
        </p:spPr>
        <p:txBody>
          <a:bodyPr/>
          <a:lstStyle/>
          <a:p>
            <a:pPr marL="228600" indent="-228600">
              <a:spcBef>
                <a:spcPct val="0"/>
              </a:spcBef>
            </a:pPr>
            <a:r>
              <a:rPr lang="es-ES" altLang="zh-CN" sz="800" dirty="0" smtClean="0"/>
              <a:t>HIDDEN</a:t>
            </a:r>
          </a:p>
          <a:p>
            <a:pPr marL="228600" indent="-228600">
              <a:spcBef>
                <a:spcPct val="0"/>
              </a:spcBef>
            </a:pPr>
            <a:r>
              <a:rPr lang="es-ES" altLang="zh-CN" sz="800" dirty="0" smtClean="0"/>
              <a:t>Los </a:t>
            </a:r>
            <a:r>
              <a:rPr lang="es-ES" altLang="zh-CN" sz="800" dirty="0"/>
              <a:t>vínculos entre paz&amp; seguridad, desarrollo y los Derechos Humanos no son nuevos, de hecho yacen en el centro de las NU. El artículo 1 de la Carta de la ONU describe los propósitos y principios de la organización de la siguiente manera:</a:t>
            </a:r>
          </a:p>
          <a:p>
            <a:pPr marL="228600" indent="-228600">
              <a:spcBef>
                <a:spcPct val="0"/>
              </a:spcBef>
            </a:pPr>
            <a:endParaRPr lang="es-ES" altLang="zh-CN" sz="800" dirty="0"/>
          </a:p>
          <a:p>
            <a:pPr marL="228600" indent="-228600">
              <a:spcBef>
                <a:spcPct val="0"/>
              </a:spcBef>
            </a:pPr>
            <a:r>
              <a:rPr lang="es-ES" altLang="zh-CN" sz="800" dirty="0"/>
              <a:t>	Los Propósitos de las NU son:</a:t>
            </a:r>
          </a:p>
          <a:p>
            <a:pPr marL="228600" indent="-228600">
              <a:spcBef>
                <a:spcPct val="0"/>
              </a:spcBef>
              <a:buFontTx/>
              <a:buAutoNum type="arabicPeriod"/>
            </a:pPr>
            <a:r>
              <a:rPr lang="es-ES" altLang="zh-CN" sz="800" dirty="0"/>
              <a:t>mantener paz&amp; seguridad internacionales, y con tal fin: tomar medidas colectivas eficaces para prevenir y eliminar amenazas a la paz, y para suprimir actos de agresión u otros quebrantamientos de la paz; y lograr por medios pacíficos, y de conformidad con los principios de la justicia y del derecho internacional, el ajuste o arreglo de controversias o situaciones internacionales susceptibles de conducir a quebrantamientos de la paz,</a:t>
            </a:r>
          </a:p>
          <a:p>
            <a:pPr marL="228600" indent="-228600">
              <a:spcBef>
                <a:spcPct val="0"/>
              </a:spcBef>
              <a:buFontTx/>
              <a:buAutoNum type="arabicPeriod"/>
            </a:pPr>
            <a:r>
              <a:rPr lang="es-ES" altLang="zh-CN" sz="800" dirty="0"/>
              <a:t>Desarrollar las relaciones amistosas entre las naciones, basadas en el respeto al principio de igualdad de derechos y libre determinación de los pueblos, y tomar otras medidas adecuadas para fortalecer la paz universal;</a:t>
            </a:r>
          </a:p>
          <a:p>
            <a:pPr marL="228600" indent="-228600">
              <a:spcBef>
                <a:spcPct val="0"/>
              </a:spcBef>
              <a:buFontTx/>
              <a:buAutoNum type="arabicPeriod"/>
            </a:pPr>
            <a:r>
              <a:rPr lang="es-ES" altLang="zh-CN" sz="800" dirty="0"/>
              <a:t>Lograr la cooperación internacional en la solución de problemas internacionales de carácter económico, social, cultural o humanitario, y en la promoción y estímulo del respeto a los Derechos Humanos y las libertades fundamentales de todos sin discriminación por motivos de raza, sexo, idioma o religión, y  </a:t>
            </a:r>
          </a:p>
          <a:p>
            <a:pPr marL="228600" indent="-228600">
              <a:spcBef>
                <a:spcPct val="0"/>
              </a:spcBef>
              <a:buFontTx/>
              <a:buAutoNum type="arabicPeriod"/>
            </a:pPr>
            <a:r>
              <a:rPr lang="es-ES" altLang="zh-CN" sz="800" dirty="0"/>
              <a:t>Ser un centro que armonice los esfuerzos de las naciones por alcanzar estos propósitos comunes.</a:t>
            </a:r>
          </a:p>
          <a:p>
            <a:pPr marL="228600" indent="-228600">
              <a:spcBef>
                <a:spcPct val="0"/>
              </a:spcBef>
            </a:pPr>
            <a:endParaRPr lang="es-ES" altLang="zh-CN" sz="800" dirty="0">
              <a:solidFill>
                <a:srgbClr val="0070C0"/>
              </a:solidFill>
            </a:endParaRPr>
          </a:p>
          <a:p>
            <a:pPr marL="228600" indent="-228600">
              <a:spcBef>
                <a:spcPct val="0"/>
              </a:spcBef>
            </a:pPr>
            <a:r>
              <a:rPr lang="es-ES" altLang="zh-CN" sz="800" dirty="0"/>
              <a:t>	Nota: Algunos de los conceptos subyacentes se remontan incluso a antes de la Carta de la ONU - a la Constitución de la OIT de 1919, el único miembro de la familia de la ONU que era parte de la Liga de las NU. La primera frase del preámbulo establece: "La paz universal y duradera sólo puede establecerse si se basa en la justicia social". La Declaración de Filadelfia de 1944, que se convirtió en parte de la Constitución de la OIT, establece que "todos los seres humanos, sin distinción de raza, credo o sexo, tienen derecho a perseguir su bienestar material y su desarrollo espiritual en condiciones de libertad y dignidad , de seguridad económica y la igualdad de oportunidades ... [Y] el cumplimiento de las condiciones en que este resultado sea posible debe constituir el propósito central de la política nacional e internacional. "]</a:t>
            </a:r>
          </a:p>
          <a:p>
            <a:pPr marL="228600" indent="-228600">
              <a:spcBef>
                <a:spcPct val="0"/>
              </a:spcBef>
            </a:pPr>
            <a:endParaRPr lang="es-ES" altLang="zh-CN" sz="800" dirty="0"/>
          </a:p>
          <a:p>
            <a:pPr marL="228600" indent="-228600">
              <a:lnSpc>
                <a:spcPct val="80000"/>
              </a:lnSpc>
              <a:spcBef>
                <a:spcPct val="0"/>
              </a:spcBef>
              <a:buFontTx/>
              <a:buChar char="•"/>
            </a:pPr>
            <a:r>
              <a:rPr lang="es-ES" altLang="ja-JP" sz="800" b="1" dirty="0"/>
              <a:t>La Conferencia Mundial de Derechos Humanos (1993): </a:t>
            </a:r>
            <a:r>
              <a:rPr lang="es-ES" altLang="ja-JP" sz="800" dirty="0"/>
              <a:t>la reafirmación de los Derechos Humanos como un objetivo prioritario de las NU, la atención a los Derechos Humanos como una preocupación legítima de la comunidad internacional, el reconocimiento de que todos los Derechos Humanos son universales, indivisibles e interdependientes y están relacionados entre sí, y que "el desarrollo propicia el disfrute de los todos los Derechos Humanos, la falta de desarrollo no puede ser invocada para justificar la violación de Derechos Humanos internacionalmente reconocidos ". Otro resultado importante de Viena fue, por supuesto, la decisión de convocar a la Asamblea General para que considere el establecimiento de un "Alto Comisionado para los Derechos Humanos". </a:t>
            </a:r>
          </a:p>
          <a:p>
            <a:pPr marL="228600" indent="-228600">
              <a:lnSpc>
                <a:spcPct val="80000"/>
              </a:lnSpc>
              <a:spcBef>
                <a:spcPct val="0"/>
              </a:spcBef>
              <a:buFontTx/>
              <a:buChar char="•"/>
            </a:pPr>
            <a:r>
              <a:rPr lang="es-ES" altLang="ja-JP" sz="800" b="1" dirty="0"/>
              <a:t>En 1997 el Secretario General presentó sus planes para la reforma de la ONU en su informe a la Asamblea General (Renovación de las NU: Un programa de reforma).</a:t>
            </a:r>
            <a:r>
              <a:rPr lang="es-ES" altLang="ja-JP" sz="800" dirty="0"/>
              <a:t> El informe reafirma que los Derechos Humanos son vitales para todos los objetivos establecidos en la Carta de las NU y en el fondo de la reforma de las NU y pidió incorporar los Derechos Humanos en todas las actividades de las NU. </a:t>
            </a:r>
          </a:p>
          <a:p>
            <a:pPr marL="228600" indent="-228600">
              <a:lnSpc>
                <a:spcPct val="80000"/>
              </a:lnSpc>
              <a:spcBef>
                <a:spcPct val="0"/>
              </a:spcBef>
              <a:buFontTx/>
              <a:buChar char="•"/>
            </a:pPr>
            <a:r>
              <a:rPr lang="es-ES" altLang="ja-JP" sz="800" dirty="0"/>
              <a:t>Cumbre del Milenio de 2000/ Declaración del Milenio</a:t>
            </a:r>
            <a:endParaRPr lang="es-ES" altLang="ja-JP" sz="800" b="1" dirty="0"/>
          </a:p>
          <a:p>
            <a:pPr marL="228600" indent="-228600">
              <a:lnSpc>
                <a:spcPct val="80000"/>
              </a:lnSpc>
              <a:spcBef>
                <a:spcPct val="0"/>
              </a:spcBef>
              <a:buFontTx/>
              <a:buChar char="•"/>
            </a:pPr>
            <a:r>
              <a:rPr lang="es-ES" altLang="ja-JP" sz="800" dirty="0"/>
              <a:t>En 2002	SG: Los Derechos Humanos son la condición fundamental para el logro del desarrollo y un objetivo principal de la Organización. Las NU deberían esforzarse por establecer y fortalecer la promoción nacional de los Derechos Humanos y los sistemas de protección.</a:t>
            </a:r>
          </a:p>
          <a:p>
            <a:pPr marL="228600" indent="-228600">
              <a:lnSpc>
                <a:spcPct val="80000"/>
              </a:lnSpc>
              <a:spcBef>
                <a:spcPct val="0"/>
              </a:spcBef>
              <a:buFontTx/>
              <a:buChar char="•"/>
            </a:pPr>
            <a:r>
              <a:rPr lang="es-ES" altLang="ja-JP" sz="800" dirty="0"/>
              <a:t>En 2005 El SG subraya que el desarrollo, paz&amp; seguridad y los Derechos Humanos van de la mano y sostiene que los Derechos Humanos deben incorporarse en la toma de decisiones y los debates en toda la labor de la Organización.</a:t>
            </a:r>
          </a:p>
          <a:p>
            <a:pPr marL="228600" indent="-228600">
              <a:lnSpc>
                <a:spcPct val="80000"/>
              </a:lnSpc>
              <a:spcBef>
                <a:spcPct val="0"/>
              </a:spcBef>
              <a:buFontTx/>
              <a:buChar char="•"/>
            </a:pPr>
            <a:r>
              <a:rPr lang="es-ES" altLang="ja-JP" sz="800" dirty="0"/>
              <a:t>En la </a:t>
            </a:r>
            <a:r>
              <a:rPr lang="es-ES" altLang="ja-JP" sz="800" dirty="0" err="1"/>
              <a:t>la</a:t>
            </a:r>
            <a:r>
              <a:rPr lang="es-ES" altLang="ja-JP" sz="800" dirty="0"/>
              <a:t> Cumbre Mundial de 2005 apoyo a la mayor incorporación de los Derechos Humanos en todo el sistema de la ONU</a:t>
            </a:r>
          </a:p>
          <a:p>
            <a:pPr marL="228600" indent="-228600">
              <a:lnSpc>
                <a:spcPct val="80000"/>
              </a:lnSpc>
              <a:spcBef>
                <a:spcPct val="0"/>
              </a:spcBef>
              <a:buFontTx/>
              <a:buChar char="•"/>
            </a:pPr>
            <a:r>
              <a:rPr lang="es-ES" altLang="ja-JP" sz="800" dirty="0"/>
              <a:t>2006: HLPR sobre coherencia del sistema "Todas las agencias de la ONU y otros programas deben apoyar el desarrollo de las políticas, directrices y orientaciones para integrar los Derechos Humanos en todos los aspectos del trabajo de las NU. Los </a:t>
            </a:r>
            <a:r>
              <a:rPr lang="es-ES" altLang="ja-JP" sz="800" dirty="0" err="1"/>
              <a:t>CRs</a:t>
            </a:r>
            <a:r>
              <a:rPr lang="es-ES" altLang="ja-JP" sz="800" dirty="0"/>
              <a:t> de las NU y los UNCT deben ser responsables y estar mejor equipados para apoyar a los países en sus esfuerzos por proteger y promover los Derechos Humanos.</a:t>
            </a:r>
            <a:endParaRPr lang="es-ES" altLang="zh-CN" sz="800" dirty="0"/>
          </a:p>
          <a:p>
            <a:pPr marL="228600" indent="-228600">
              <a:spcBef>
                <a:spcPct val="0"/>
              </a:spcBef>
            </a:pPr>
            <a:endParaRPr lang="es-ES" altLang="zh-CN" sz="800" dirty="0"/>
          </a:p>
          <a:p>
            <a:pPr marL="228600" indent="-228600">
              <a:spcBef>
                <a:spcPct val="0"/>
              </a:spcBef>
            </a:pPr>
            <a:r>
              <a:rPr lang="es-ES" altLang="zh-CN" sz="800" dirty="0"/>
              <a:t>A pesar de esta visión de futuro de la operación de las NU de forma armonizada, realidades históricas han truncado esta visión mediante la creación de un laberinto en el que las preferencias políticas abrieron el camino de la creación de políticas paralelas y cursos de programas que rara vez se encuentran. Sólo en la década de 1990 las cosas volvieron a reunirse.</a:t>
            </a:r>
          </a:p>
          <a:p>
            <a:pPr marL="228600" indent="-228600">
              <a:spcBef>
                <a:spcPct val="0"/>
              </a:spcBef>
            </a:pPr>
            <a:r>
              <a:rPr lang="es-ES" altLang="ja-JP" sz="800" dirty="0"/>
              <a:t>Conferencias Mundiales de las NU (Copenhague, Viena, Pekín, El Cairo, </a:t>
            </a:r>
            <a:r>
              <a:rPr lang="es-ES" altLang="ja-JP" sz="800" dirty="0" err="1"/>
              <a:t>etc</a:t>
            </a:r>
            <a:r>
              <a:rPr lang="es-ES" altLang="ja-JP" sz="800" dirty="0"/>
              <a:t>) comenzaron a destacar los vínculos entre el desarrollo humano y los Derechos Humanos, y destacaron en particular que los Derechos Humanos de las mujeres son (centrales) a los Derechos Humanos. A raíz de estas conferencias mundiales importantes, fue el Secretario General, Kofi Annan, quien condujo la evolución a un nivel superior al anunciar su Programa de Reforma de las NU en 1997.</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CE0916B-17B9-4B6C-8003-EC4EB5C328FA}" type="slidenum">
              <a:rPr lang="en-US" altLang="ja-JP" sz="1200">
                <a:cs typeface="Arial" charset="0"/>
              </a:rPr>
              <a:pPr algn="r"/>
              <a:t>6</a:t>
            </a:fld>
            <a:endParaRPr lang="es-ES" altLang="ja-JP"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s-ES" altLang="ja-JP" sz="1400" b="1" dirty="0" smtClean="0"/>
              <a:t>HIDDEN</a:t>
            </a:r>
          </a:p>
          <a:p>
            <a:pPr marL="0" marR="0" indent="0" algn="l" defTabSz="914400" rtl="0" eaLnBrk="1" fontAlgn="base" latinLnBrk="0" hangingPunct="1">
              <a:lnSpc>
                <a:spcPct val="100000"/>
              </a:lnSpc>
              <a:spcBef>
                <a:spcPct val="0"/>
              </a:spcBef>
              <a:spcAft>
                <a:spcPct val="0"/>
              </a:spcAft>
              <a:buClrTx/>
              <a:buSzTx/>
              <a:buFontTx/>
              <a:buNone/>
              <a:tabLst/>
              <a:defRPr/>
            </a:pPr>
            <a:r>
              <a:rPr lang="es-ES" altLang="ja-JP" sz="1400" b="1" dirty="0" smtClean="0"/>
              <a:t>Diapositiva optativa, si se van a usar todas las diapositivas ocultas en "vínculos"</a:t>
            </a:r>
          </a:p>
          <a:p>
            <a:pPr>
              <a:spcBef>
                <a:spcPct val="0"/>
              </a:spcBef>
            </a:pPr>
            <a:endParaRPr lang="es-ES" altLang="ja-JP" sz="1400" b="1" dirty="0" smtClean="0"/>
          </a:p>
          <a:p>
            <a:pPr marL="0" marR="0" indent="0" algn="l" defTabSz="914400" rtl="0" eaLnBrk="1" fontAlgn="base" latinLnBrk="0" hangingPunct="1">
              <a:lnSpc>
                <a:spcPct val="100000"/>
              </a:lnSpc>
              <a:spcBef>
                <a:spcPct val="0"/>
              </a:spcBef>
              <a:spcAft>
                <a:spcPct val="0"/>
              </a:spcAft>
              <a:buClrTx/>
              <a:buSzTx/>
              <a:buFontTx/>
              <a:buNone/>
              <a:tabLst/>
              <a:defRPr/>
            </a:pPr>
            <a:r>
              <a:rPr lang="es-ES" altLang="ja-JP" sz="1400" dirty="0" smtClean="0"/>
              <a:t>Si </a:t>
            </a:r>
            <a:r>
              <a:rPr lang="es-ES" altLang="ja-JP" sz="1400" dirty="0"/>
              <a:t>la ONU ha de responder verdaderamente a las necesidades y las aspiraciones de una manera coherente, las "tres pilares" de las NU deben unirse.  </a:t>
            </a:r>
            <a:r>
              <a:rPr lang="es-ES" altLang="ja-JP" dirty="0"/>
              <a:t>El siguiente par de diapositivas mostrará los vínculos </a:t>
            </a:r>
            <a:r>
              <a:rPr lang="es-ES" altLang="ja-JP" dirty="0" smtClean="0"/>
              <a:t>sustantivos entre los Derechos Humanos , desarrollo y los pilares de paz&amp; seguridad, así como de género.</a:t>
            </a:r>
          </a:p>
          <a:p>
            <a:pPr>
              <a:spcBef>
                <a:spcPct val="0"/>
              </a:spcBef>
            </a:pPr>
            <a:endParaRPr lang="es-ES" altLang="ja-JP" dirty="0" smtClean="0"/>
          </a:p>
          <a:p>
            <a:pPr>
              <a:spcBef>
                <a:spcPct val="0"/>
              </a:spcBef>
            </a:pPr>
            <a:endParaRPr lang="es-ES" altLang="ja-JP" dirty="0" smtClean="0"/>
          </a:p>
          <a:p>
            <a:pPr eaLnBrk="1" hangingPunct="1">
              <a:spcAft>
                <a:spcPct val="40000"/>
              </a:spcAft>
              <a:buFont typeface="Arial" charset="0"/>
              <a:buNone/>
            </a:pPr>
            <a:r>
              <a:rPr lang="en-GB" altLang="ja-JP" dirty="0" smtClean="0">
                <a:cs typeface="Arial" charset="0"/>
              </a:rPr>
              <a:t>Original quote, SG Kofi Annan:</a:t>
            </a:r>
          </a:p>
          <a:p>
            <a:pPr eaLnBrk="1" hangingPunct="1">
              <a:spcAft>
                <a:spcPct val="40000"/>
              </a:spcAft>
              <a:buFont typeface="Arial" charset="0"/>
              <a:buNone/>
            </a:pPr>
            <a:r>
              <a:rPr lang="es-ES" altLang="ja-JP" sz="1200" b="1" dirty="0" smtClean="0"/>
              <a:t>«In </a:t>
            </a:r>
            <a:r>
              <a:rPr lang="es-ES" altLang="ja-JP" sz="1200" b="1" dirty="0" err="1" smtClean="0"/>
              <a:t>Larger</a:t>
            </a:r>
            <a:r>
              <a:rPr lang="es-ES" altLang="ja-JP" sz="1200" b="1" dirty="0" smtClean="0"/>
              <a:t> </a:t>
            </a:r>
            <a:r>
              <a:rPr lang="es-ES" altLang="ja-JP" sz="1200" b="1" dirty="0" err="1" smtClean="0"/>
              <a:t>Freedom</a:t>
            </a:r>
            <a:r>
              <a:rPr lang="es-ES" altLang="ja-JP" sz="1200" b="1" dirty="0" smtClean="0"/>
              <a:t>» </a:t>
            </a:r>
            <a:endParaRPr lang="en-GB" altLang="ja-JP" dirty="0" smtClean="0">
              <a:cs typeface="Arial" charset="0"/>
            </a:endParaRPr>
          </a:p>
          <a:p>
            <a:pPr eaLnBrk="1" hangingPunct="1">
              <a:spcAft>
                <a:spcPct val="40000"/>
              </a:spcAft>
              <a:buFont typeface="Arial" charset="0"/>
              <a:buNone/>
            </a:pPr>
            <a:r>
              <a:rPr lang="en-GB" altLang="ja-JP" dirty="0" smtClean="0">
                <a:cs typeface="Arial" charset="0"/>
              </a:rPr>
              <a:t>Humanity will not enjoy ...</a:t>
            </a:r>
          </a:p>
          <a:p>
            <a:pPr eaLnBrk="1" hangingPunct="1">
              <a:spcAft>
                <a:spcPct val="40000"/>
              </a:spcAft>
            </a:pPr>
            <a:r>
              <a:rPr lang="en-GB" altLang="ja-JP" dirty="0" smtClean="0">
                <a:cs typeface="Arial" charset="0"/>
              </a:rPr>
              <a:t>security without development</a:t>
            </a:r>
          </a:p>
          <a:p>
            <a:pPr eaLnBrk="1" hangingPunct="1">
              <a:spcAft>
                <a:spcPct val="40000"/>
              </a:spcAft>
            </a:pPr>
            <a:r>
              <a:rPr lang="en-GB" altLang="ja-JP" dirty="0" smtClean="0">
                <a:cs typeface="Arial" charset="0"/>
              </a:rPr>
              <a:t>development without security</a:t>
            </a:r>
          </a:p>
          <a:p>
            <a:pPr eaLnBrk="1" hangingPunct="1">
              <a:spcAft>
                <a:spcPct val="40000"/>
              </a:spcAft>
            </a:pPr>
            <a:r>
              <a:rPr lang="en-GB" altLang="ja-JP" dirty="0" smtClean="0">
                <a:cs typeface="Arial" charset="0"/>
              </a:rPr>
              <a:t>either security or development </a:t>
            </a:r>
            <a:r>
              <a:rPr lang="en-GB" altLang="ja-JP" i="1" dirty="0" smtClean="0">
                <a:solidFill>
                  <a:srgbClr val="FF0000"/>
                </a:solidFill>
                <a:cs typeface="Arial" charset="0"/>
              </a:rPr>
              <a:t>without respect for human rights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466C451-0695-4E81-AAB1-F2BC3A6CAEFF}" type="slidenum">
              <a:rPr lang="en-US" altLang="ja-JP" sz="1200">
                <a:cs typeface="Arial" charset="0"/>
              </a:rPr>
              <a:pPr algn="r"/>
              <a:t>7</a:t>
            </a:fld>
            <a:endParaRPr lang="es-ES" altLang="ja-JP" sz="1200">
              <a:cs typeface="Arial" charset="0"/>
            </a:endParaRPr>
          </a:p>
        </p:txBody>
      </p:sp>
      <p:sp>
        <p:nvSpPr>
          <p:cNvPr id="30723" name="Rectangle 2"/>
          <p:cNvSpPr>
            <a:spLocks noGrp="1" noRot="1" noChangeAspect="1" noChangeArrowheads="1" noTextEdit="1"/>
          </p:cNvSpPr>
          <p:nvPr>
            <p:ph type="sldImg"/>
          </p:nvPr>
        </p:nvSpPr>
        <p:spPr>
          <a:xfrm>
            <a:off x="1146175" y="685800"/>
            <a:ext cx="4568825" cy="3427413"/>
          </a:xfrm>
          <a:ln/>
        </p:spPr>
      </p:sp>
      <p:sp>
        <p:nvSpPr>
          <p:cNvPr id="30724" name="Rectangle 3"/>
          <p:cNvSpPr>
            <a:spLocks noGrp="1" noChangeArrowheads="1"/>
          </p:cNvSpPr>
          <p:nvPr>
            <p:ph type="body" idx="1"/>
          </p:nvPr>
        </p:nvSpPr>
        <p:spPr/>
        <p:txBody>
          <a:bodyPr/>
          <a:lstStyle/>
          <a:p>
            <a:pPr>
              <a:spcBef>
                <a:spcPct val="0"/>
              </a:spcBef>
            </a:pPr>
            <a:r>
              <a:rPr lang="es-ES" altLang="ja-JP" dirty="0"/>
              <a:t>Los Derechos humanos y el desarrollo humano comparten una visión común y un propósito común para asegurar la libertad, el bienestar y la dignidad de todas las personas en todas partes.</a:t>
            </a:r>
          </a:p>
          <a:p>
            <a:pPr>
              <a:spcBef>
                <a:spcPct val="0"/>
              </a:spcBef>
            </a:pPr>
            <a:endParaRPr lang="es-ES" altLang="ja-JP" dirty="0"/>
          </a:p>
          <a:p>
            <a:pPr>
              <a:spcBef>
                <a:spcPct val="0"/>
              </a:spcBef>
            </a:pPr>
            <a:r>
              <a:rPr lang="es-ES" altLang="ja-JP" dirty="0"/>
              <a:t>Cuando el desarrollo humano y los Derechos Humanos avanzan juntos, se refuerzan unos a otros, ampliando las capacidades de las personas y la protección de sus derechos y libertades fundamentales.</a:t>
            </a:r>
          </a:p>
          <a:p>
            <a:pPr>
              <a:spcBef>
                <a:spcPct val="0"/>
              </a:spcBef>
            </a:pPr>
            <a:endParaRPr lang="es-ES" altLang="ja-JP" dirty="0"/>
          </a:p>
          <a:p>
            <a:pPr>
              <a:spcBef>
                <a:spcPct val="0"/>
              </a:spcBef>
            </a:pPr>
            <a:r>
              <a:rPr lang="es-ES" altLang="ja-JP" dirty="0"/>
              <a:t>¡En esencia, lo anterior es lo que se entiende como un enfoque basado en Derechos Humanos para el desarrollo!</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B325B199-9DC0-45DF-B871-96F4F908D4F3}" type="slidenum">
              <a:rPr lang="en-US" altLang="ja-JP" sz="1200">
                <a:cs typeface="Arial" charset="0"/>
              </a:rPr>
              <a:pPr algn="r"/>
              <a:t>8</a:t>
            </a:fld>
            <a:endParaRPr lang="es-ES" altLang="ja-JP" sz="1200">
              <a:cs typeface="Arial" charset="0"/>
            </a:endParaRPr>
          </a:p>
        </p:txBody>
      </p:sp>
      <p:sp>
        <p:nvSpPr>
          <p:cNvPr id="32771" name="Rectangle 2"/>
          <p:cNvSpPr>
            <a:spLocks noGrp="1" noRot="1" noChangeAspect="1" noChangeArrowheads="1" noTextEdit="1"/>
          </p:cNvSpPr>
          <p:nvPr>
            <p:ph type="sldImg"/>
          </p:nvPr>
        </p:nvSpPr>
        <p:spPr>
          <a:xfrm>
            <a:off x="1341438" y="250825"/>
            <a:ext cx="4208462" cy="3157538"/>
          </a:xfrm>
          <a:ln/>
        </p:spPr>
      </p:sp>
      <p:sp>
        <p:nvSpPr>
          <p:cNvPr id="32772" name="Rectangle 3"/>
          <p:cNvSpPr>
            <a:spLocks noGrp="1" noChangeArrowheads="1"/>
          </p:cNvSpPr>
          <p:nvPr>
            <p:ph type="body" idx="1"/>
          </p:nvPr>
        </p:nvSpPr>
        <p:spPr>
          <a:xfrm>
            <a:off x="332656" y="3491880"/>
            <a:ext cx="5976664" cy="4114800"/>
          </a:xfrm>
        </p:spPr>
        <p:txBody>
          <a:bodyPr/>
          <a:lstStyle/>
          <a:p>
            <a:pPr>
              <a:lnSpc>
                <a:spcPct val="80000"/>
              </a:lnSpc>
              <a:spcBef>
                <a:spcPct val="0"/>
              </a:spcBef>
            </a:pPr>
            <a:r>
              <a:rPr lang="es-ES" altLang="ja-JP" sz="1000" b="1" dirty="0" smtClean="0"/>
              <a:t>HIDDEN</a:t>
            </a:r>
          </a:p>
          <a:p>
            <a:pPr>
              <a:lnSpc>
                <a:spcPct val="80000"/>
              </a:lnSpc>
              <a:spcBef>
                <a:spcPct val="0"/>
              </a:spcBef>
            </a:pPr>
            <a:endParaRPr lang="es-ES" altLang="ja-JP" sz="1000" b="1" dirty="0" smtClean="0"/>
          </a:p>
          <a:p>
            <a:pPr>
              <a:lnSpc>
                <a:spcPct val="80000"/>
              </a:lnSpc>
              <a:spcBef>
                <a:spcPct val="0"/>
              </a:spcBef>
            </a:pPr>
            <a:r>
              <a:rPr lang="es-ES" altLang="ja-JP" sz="1000" b="1" dirty="0" smtClean="0"/>
              <a:t>En </a:t>
            </a:r>
            <a:r>
              <a:rPr lang="es-ES" altLang="ja-JP" sz="1000" b="1" dirty="0"/>
              <a:t>la cumbre de revisión de los ODM en 2010, los líderes mundiales hicieron un reconocimiento sin precedentes de que los Derechos Humanos son "esenciales para acelerar el progreso hacia el logro de los ODM". </a:t>
            </a:r>
            <a:r>
              <a:rPr lang="es-ES" altLang="ja-JP" sz="1000" dirty="0"/>
              <a:t>Es importante destacar que el Documento Final acercó la alineación de metas de los ODM con los estándares de Derechos Humanos, y la "Agenda de Acción hasta 2015" incorpora los principios fundamentales de Derechos Humanos como la igualdad, la no discriminación, participación y rendición de cuentas. </a:t>
            </a:r>
            <a:endParaRPr lang="es-ES" altLang="ja-JP" sz="1000" b="1" dirty="0"/>
          </a:p>
          <a:p>
            <a:pPr>
              <a:lnSpc>
                <a:spcPct val="80000"/>
              </a:lnSpc>
              <a:spcBef>
                <a:spcPct val="0"/>
              </a:spcBef>
            </a:pPr>
            <a:endParaRPr lang="es-ES" altLang="ja-JP" sz="1000" b="1" dirty="0"/>
          </a:p>
          <a:p>
            <a:pPr>
              <a:lnSpc>
                <a:spcPct val="80000"/>
              </a:lnSpc>
              <a:spcBef>
                <a:spcPct val="0"/>
              </a:spcBef>
            </a:pPr>
            <a:r>
              <a:rPr lang="es-ES" altLang="ja-JP" sz="1000" b="1" dirty="0"/>
              <a:t>Los ODM y los Derechos Humanos comparten objetivos comunes y se complementan entre sí, mientras que cada uno tiene cualidades distintivas</a:t>
            </a:r>
            <a:r>
              <a:rPr lang="es-ES" altLang="ja-JP" sz="1000" dirty="0"/>
              <a:t>.  Al </a:t>
            </a:r>
            <a:r>
              <a:rPr lang="es-ES" altLang="ja-JP" sz="1000" dirty="0" err="1"/>
              <a:t>operacionalizar</a:t>
            </a:r>
            <a:r>
              <a:rPr lang="es-ES" altLang="ja-JP" sz="1000" dirty="0"/>
              <a:t> el apoyo a los asociados nacionales a través del proceso de ECP/MANUD, los UNCT necesitan integrar estas dos fuentes de orientación política en el contexto de la programación:</a:t>
            </a:r>
          </a:p>
          <a:p>
            <a:pPr marL="114300" lvl="1">
              <a:lnSpc>
                <a:spcPct val="80000"/>
              </a:lnSpc>
              <a:spcBef>
                <a:spcPct val="0"/>
              </a:spcBef>
            </a:pPr>
            <a:r>
              <a:rPr lang="es-ES" altLang="ja-JP" sz="1000" dirty="0"/>
              <a:t>- Los ODM son un marco operativo para aumentar el apoyo para lograr los objetivos de desarrollo convenidos a nivel mundial</a:t>
            </a:r>
          </a:p>
          <a:p>
            <a:pPr marL="114300" lvl="1">
              <a:lnSpc>
                <a:spcPct val="80000"/>
              </a:lnSpc>
              <a:spcBef>
                <a:spcPct val="0"/>
              </a:spcBef>
            </a:pPr>
            <a:r>
              <a:rPr lang="es-ES" altLang="ja-JP" sz="1000" dirty="0"/>
              <a:t>Como se subraya en la Declaración del Milenio, la realización de los Derechos Humanos es esencial para alcanzar estos objetivos de desarrollo.</a:t>
            </a:r>
          </a:p>
          <a:p>
            <a:pPr marL="114300" lvl="1">
              <a:lnSpc>
                <a:spcPct val="80000"/>
              </a:lnSpc>
              <a:spcBef>
                <a:spcPct val="0"/>
              </a:spcBef>
            </a:pPr>
            <a:r>
              <a:rPr lang="es-ES" altLang="ja-JP" sz="1000" dirty="0"/>
              <a:t>- Dentro de cada uno de los ODM, es importante identificar los Derechos Humanos que deben llevarse a cabo, y los pasos que deben ser adoptadas para hacer realidad esos derechos en el contexto nacional.</a:t>
            </a:r>
          </a:p>
          <a:p>
            <a:pPr marL="114300" lvl="1">
              <a:lnSpc>
                <a:spcPct val="80000"/>
              </a:lnSpc>
              <a:spcBef>
                <a:spcPct val="0"/>
              </a:spcBef>
            </a:pPr>
            <a:r>
              <a:rPr lang="es-ES" altLang="ja-JP" sz="1000" dirty="0"/>
              <a:t>Por ejemplo, es importante en el ODM 3 considerar la orientación que ofrece el CEDAW, así como la Convención de 1958 del Comité de Expertos de la OMT en particular sobre la discriminación (empleo y ocupación), (núm. 111), que ha sido ratificado por 169 Estados miembros . Hay medidas concretas que los Estados ya están obligados a tomar por el CEDAW y los órganos de control para promover la igualdad de género en sus respectivos países que deben ser los puntos centrales de referencia en la identificación de las medidas que podrían adoptarse para alcanzar el ODM 3.  (Podrían añadirse también otros ejemplos con respecto a otros objetivos ...). las Convenciones de la OIT y las observaciones de la Comisión de Expertos también son particularmente importantes en el contexto de MD1</a:t>
            </a:r>
            <a:r>
              <a:rPr lang="es-ES" sz="1000" dirty="0" smtClean="0"/>
              <a:t> como indicador 1.B es el logro del empleo pleno y productivo y trabajo decente para todos, incluidas las mujeres y los jóvenes. </a:t>
            </a:r>
            <a:r>
              <a:rPr lang="es-ES" sz="1000" dirty="0"/>
              <a:t> </a:t>
            </a:r>
            <a:endParaRPr lang="es-ES" altLang="ja-JP" sz="1000" dirty="0"/>
          </a:p>
          <a:p>
            <a:pPr marL="114300" lvl="1">
              <a:lnSpc>
                <a:spcPct val="80000"/>
              </a:lnSpc>
              <a:spcBef>
                <a:spcPct val="0"/>
              </a:spcBef>
            </a:pPr>
            <a:endParaRPr lang="es-ES" altLang="ja-JP" sz="1000" dirty="0"/>
          </a:p>
          <a:p>
            <a:pPr>
              <a:lnSpc>
                <a:spcPct val="80000"/>
              </a:lnSpc>
              <a:spcBef>
                <a:spcPct val="0"/>
              </a:spcBef>
            </a:pPr>
            <a:r>
              <a:rPr lang="es-ES" altLang="ja-JP" sz="1000" b="1" dirty="0"/>
              <a:t>Objetivo de Desarrollo del Milenio para promover igualdad de género</a:t>
            </a:r>
            <a:r>
              <a:rPr lang="es-ES" altLang="ja-JP" sz="1000" dirty="0"/>
              <a:t> El logro de la igualdad de género en el ODM 3 es fundamental para el logro de todos los demás objetivos,  porque todos los ODM están relacionados con los Derechos Humanos a realizar.  Por lo tanto, un análisis de género es una parte integral de toda la planificación y los programas diseñados para lograr cada uno de los objetivos.</a:t>
            </a:r>
            <a:r>
              <a:rPr lang="es-ES" altLang="ja-JP" sz="1000" b="1" dirty="0"/>
              <a:t> </a:t>
            </a:r>
            <a:r>
              <a:rPr lang="es-ES" altLang="ja-JP" sz="1000" dirty="0"/>
              <a:t>El análisis de la dimensión de género de cada uno de los ODM y el análisis de cada objetivo a través de una lente de los Derechos Humanos pone de manifiesto una serie de cuestiones complejas y las causas que están relacionadas entre sí. Esto se puede ilustrar en relación con el hambre y la malnutrición y la salud materna e infantil. En este contexto, es importante reconocer que la desigualdad de condiciones sociales y prácticas de exclusión continúan negando a las mujeres y las niñas la igualdad de acceso a los alimentos y la salud, lo que les niega sus Derechos Humanos. </a:t>
            </a:r>
          </a:p>
          <a:p>
            <a:pPr>
              <a:lnSpc>
                <a:spcPct val="80000"/>
              </a:lnSpc>
              <a:spcBef>
                <a:spcPct val="0"/>
              </a:spcBef>
            </a:pPr>
            <a:endParaRPr lang="es-ES" altLang="ja-JP" sz="1000" dirty="0"/>
          </a:p>
          <a:p>
            <a:pPr>
              <a:spcBef>
                <a:spcPct val="0"/>
              </a:spcBef>
            </a:pPr>
            <a:endParaRPr lang="es-ES" altLang="ja-JP" sz="11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1A94B65-D7B2-4C17-8617-A3E146F88AEC}" type="slidenum">
              <a:rPr lang="en-US" altLang="ja-JP" sz="1200">
                <a:cs typeface="Arial" charset="0"/>
              </a:rPr>
              <a:pPr algn="r"/>
              <a:t>9</a:t>
            </a:fld>
            <a:endParaRPr lang="es-ES" altLang="ja-JP" sz="1200">
              <a:cs typeface="Arial" charset="0"/>
            </a:endParaRPr>
          </a:p>
        </p:txBody>
      </p:sp>
      <p:sp>
        <p:nvSpPr>
          <p:cNvPr id="34819" name="Rectangle 2"/>
          <p:cNvSpPr>
            <a:spLocks noGrp="1" noRot="1" noChangeAspect="1" noChangeArrowheads="1" noTextEdit="1"/>
          </p:cNvSpPr>
          <p:nvPr>
            <p:ph type="sldImg"/>
          </p:nvPr>
        </p:nvSpPr>
        <p:spPr>
          <a:xfrm>
            <a:off x="1412875" y="250825"/>
            <a:ext cx="4137025" cy="3103563"/>
          </a:xfrm>
          <a:ln/>
        </p:spPr>
      </p:sp>
      <p:sp>
        <p:nvSpPr>
          <p:cNvPr id="34820" name="Rectangle 3"/>
          <p:cNvSpPr>
            <a:spLocks noGrp="1" noChangeArrowheads="1"/>
          </p:cNvSpPr>
          <p:nvPr>
            <p:ph type="body" idx="1"/>
          </p:nvPr>
        </p:nvSpPr>
        <p:spPr>
          <a:xfrm>
            <a:off x="692696" y="3491880"/>
            <a:ext cx="5486400" cy="4114800"/>
          </a:xfrm>
        </p:spPr>
        <p:txBody>
          <a:bodyPr/>
          <a:lstStyle/>
          <a:p>
            <a:pPr>
              <a:lnSpc>
                <a:spcPct val="80000"/>
              </a:lnSpc>
              <a:spcBef>
                <a:spcPct val="0"/>
              </a:spcBef>
            </a:pPr>
            <a:r>
              <a:rPr lang="es-ES" altLang="ja-JP" sz="800" u="sng" dirty="0" smtClean="0"/>
              <a:t>HIDDEN</a:t>
            </a:r>
          </a:p>
          <a:p>
            <a:pPr>
              <a:lnSpc>
                <a:spcPct val="80000"/>
              </a:lnSpc>
              <a:spcBef>
                <a:spcPct val="0"/>
              </a:spcBef>
            </a:pPr>
            <a:r>
              <a:rPr lang="es-ES" altLang="ja-JP" sz="800" u="sng" dirty="0" smtClean="0"/>
              <a:t>Integración </a:t>
            </a:r>
            <a:r>
              <a:rPr lang="es-ES" altLang="ja-JP" sz="800" u="sng" dirty="0"/>
              <a:t>de Género</a:t>
            </a:r>
          </a:p>
          <a:p>
            <a:pPr>
              <a:lnSpc>
                <a:spcPct val="80000"/>
              </a:lnSpc>
              <a:spcBef>
                <a:spcPct val="0"/>
              </a:spcBef>
            </a:pPr>
            <a:r>
              <a:rPr lang="es-ES" altLang="ja-JP" sz="800" dirty="0"/>
              <a:t>Definición de la perspectiva de género de 1997 del Consejo Económico y Social:</a:t>
            </a:r>
          </a:p>
          <a:p>
            <a:pPr>
              <a:lnSpc>
                <a:spcPct val="80000"/>
              </a:lnSpc>
              <a:spcBef>
                <a:spcPct val="0"/>
              </a:spcBef>
            </a:pPr>
            <a:r>
              <a:rPr lang="es-ES" altLang="ja-JP" sz="800" dirty="0"/>
              <a:t>Problemas en todos los ámbitos de la actividad deben definirse de tal manera que las diferencias de género se puedan diagnosticar - es decir, no se debe hacer la hipótesis de la neutralidad de género. </a:t>
            </a:r>
          </a:p>
          <a:p>
            <a:pPr>
              <a:lnSpc>
                <a:spcPct val="80000"/>
              </a:lnSpc>
              <a:spcBef>
                <a:spcPct val="0"/>
              </a:spcBef>
            </a:pPr>
            <a:r>
              <a:rPr lang="es-ES" altLang="ja-JP" sz="800" dirty="0"/>
              <a:t>La responsabilidad de traducir la perspectiva de género en la práctica es a todo el sistema y radica en los niveles más altos. Rendición de cuentas para los resultados debe ser monitoreada constantemente. </a:t>
            </a:r>
          </a:p>
          <a:p>
            <a:pPr>
              <a:lnSpc>
                <a:spcPct val="80000"/>
              </a:lnSpc>
              <a:spcBef>
                <a:spcPct val="0"/>
              </a:spcBef>
            </a:pPr>
            <a:r>
              <a:rPr lang="es-ES" altLang="ja-JP" sz="800" dirty="0"/>
              <a:t>La perspectiva de género también exige que no se escatimen esfuerzos para ampliar la participación de la mujer en todos los niveles de toma de decisiones. La perspectiva de género debe ser institucionalizada a través de medidas concretas, mecanismos y procesos en todas las partes del sistema de las NU.</a:t>
            </a:r>
          </a:p>
          <a:p>
            <a:pPr>
              <a:lnSpc>
                <a:spcPct val="80000"/>
              </a:lnSpc>
              <a:spcBef>
                <a:spcPct val="0"/>
              </a:spcBef>
            </a:pPr>
            <a:r>
              <a:rPr lang="es-ES" altLang="ja-JP" sz="800" dirty="0"/>
              <a:t>En 2007, el Examen Trienal Amplio de la Política (TCPR) volvió a pedir a la ONU : incorporar una perspectiva de género y perseguir la igualdad de género en sus programas por países, instrumentos de planificación y programas sectoriales.</a:t>
            </a:r>
            <a:endParaRPr lang="es-ES" altLang="ja-JP" sz="800" u="sng" dirty="0"/>
          </a:p>
          <a:p>
            <a:pPr>
              <a:lnSpc>
                <a:spcPct val="80000"/>
              </a:lnSpc>
              <a:spcBef>
                <a:spcPct val="0"/>
              </a:spcBef>
            </a:pPr>
            <a:endParaRPr lang="es-ES" altLang="ja-JP" sz="800" u="sng" dirty="0"/>
          </a:p>
          <a:p>
            <a:pPr>
              <a:lnSpc>
                <a:spcPct val="80000"/>
              </a:lnSpc>
              <a:spcBef>
                <a:spcPct val="0"/>
              </a:spcBef>
            </a:pPr>
            <a:r>
              <a:rPr lang="es-ES" altLang="ja-JP" sz="800" u="sng" dirty="0"/>
              <a:t>Derechos Humanos de la Mujer</a:t>
            </a:r>
            <a:endParaRPr lang="es-ES" altLang="ja-JP" sz="800" dirty="0"/>
          </a:p>
          <a:p>
            <a:pPr>
              <a:lnSpc>
                <a:spcPct val="80000"/>
              </a:lnSpc>
              <a:spcBef>
                <a:spcPct val="0"/>
              </a:spcBef>
            </a:pPr>
            <a:r>
              <a:rPr lang="es-ES" altLang="ja-JP" sz="800" dirty="0"/>
              <a:t>La eliminación de la discriminación contra la mujer ocupa un lugar central en el derecho internacional de los Derechos Humanos. No sólo todos los derechos garantizados por los siete principales tratados internacionales de Derechos Humanos se aplican por igual a hombres y mujeres, y niños y niñas; este punto también ha sido cuidadosamente subrayado por los dos tratados que componen la "carta internacional de Derechos Humanos" .  Tanto el Pacto de derechos Civiles y Políticos y el Pacto de derechos Económicos, Sociales y Culturales contienen un artículo especial, el artículo 3, que obliga a los Estados a "garantizar la igualdad de derechos de hombres y mujeres" en el goce de los derechos establecidos en esos tratados. </a:t>
            </a:r>
          </a:p>
          <a:p>
            <a:pPr>
              <a:lnSpc>
                <a:spcPct val="80000"/>
              </a:lnSpc>
              <a:spcBef>
                <a:spcPct val="0"/>
              </a:spcBef>
            </a:pPr>
            <a:r>
              <a:rPr lang="es-ES" altLang="ja-JP" sz="800" dirty="0"/>
              <a:t>Además, uno de los siete tratados internacionales básicos de Derechos Humanos - CEDAW - se dedica exclusivamente a la eliminación de la discriminación sexual con el fin de lograr la igualdad de género. CEDAW exige a los Estados eliminar la discriminación basada en el género con el fin de lograr la igualdad de género en todos los aspectos de la vida de las mujeres.  La Convención también detalla las acciones específicas que se deben tomar para combatir la discriminación en una amplia gama de áreas, incluyendo la educación, el empleo, la vida pública y política, las relaciones jurídicas, la vida económica y social, relaciones familiares, el desarrollo rural, el tráfico y la prostitución.  </a:t>
            </a:r>
            <a:r>
              <a:rPr sz="800" dirty="0"/>
              <a:t/>
            </a:r>
            <a:br>
              <a:rPr sz="800" dirty="0"/>
            </a:br>
            <a:r>
              <a:rPr lang="es-ES" altLang="ja-JP" sz="800" dirty="0"/>
              <a:t>La igualdad de género fue un foco importante de discusión en la 1993 Conferencia Mundial de Viena sobre Derechos Humanos, y la importancia de promover los Derechos Humanos de la mujer se puso de relieve con fuerza en la Declaración de Viena y Programa de Acción: "Los Derechos Humanos de las mujeres y de las niñas son parte inalienable e indivisible de los Derechos Humanos" (Parte 1, párr. 18. La Declaración y Programa de Acción también se refirió directamente al sistema de las NU sobre este punto: </a:t>
            </a:r>
            <a:r>
              <a:rPr lang="es-ES" altLang="ja-JP" sz="800" i="1" dirty="0"/>
              <a:t>"La igualdad de condición de la mujer y los Derechos Humanos de las mujeres deben integrarse en la corriente principal de las actividades de las NU en todo el sistema.  Estas cuestiones deberían ser atendidas regular y sistemática a través de los órganos y mecanismos pertinentes de las NU. "</a:t>
            </a:r>
            <a:r>
              <a:rPr lang="es-ES" altLang="ja-JP" sz="800" dirty="0"/>
              <a:t> (Parte II, párr. 37.</a:t>
            </a:r>
          </a:p>
          <a:p>
            <a:pPr>
              <a:lnSpc>
                <a:spcPct val="80000"/>
              </a:lnSpc>
              <a:spcBef>
                <a:spcPct val="0"/>
              </a:spcBef>
            </a:pPr>
            <a:endParaRPr lang="es-ES" altLang="ja-JP" sz="800" b="1" u="sng" dirty="0"/>
          </a:p>
          <a:p>
            <a:pPr>
              <a:spcBef>
                <a:spcPct val="0"/>
              </a:spcBef>
            </a:pPr>
            <a:r>
              <a:rPr lang="es-ES" altLang="ja-JP" sz="800" dirty="0"/>
              <a:t>También la Convención de la OIT sobre la discriminación (empleo y ocupación), de 1958 (núm. 111) (anterior al CEDAW, y algunas disposiciones del CEDAW se inspiran en ella) - la obligación de formular y aplicar la política nacional de igualdad con el fin de eliminar la discriminación, incluida la discriminación por sexo. Ratificado por 169 Estados miembros. También la igualdad de remuneración de 1951 (núm. 100) que requiere igual remuneración de hombres y mujeres por trabajo de igual valor.</a:t>
            </a:r>
          </a:p>
          <a:p>
            <a:pPr>
              <a:spcBef>
                <a:spcPct val="0"/>
              </a:spcBef>
            </a:pPr>
            <a:endParaRPr lang="es-ES" altLang="ja-JP" sz="800" dirty="0"/>
          </a:p>
          <a:p>
            <a:pPr>
              <a:spcBef>
                <a:spcPct val="0"/>
              </a:spcBef>
            </a:pPr>
            <a:endParaRPr lang="es-ES" altLang="ja-JP" sz="8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0070F306-DA4D-4B56-8E8C-30D84F3E9F18}" type="datetimeFigureOut">
              <a:rPr lang="en-GB"/>
              <a:pPr>
                <a:defRPr/>
              </a:pPr>
              <a:t>06/07/2011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F31844C-DEC0-4743-A1FB-7637FCAE21C2}"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7089B2D8-3D77-4D2C-A446-E8EE0562EADC}" type="datetimeFigureOut">
              <a:rPr lang="en-GB"/>
              <a:pPr>
                <a:defRPr/>
              </a:pPr>
              <a:t>06/07/2011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7177218-65A0-4D10-90B1-F4485858293F}"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6DE08E0-DEC0-4E3A-8B7A-D055733E3591}" type="datetimeFigureOut">
              <a:rPr lang="en-GB"/>
              <a:pPr>
                <a:defRPr/>
              </a:pPr>
              <a:t>06/07/2011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C04E05F-5D6C-4C2E-8308-FE336E8B496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CFEAEEBD-FC49-4E21-B068-3C02D8F213CC}" type="datetimeFigureOut">
              <a:rPr lang="en-GB"/>
              <a:pPr>
                <a:defRPr/>
              </a:pPr>
              <a:t>06/07/2011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7A438A69-DE5A-4C5A-9FFA-33C87BD256A3}"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31D0C38-E329-4161-9ED3-8BB023B835FB}" type="datetimeFigureOut">
              <a:rPr lang="en-GB"/>
              <a:pPr>
                <a:defRPr/>
              </a:pPr>
              <a:t>06/07/2011</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C9CE9D1F-0579-4535-AF62-8772F7572B56}"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9650F369-BF1C-44FC-98E3-BF28ADB5DB4E}" type="datetimeFigureOut">
              <a:rPr lang="en-GB"/>
              <a:pPr>
                <a:defRPr/>
              </a:pPr>
              <a:t>06/07/2011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3BAA324E-3F6C-4E7E-82F2-A639EBACBE01}"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3C07B1DD-7F5C-45BA-92F4-59E06A2D8157}" type="datetimeFigureOut">
              <a:rPr lang="en-GB"/>
              <a:pPr>
                <a:defRPr/>
              </a:pPr>
              <a:t>06/07/2011</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0E0FA78F-23EB-45E7-967B-2347F8BAA941}"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6A3B3F4B-A141-4FB3-A545-1AF0E3466A50}" type="datetimeFigureOut">
              <a:rPr lang="en-GB"/>
              <a:pPr>
                <a:defRPr/>
              </a:pPr>
              <a:t>06/07/2011</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CFE7A7B3-62F9-48AD-B6A0-674FE6828F3B}"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E:\My Pictures\UN Logos\logoneg_pantone660-no-frame.jpg"/>
          <p:cNvPicPr>
            <a:picLocks noChangeAspect="1" noChangeArrowheads="1"/>
          </p:cNvPicPr>
          <p:nvPr userDrawn="1"/>
        </p:nvPicPr>
        <p:blipFill rotWithShape="1">
          <a:blip r:embed="rId2" cstate="print">
            <a:duotone>
              <a:schemeClr val="bg2">
                <a:shade val="45000"/>
                <a:satMod val="135000"/>
              </a:schemeClr>
              <a:prstClr val="white"/>
            </a:duotone>
            <a:extLst/>
          </a:blip>
          <a:srcRect l="43602" b="25123"/>
          <a:stretch/>
        </p:blipFill>
        <p:spPr bwMode="auto">
          <a:xfrm>
            <a:off x="0" y="1997825"/>
            <a:ext cx="4384035" cy="4846612"/>
          </a:xfrm>
          <a:prstGeom prst="rect">
            <a:avLst/>
          </a:prstGeom>
          <a:noFill/>
          <a:extLst/>
        </p:spPr>
      </p:pic>
      <p:pic>
        <p:nvPicPr>
          <p:cNvPr id="3" name="Picture 4" descr="E:\My Pictures\UN Logos\Copy of Logo_UNSSC_pantone_660.jpg"/>
          <p:cNvPicPr>
            <a:picLocks noChangeAspect="1" noChangeArrowheads="1"/>
          </p:cNvPicPr>
          <p:nvPr userDrawn="1"/>
        </p:nvPicPr>
        <p:blipFill>
          <a:blip r:embed="rId3" cstate="print"/>
          <a:srcRect/>
          <a:stretch>
            <a:fillRect/>
          </a:stretch>
        </p:blipFill>
        <p:spPr bwMode="auto">
          <a:xfrm>
            <a:off x="179388" y="188913"/>
            <a:ext cx="1152525" cy="1152525"/>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fld id="{32EE653D-EF80-4919-91D1-2A4FEB43928F}" type="datetimeFigureOut">
              <a:rPr lang="en-GB"/>
              <a:pPr>
                <a:defRPr/>
              </a:pPr>
              <a:t>06/07/2011</a:t>
            </a:fld>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3"/>
          <p:cNvSpPr>
            <a:spLocks noGrp="1"/>
          </p:cNvSpPr>
          <p:nvPr>
            <p:ph type="sldNum" sz="quarter" idx="12"/>
          </p:nvPr>
        </p:nvSpPr>
        <p:spPr/>
        <p:txBody>
          <a:bodyPr/>
          <a:lstStyle>
            <a:lvl1pPr>
              <a:defRPr/>
            </a:lvl1pPr>
          </a:lstStyle>
          <a:p>
            <a:pPr>
              <a:defRPr/>
            </a:pPr>
            <a:fld id="{B59FC189-2BCD-4EC8-A008-1FDD8CC8819E}"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14C8D15-10D2-4286-B039-260FBE73288D}" type="datetimeFigureOut">
              <a:rPr lang="en-GB"/>
              <a:pPr>
                <a:defRPr/>
              </a:pPr>
              <a:t>06/07/2011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4BC20E32-F13F-4555-A6A3-301C239A732A}"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3C9335D-F3B6-4081-B119-9D2BEA5F71E7}" type="datetimeFigureOut">
              <a:rPr lang="en-GB"/>
              <a:pPr>
                <a:defRPr/>
              </a:pPr>
              <a:t>06/07/2011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AF084CA4-D6F8-4A39-AB1A-6453EE31DCC7}"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5296158A-CA0A-49F0-A365-DD85301F112C}" type="datetimeFigureOut">
              <a:rPr lang="en-GB"/>
              <a:pPr>
                <a:defRPr/>
              </a:pPr>
              <a:t>06/07/2011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9AAEF6A8-73D1-4C01-91F8-FF6277B21247}"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60" r:id="rId7"/>
    <p:sldLayoutId id="2147483653" r:id="rId8"/>
    <p:sldLayoutId id="2147483652" r:id="rId9"/>
    <p:sldLayoutId id="2147483651" r:id="rId10"/>
    <p:sldLayoutId id="2147483650"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4.wmf"/><Relationship Id="rId4" Type="http://schemas.openxmlformats.org/officeDocument/2006/relationships/oleObject" Target="../embeddings/oleObject2.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hyperlink" Target="Lao_UPR_Session.wmv"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ctrTitle" idx="4294967295"/>
          </p:nvPr>
        </p:nvSpPr>
        <p:spPr>
          <a:xfrm>
            <a:off x="684213" y="620713"/>
            <a:ext cx="7772400" cy="5545137"/>
          </a:xfrm>
        </p:spPr>
        <p:txBody>
          <a:bodyPr/>
          <a:lstStyle/>
          <a:p>
            <a:r>
              <a:rPr lang="es-ES" sz="4000" b="1" dirty="0" smtClean="0"/>
              <a:t>Los Derechos Humanos en el contexto de la Reforma de las NU y sistemas de protección de Derechos Humanos:</a:t>
            </a:r>
            <a:r>
              <a:rPr lang="es-ES" dirty="0" smtClean="0"/>
              <a:t> </a:t>
            </a:r>
            <a:r>
              <a:rPr dirty="0"/>
              <a:t/>
            </a:r>
            <a:br>
              <a:rPr dirty="0"/>
            </a:br>
            <a:r>
              <a:rPr dirty="0"/>
              <a:t/>
            </a:r>
            <a:br>
              <a:rPr dirty="0"/>
            </a:br>
            <a:r>
              <a:rPr lang="es-ES" sz="3200" b="1" dirty="0" smtClean="0"/>
              <a:t>Sesión 1</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639699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idx="4294967295"/>
          </p:nvPr>
        </p:nvSpPr>
        <p:spPr/>
        <p:txBody>
          <a:bodyPr/>
          <a:lstStyle/>
          <a:p>
            <a:pPr eaLnBrk="1" hangingPunct="1"/>
            <a:r>
              <a:rPr lang="en-US" sz="4000" b="1" dirty="0" err="1" smtClean="0">
                <a:solidFill>
                  <a:srgbClr val="000000"/>
                </a:solidFill>
              </a:rPr>
              <a:t>Integración</a:t>
            </a:r>
            <a:r>
              <a:rPr lang="en-US" sz="4000" b="1" dirty="0" smtClean="0">
                <a:solidFill>
                  <a:srgbClr val="000000"/>
                </a:solidFill>
              </a:rPr>
              <a:t> de </a:t>
            </a:r>
            <a:r>
              <a:rPr lang="en-US" sz="4000" b="1" dirty="0" err="1" smtClean="0">
                <a:solidFill>
                  <a:srgbClr val="000000"/>
                </a:solidFill>
              </a:rPr>
              <a:t>Género</a:t>
            </a:r>
            <a:endParaRPr lang="en-US" sz="4000" b="1" dirty="0" smtClean="0">
              <a:solidFill>
                <a:srgbClr val="000000"/>
              </a:solidFill>
            </a:endParaRPr>
          </a:p>
        </p:txBody>
      </p:sp>
      <p:sp>
        <p:nvSpPr>
          <p:cNvPr id="2051" name="Content Placeholder 2"/>
          <p:cNvSpPr>
            <a:spLocks noGrp="1"/>
          </p:cNvSpPr>
          <p:nvPr>
            <p:ph idx="4294967295"/>
          </p:nvPr>
        </p:nvSpPr>
        <p:spPr/>
        <p:txBody>
          <a:bodyPr/>
          <a:lstStyle/>
          <a:p>
            <a:pPr eaLnBrk="1" hangingPunct="1"/>
            <a:r>
              <a:rPr lang="en-US" sz="2400" dirty="0" smtClean="0">
                <a:solidFill>
                  <a:srgbClr val="000000"/>
                </a:solidFill>
              </a:rPr>
              <a:t>La </a:t>
            </a:r>
            <a:r>
              <a:rPr lang="en-US" sz="2400" dirty="0" err="1" smtClean="0">
                <a:solidFill>
                  <a:srgbClr val="000000"/>
                </a:solidFill>
              </a:rPr>
              <a:t>resolución</a:t>
            </a:r>
            <a:r>
              <a:rPr lang="en-US" sz="2400" dirty="0" smtClean="0">
                <a:solidFill>
                  <a:srgbClr val="000000"/>
                </a:solidFill>
              </a:rPr>
              <a:t> del ECOSOC 2008/34 </a:t>
            </a:r>
            <a:r>
              <a:rPr lang="en-US" sz="2400" dirty="0" err="1" smtClean="0">
                <a:solidFill>
                  <a:srgbClr val="000000"/>
                </a:solidFill>
              </a:rPr>
              <a:t>exhorta</a:t>
            </a:r>
            <a:r>
              <a:rPr lang="en-US" sz="2400" dirty="0" smtClean="0">
                <a:solidFill>
                  <a:srgbClr val="000000"/>
                </a:solidFill>
              </a:rPr>
              <a:t> a </a:t>
            </a:r>
            <a:r>
              <a:rPr lang="en-US" sz="2400" dirty="0" err="1" smtClean="0">
                <a:solidFill>
                  <a:srgbClr val="000000"/>
                </a:solidFill>
              </a:rPr>
              <a:t>todas</a:t>
            </a:r>
            <a:r>
              <a:rPr lang="en-US" sz="2400" dirty="0" smtClean="0">
                <a:solidFill>
                  <a:srgbClr val="000000"/>
                </a:solidFill>
              </a:rPr>
              <a:t> </a:t>
            </a:r>
            <a:r>
              <a:rPr lang="en-US" sz="2400" dirty="0" err="1" smtClean="0">
                <a:solidFill>
                  <a:srgbClr val="000000"/>
                </a:solidFill>
              </a:rPr>
              <a:t>las</a:t>
            </a:r>
            <a:r>
              <a:rPr lang="en-US" sz="2400" dirty="0" smtClean="0">
                <a:solidFill>
                  <a:srgbClr val="000000"/>
                </a:solidFill>
              </a:rPr>
              <a:t> </a:t>
            </a:r>
            <a:r>
              <a:rPr lang="en-US" sz="2400" dirty="0" err="1" smtClean="0">
                <a:solidFill>
                  <a:srgbClr val="000000"/>
                </a:solidFill>
              </a:rPr>
              <a:t>agencias</a:t>
            </a:r>
            <a:r>
              <a:rPr lang="en-US" sz="2400" dirty="0" smtClean="0">
                <a:solidFill>
                  <a:srgbClr val="000000"/>
                </a:solidFill>
              </a:rPr>
              <a:t> de la ONU a </a:t>
            </a:r>
            <a:r>
              <a:rPr lang="en-US" sz="2400" dirty="0" err="1" smtClean="0"/>
              <a:t>incorporar</a:t>
            </a:r>
            <a:r>
              <a:rPr lang="en-US" sz="2400" dirty="0" smtClean="0"/>
              <a:t> </a:t>
            </a:r>
            <a:r>
              <a:rPr lang="en-US" sz="2400" b="1" dirty="0" smtClean="0"/>
              <a:t>la </a:t>
            </a:r>
            <a:r>
              <a:rPr lang="en-US" sz="2400" dirty="0" err="1" smtClean="0"/>
              <a:t>perspectiva</a:t>
            </a:r>
            <a:r>
              <a:rPr lang="en-US" sz="2400" dirty="0" smtClean="0"/>
              <a:t> </a:t>
            </a:r>
            <a:r>
              <a:rPr lang="en-US" sz="2400" dirty="0" smtClean="0">
                <a:solidFill>
                  <a:srgbClr val="000000"/>
                </a:solidFill>
              </a:rPr>
              <a:t>de </a:t>
            </a:r>
            <a:r>
              <a:rPr lang="en-US" sz="2400" dirty="0" err="1" smtClean="0">
                <a:solidFill>
                  <a:srgbClr val="000000"/>
                </a:solidFill>
              </a:rPr>
              <a:t>género</a:t>
            </a:r>
            <a:r>
              <a:rPr lang="en-US" sz="2400" dirty="0" smtClean="0">
                <a:solidFill>
                  <a:srgbClr val="000000"/>
                </a:solidFill>
              </a:rPr>
              <a:t> en </a:t>
            </a:r>
            <a:r>
              <a:rPr lang="en-US" sz="2400" dirty="0" err="1" smtClean="0">
                <a:solidFill>
                  <a:srgbClr val="000000"/>
                </a:solidFill>
              </a:rPr>
              <a:t>sus</a:t>
            </a:r>
            <a:r>
              <a:rPr lang="en-US" sz="2400" dirty="0" smtClean="0">
                <a:solidFill>
                  <a:srgbClr val="000000"/>
                </a:solidFill>
              </a:rPr>
              <a:t> </a:t>
            </a:r>
            <a:r>
              <a:rPr lang="en-US" sz="2400" dirty="0" err="1" smtClean="0">
                <a:solidFill>
                  <a:srgbClr val="000000"/>
                </a:solidFill>
              </a:rPr>
              <a:t>políticas</a:t>
            </a:r>
            <a:r>
              <a:rPr lang="en-US" sz="2400" dirty="0" smtClean="0">
                <a:solidFill>
                  <a:srgbClr val="000000"/>
                </a:solidFill>
              </a:rPr>
              <a:t> y </a:t>
            </a:r>
            <a:r>
              <a:rPr lang="en-US" sz="2400" dirty="0" err="1" smtClean="0">
                <a:solidFill>
                  <a:srgbClr val="000000"/>
                </a:solidFill>
              </a:rPr>
              <a:t>programas</a:t>
            </a:r>
            <a:r>
              <a:rPr lang="en-US" sz="2400" dirty="0" smtClean="0">
                <a:solidFill>
                  <a:srgbClr val="000000"/>
                </a:solidFill>
              </a:rPr>
              <a:t> de </a:t>
            </a:r>
            <a:r>
              <a:rPr lang="en-US" sz="2400" dirty="0" err="1" smtClean="0">
                <a:solidFill>
                  <a:srgbClr val="000000"/>
                </a:solidFill>
              </a:rPr>
              <a:t>cooperación</a:t>
            </a:r>
            <a:r>
              <a:rPr lang="en-US" sz="2400" dirty="0" smtClean="0">
                <a:solidFill>
                  <a:srgbClr val="000000"/>
                </a:solidFill>
              </a:rPr>
              <a:t> </a:t>
            </a:r>
            <a:r>
              <a:rPr lang="en-US" sz="2400" dirty="0" err="1" smtClean="0">
                <a:solidFill>
                  <a:srgbClr val="000000"/>
                </a:solidFill>
              </a:rPr>
              <a:t>para</a:t>
            </a:r>
            <a:r>
              <a:rPr lang="en-US" sz="2400" dirty="0" smtClean="0">
                <a:solidFill>
                  <a:srgbClr val="000000"/>
                </a:solidFill>
              </a:rPr>
              <a:t> el </a:t>
            </a:r>
            <a:r>
              <a:rPr lang="en-US" sz="2400" dirty="0" err="1" smtClean="0">
                <a:solidFill>
                  <a:srgbClr val="000000"/>
                </a:solidFill>
              </a:rPr>
              <a:t>desarrollo</a:t>
            </a:r>
            <a:r>
              <a:rPr lang="en-US" sz="2400" dirty="0" smtClean="0">
                <a:solidFill>
                  <a:srgbClr val="000000"/>
                </a:solidFill>
              </a:rPr>
              <a:t>.</a:t>
            </a:r>
          </a:p>
          <a:p>
            <a:pPr eaLnBrk="1" hangingPunct="1"/>
            <a:r>
              <a:rPr lang="en-US" sz="2400" dirty="0" smtClean="0">
                <a:solidFill>
                  <a:srgbClr val="000000"/>
                </a:solidFill>
              </a:rPr>
              <a:t>Se </a:t>
            </a:r>
            <a:r>
              <a:rPr lang="en-US" sz="2400" dirty="0" err="1" smtClean="0">
                <a:solidFill>
                  <a:srgbClr val="000000"/>
                </a:solidFill>
              </a:rPr>
              <a:t>acepta</a:t>
            </a:r>
            <a:r>
              <a:rPr lang="en-US" sz="2400" dirty="0" smtClean="0">
                <a:solidFill>
                  <a:srgbClr val="000000"/>
                </a:solidFill>
              </a:rPr>
              <a:t> a </a:t>
            </a:r>
            <a:r>
              <a:rPr lang="en-US" sz="2400" dirty="0" err="1" smtClean="0">
                <a:solidFill>
                  <a:srgbClr val="000000"/>
                </a:solidFill>
              </a:rPr>
              <a:t>nivel</a:t>
            </a:r>
            <a:r>
              <a:rPr lang="en-US" sz="2400" dirty="0" smtClean="0">
                <a:solidFill>
                  <a:srgbClr val="000000"/>
                </a:solidFill>
              </a:rPr>
              <a:t> </a:t>
            </a:r>
            <a:r>
              <a:rPr lang="en-US" sz="2400" dirty="0" err="1" smtClean="0">
                <a:solidFill>
                  <a:srgbClr val="000000"/>
                </a:solidFill>
              </a:rPr>
              <a:t>mundial</a:t>
            </a:r>
            <a:r>
              <a:rPr lang="en-US" sz="2400" dirty="0" smtClean="0">
                <a:solidFill>
                  <a:srgbClr val="000000"/>
                </a:solidFill>
              </a:rPr>
              <a:t> </a:t>
            </a:r>
            <a:r>
              <a:rPr lang="en-US" sz="2400" dirty="0" err="1" smtClean="0">
                <a:solidFill>
                  <a:srgbClr val="000000"/>
                </a:solidFill>
              </a:rPr>
              <a:t>que</a:t>
            </a:r>
            <a:r>
              <a:rPr lang="en-US" sz="2400" dirty="0" smtClean="0">
                <a:solidFill>
                  <a:srgbClr val="000000"/>
                </a:solidFill>
              </a:rPr>
              <a:t> </a:t>
            </a:r>
            <a:r>
              <a:rPr lang="en-US" sz="2400" dirty="0" err="1" smtClean="0">
                <a:solidFill>
                  <a:srgbClr val="000000"/>
                </a:solidFill>
              </a:rPr>
              <a:t>incorporar</a:t>
            </a:r>
            <a:r>
              <a:rPr lang="en-US" sz="2400" dirty="0" smtClean="0">
                <a:solidFill>
                  <a:srgbClr val="000000"/>
                </a:solidFill>
              </a:rPr>
              <a:t> la </a:t>
            </a:r>
            <a:r>
              <a:rPr lang="en-US" sz="2400" dirty="0" err="1" smtClean="0">
                <a:solidFill>
                  <a:srgbClr val="000000"/>
                </a:solidFill>
              </a:rPr>
              <a:t>perspectiva</a:t>
            </a:r>
            <a:r>
              <a:rPr lang="en-US" sz="2400" dirty="0" smtClean="0">
                <a:solidFill>
                  <a:srgbClr val="000000"/>
                </a:solidFill>
              </a:rPr>
              <a:t> de </a:t>
            </a:r>
            <a:r>
              <a:rPr lang="en-US" sz="2400" dirty="0" err="1" smtClean="0">
                <a:solidFill>
                  <a:srgbClr val="000000"/>
                </a:solidFill>
              </a:rPr>
              <a:t>género</a:t>
            </a:r>
            <a:r>
              <a:rPr lang="en-US" sz="2400" dirty="0" smtClean="0">
                <a:solidFill>
                  <a:srgbClr val="000000"/>
                </a:solidFill>
              </a:rPr>
              <a:t> </a:t>
            </a:r>
            <a:r>
              <a:rPr lang="en-US" sz="2400" dirty="0" err="1" smtClean="0">
                <a:solidFill>
                  <a:srgbClr val="000000"/>
                </a:solidFill>
              </a:rPr>
              <a:t>es</a:t>
            </a:r>
            <a:r>
              <a:rPr lang="en-US" sz="2400" dirty="0" smtClean="0">
                <a:solidFill>
                  <a:srgbClr val="000000"/>
                </a:solidFill>
              </a:rPr>
              <a:t> </a:t>
            </a:r>
            <a:r>
              <a:rPr lang="en-US" sz="2400" dirty="0" err="1" smtClean="0">
                <a:solidFill>
                  <a:srgbClr val="000000"/>
                </a:solidFill>
              </a:rPr>
              <a:t>crítico</a:t>
            </a:r>
            <a:r>
              <a:rPr lang="en-US" sz="2400" dirty="0" smtClean="0">
                <a:solidFill>
                  <a:srgbClr val="000000"/>
                </a:solidFill>
              </a:rPr>
              <a:t> </a:t>
            </a:r>
            <a:r>
              <a:rPr lang="en-US" sz="2400" dirty="0" err="1" smtClean="0">
                <a:solidFill>
                  <a:srgbClr val="000000"/>
                </a:solidFill>
              </a:rPr>
              <a:t>para</a:t>
            </a:r>
            <a:r>
              <a:rPr lang="en-US" sz="2400" dirty="0" smtClean="0">
                <a:solidFill>
                  <a:srgbClr val="000000"/>
                </a:solidFill>
              </a:rPr>
              <a:t> el </a:t>
            </a:r>
            <a:r>
              <a:rPr lang="en-US" sz="2400" dirty="0" err="1" smtClean="0">
                <a:solidFill>
                  <a:srgbClr val="000000"/>
                </a:solidFill>
              </a:rPr>
              <a:t>logro</a:t>
            </a:r>
            <a:r>
              <a:rPr lang="en-US" sz="2400" dirty="0" smtClean="0">
                <a:solidFill>
                  <a:srgbClr val="000000"/>
                </a:solidFill>
              </a:rPr>
              <a:t> de la </a:t>
            </a:r>
            <a:r>
              <a:rPr lang="en-US" sz="2400" dirty="0" err="1" smtClean="0">
                <a:solidFill>
                  <a:srgbClr val="000000"/>
                </a:solidFill>
              </a:rPr>
              <a:t>igualdad</a:t>
            </a:r>
            <a:r>
              <a:rPr lang="en-US" sz="2400" dirty="0" smtClean="0">
                <a:solidFill>
                  <a:srgbClr val="000000"/>
                </a:solidFill>
              </a:rPr>
              <a:t> de </a:t>
            </a:r>
            <a:r>
              <a:rPr lang="en-US" sz="2400" dirty="0" err="1" smtClean="0">
                <a:solidFill>
                  <a:srgbClr val="000000"/>
                </a:solidFill>
              </a:rPr>
              <a:t>género</a:t>
            </a:r>
            <a:r>
              <a:rPr lang="en-US" sz="2400" dirty="0" smtClean="0">
                <a:solidFill>
                  <a:srgbClr val="000000"/>
                </a:solidFill>
              </a:rPr>
              <a:t> en la </a:t>
            </a:r>
            <a:r>
              <a:rPr lang="en-US" sz="2400" dirty="0" err="1" smtClean="0">
                <a:solidFill>
                  <a:srgbClr val="000000"/>
                </a:solidFill>
              </a:rPr>
              <a:t>aplicación</a:t>
            </a:r>
            <a:r>
              <a:rPr lang="en-US" sz="2400" dirty="0" smtClean="0">
                <a:solidFill>
                  <a:srgbClr val="000000"/>
                </a:solidFill>
              </a:rPr>
              <a:t> de los </a:t>
            </a:r>
            <a:r>
              <a:rPr lang="en-US" sz="2400" dirty="0" err="1" smtClean="0">
                <a:solidFill>
                  <a:srgbClr val="000000"/>
                </a:solidFill>
              </a:rPr>
              <a:t>objetivos</a:t>
            </a:r>
            <a:r>
              <a:rPr lang="en-US" sz="2400" dirty="0" smtClean="0">
                <a:solidFill>
                  <a:srgbClr val="000000"/>
                </a:solidFill>
              </a:rPr>
              <a:t> </a:t>
            </a:r>
            <a:r>
              <a:rPr lang="en-US" sz="2400" dirty="0" err="1" smtClean="0">
                <a:solidFill>
                  <a:srgbClr val="000000"/>
                </a:solidFill>
              </a:rPr>
              <a:t>acordados</a:t>
            </a:r>
            <a:r>
              <a:rPr lang="en-US" sz="2400" dirty="0" smtClean="0">
                <a:solidFill>
                  <a:srgbClr val="000000"/>
                </a:solidFill>
              </a:rPr>
              <a:t> </a:t>
            </a:r>
            <a:r>
              <a:rPr lang="en-US" sz="2400" dirty="0" err="1" smtClean="0">
                <a:solidFill>
                  <a:srgbClr val="000000"/>
                </a:solidFill>
              </a:rPr>
              <a:t>internacionalmente</a:t>
            </a:r>
            <a:r>
              <a:rPr lang="en-US" sz="2400" dirty="0" smtClean="0">
                <a:solidFill>
                  <a:srgbClr val="000000"/>
                </a:solidFill>
              </a:rPr>
              <a:t>.</a:t>
            </a:r>
          </a:p>
          <a:p>
            <a:pPr eaLnBrk="1" hangingPunct="1"/>
            <a:r>
              <a:rPr lang="en-US" sz="2400" dirty="0" err="1" smtClean="0">
                <a:solidFill>
                  <a:srgbClr val="000000"/>
                </a:solidFill>
                <a:ea typeface="ＭＳ Ｐゴシック" pitchFamily="34" charset="-128"/>
              </a:rPr>
              <a:t>Incorporar</a:t>
            </a:r>
            <a:r>
              <a:rPr lang="en-US" sz="2400" dirty="0" smtClean="0">
                <a:solidFill>
                  <a:srgbClr val="000000"/>
                </a:solidFill>
                <a:ea typeface="ＭＳ Ｐゴシック" pitchFamily="34" charset="-128"/>
              </a:rPr>
              <a:t> la </a:t>
            </a:r>
            <a:r>
              <a:rPr lang="en-US" sz="2400" dirty="0" err="1" smtClean="0">
                <a:solidFill>
                  <a:srgbClr val="000000"/>
                </a:solidFill>
                <a:ea typeface="ＭＳ Ｐゴシック" pitchFamily="34" charset="-128"/>
              </a:rPr>
              <a:t>perspectiva</a:t>
            </a:r>
            <a:r>
              <a:rPr lang="en-US" sz="2400" dirty="0" smtClean="0">
                <a:solidFill>
                  <a:srgbClr val="000000"/>
                </a:solidFill>
                <a:ea typeface="ＭＳ Ｐゴシック" pitchFamily="34" charset="-128"/>
              </a:rPr>
              <a:t> de </a:t>
            </a:r>
            <a:r>
              <a:rPr lang="en-US" sz="2400" dirty="0" err="1" smtClean="0">
                <a:solidFill>
                  <a:srgbClr val="000000"/>
                </a:solidFill>
                <a:ea typeface="ＭＳ Ｐゴシック" pitchFamily="34" charset="-128"/>
              </a:rPr>
              <a:t>género</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es</a:t>
            </a:r>
            <a:r>
              <a:rPr lang="en-US" sz="2400" dirty="0" smtClean="0">
                <a:solidFill>
                  <a:srgbClr val="000000"/>
                </a:solidFill>
                <a:ea typeface="ＭＳ Ｐゴシック" pitchFamily="34" charset="-128"/>
              </a:rPr>
              <a:t> un </a:t>
            </a:r>
            <a:r>
              <a:rPr lang="en-US" sz="2400" dirty="0" err="1" smtClean="0">
                <a:solidFill>
                  <a:srgbClr val="000000"/>
                </a:solidFill>
                <a:ea typeface="ＭＳ Ｐゴシック" pitchFamily="34" charset="-128"/>
              </a:rPr>
              <a:t>proceso</a:t>
            </a:r>
            <a:r>
              <a:rPr lang="en-US" sz="2400" dirty="0" smtClean="0">
                <a:solidFill>
                  <a:srgbClr val="000000"/>
                </a:solidFill>
                <a:ea typeface="ＭＳ Ｐゴシック" pitchFamily="34" charset="-128"/>
              </a:rPr>
              <a:t> y </a:t>
            </a:r>
            <a:r>
              <a:rPr lang="en-US" sz="2400" dirty="0" err="1" smtClean="0">
                <a:solidFill>
                  <a:srgbClr val="000000"/>
                </a:solidFill>
                <a:ea typeface="ＭＳ Ｐゴシック" pitchFamily="34" charset="-128"/>
              </a:rPr>
              <a:t>una</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estrategia</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que</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tiene</a:t>
            </a:r>
            <a:r>
              <a:rPr lang="en-US" sz="2400" dirty="0" smtClean="0">
                <a:solidFill>
                  <a:srgbClr val="000000"/>
                </a:solidFill>
                <a:ea typeface="ＭＳ Ｐゴシック" pitchFamily="34" charset="-128"/>
              </a:rPr>
              <a:t> en </a:t>
            </a:r>
            <a:r>
              <a:rPr lang="en-US" sz="2400" dirty="0" err="1" smtClean="0">
                <a:solidFill>
                  <a:srgbClr val="000000"/>
                </a:solidFill>
                <a:ea typeface="ＭＳ Ｐゴシック" pitchFamily="34" charset="-128"/>
              </a:rPr>
              <a:t>cuenta</a:t>
            </a:r>
            <a:r>
              <a:rPr lang="en-US" sz="2400" dirty="0" smtClean="0">
                <a:solidFill>
                  <a:srgbClr val="000000"/>
                </a:solidFill>
                <a:ea typeface="ＭＳ Ｐゴシック" pitchFamily="34" charset="-128"/>
              </a:rPr>
              <a:t> los </a:t>
            </a:r>
            <a:r>
              <a:rPr lang="en-US" sz="2400" dirty="0" err="1" smtClean="0">
                <a:solidFill>
                  <a:srgbClr val="000000"/>
                </a:solidFill>
                <a:ea typeface="ＭＳ Ｐゴシック" pitchFamily="34" charset="-128"/>
              </a:rPr>
              <a:t>efectos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diferenciales</a:t>
            </a:r>
            <a:r>
              <a:rPr lang="en-US" sz="2400" dirty="0" smtClean="0">
                <a:solidFill>
                  <a:srgbClr val="000000"/>
                </a:solidFill>
                <a:ea typeface="ＭＳ Ｐゴシック" pitchFamily="34" charset="-128"/>
              </a:rPr>
              <a:t> de </a:t>
            </a:r>
            <a:r>
              <a:rPr lang="en-US" sz="2400" dirty="0" err="1" smtClean="0">
                <a:solidFill>
                  <a:srgbClr val="000000"/>
                </a:solidFill>
                <a:ea typeface="ＭＳ Ｐゴシック" pitchFamily="34" charset="-128"/>
              </a:rPr>
              <a:t>las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intervenciones</a:t>
            </a:r>
            <a:r>
              <a:rPr lang="en-US" sz="2400" dirty="0" smtClean="0">
                <a:solidFill>
                  <a:srgbClr val="000000"/>
                </a:solidFill>
                <a:ea typeface="ＭＳ Ｐゴシック" pitchFamily="34" charset="-128"/>
              </a:rPr>
              <a:t> del </a:t>
            </a:r>
            <a:r>
              <a:rPr lang="en-US" sz="2400" dirty="0" err="1" smtClean="0">
                <a:solidFill>
                  <a:srgbClr val="000000"/>
                </a:solidFill>
                <a:ea typeface="ＭＳ Ｐゴシック" pitchFamily="34" charset="-128"/>
              </a:rPr>
              <a:t>programa</a:t>
            </a:r>
            <a:r>
              <a:rPr lang="en-US" sz="2400" dirty="0" smtClean="0">
                <a:solidFill>
                  <a:srgbClr val="000000"/>
                </a:solidFill>
                <a:ea typeface="ＭＳ Ｐゴシック" pitchFamily="34" charset="-128"/>
              </a:rPr>
              <a:t> en hombres y </a:t>
            </a:r>
            <a:r>
              <a:rPr lang="en-US" sz="2400" dirty="0" err="1" smtClean="0">
                <a:solidFill>
                  <a:srgbClr val="000000"/>
                </a:solidFill>
                <a:ea typeface="ＭＳ Ｐゴシック" pitchFamily="34" charset="-128"/>
              </a:rPr>
              <a:t>mujeres</a:t>
            </a:r>
            <a:r>
              <a:rPr lang="en-US" sz="2400" dirty="0" smtClean="0">
                <a:solidFill>
                  <a:srgbClr val="000000"/>
                </a:solidFill>
                <a:ea typeface="ＭＳ Ｐゴシック" pitchFamily="34" charset="-128"/>
              </a:rPr>
              <a:t> y se </a:t>
            </a:r>
            <a:r>
              <a:rPr lang="en-US" sz="2400" dirty="0" err="1" smtClean="0">
                <a:solidFill>
                  <a:srgbClr val="000000"/>
                </a:solidFill>
                <a:ea typeface="ＭＳ Ｐゴシック" pitchFamily="34" charset="-128"/>
              </a:rPr>
              <a:t>integra</a:t>
            </a:r>
            <a:r>
              <a:rPr lang="en-US" sz="2400" dirty="0" smtClean="0">
                <a:solidFill>
                  <a:srgbClr val="000000"/>
                </a:solidFill>
                <a:ea typeface="ＭＳ Ｐゴシック" pitchFamily="34" charset="-128"/>
              </a:rPr>
              <a:t> en </a:t>
            </a:r>
            <a:r>
              <a:rPr lang="en-US" sz="2400" dirty="0" err="1" smtClean="0">
                <a:solidFill>
                  <a:srgbClr val="000000"/>
                </a:solidFill>
                <a:ea typeface="ＭＳ Ｐゴシック" pitchFamily="34" charset="-128"/>
              </a:rPr>
              <a:t>las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actividades</a:t>
            </a:r>
            <a:r>
              <a:rPr lang="en-US" sz="2400" dirty="0" smtClean="0">
                <a:solidFill>
                  <a:srgbClr val="000000"/>
                </a:solidFill>
                <a:ea typeface="ＭＳ Ｐゴシック" pitchFamily="34" charset="-128"/>
              </a:rPr>
              <a:t> del </a:t>
            </a:r>
            <a:r>
              <a:rPr lang="en-US" sz="2400" dirty="0" err="1" smtClean="0">
                <a:solidFill>
                  <a:srgbClr val="000000"/>
                </a:solidFill>
                <a:ea typeface="ＭＳ Ｐゴシック" pitchFamily="34" charset="-128"/>
              </a:rPr>
              <a:t>programa</a:t>
            </a:r>
            <a:r>
              <a:rPr lang="en-US" sz="2400" dirty="0" smtClean="0">
                <a:solidFill>
                  <a:srgbClr val="000000"/>
                </a:solidFill>
                <a:ea typeface="ＭＳ Ｐゴシック" pitchFamily="34" charset="-128"/>
              </a:rPr>
              <a:t> con el </a:t>
            </a:r>
            <a:r>
              <a:rPr lang="en-US" sz="2400" dirty="0" err="1" smtClean="0">
                <a:solidFill>
                  <a:srgbClr val="000000"/>
                </a:solidFill>
                <a:ea typeface="ＭＳ Ｐゴシック" pitchFamily="34" charset="-128"/>
              </a:rPr>
              <a:t>objetivo</a:t>
            </a:r>
            <a:r>
              <a:rPr lang="en-US" sz="2400" dirty="0" smtClean="0">
                <a:solidFill>
                  <a:srgbClr val="000000"/>
                </a:solidFill>
                <a:ea typeface="ＭＳ Ｐゴシック" pitchFamily="34" charset="-128"/>
              </a:rPr>
              <a:t> de </a:t>
            </a:r>
            <a:r>
              <a:rPr lang="en-US" sz="2400" dirty="0" err="1" smtClean="0">
                <a:solidFill>
                  <a:srgbClr val="000000"/>
                </a:solidFill>
                <a:ea typeface="ＭＳ Ｐゴシック" pitchFamily="34" charset="-128"/>
              </a:rPr>
              <a:t>eliminar</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las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disparidades</a:t>
            </a:r>
            <a:r>
              <a:rPr lang="en-US" sz="2400" dirty="0" smtClean="0">
                <a:solidFill>
                  <a:srgbClr val="000000"/>
                </a:solidFill>
                <a:ea typeface="ＭＳ Ｐゴシック" pitchFamily="34" charset="-128"/>
              </a:rPr>
              <a:t>. </a:t>
            </a:r>
          </a:p>
        </p:txBody>
      </p:sp>
    </p:spTree>
    <p:extLst>
      <p:ext uri="{BB962C8B-B14F-4D97-AF65-F5344CB8AC3E}">
        <p14:creationId xmlns:p14="http://schemas.microsoft.com/office/powerpoint/2010/main" val="8540372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1475656" y="274638"/>
            <a:ext cx="7211144" cy="1143000"/>
          </a:xfrm>
        </p:spPr>
        <p:txBody>
          <a:bodyPr/>
          <a:lstStyle/>
          <a:p>
            <a:pPr eaLnBrk="1" hangingPunct="1"/>
            <a:r>
              <a:rPr lang="en-US" sz="3200" b="1" dirty="0" err="1" smtClean="0">
                <a:solidFill>
                  <a:srgbClr val="000000"/>
                </a:solidFill>
                <a:ea typeface="ＭＳ Ｐゴシック" pitchFamily="34" charset="-128"/>
              </a:rPr>
              <a:t>Conceptos</a:t>
            </a:r>
            <a:r>
              <a:rPr lang="en-US" sz="3200" b="1" dirty="0" smtClean="0">
                <a:solidFill>
                  <a:srgbClr val="000000"/>
                </a:solidFill>
                <a:ea typeface="ＭＳ Ｐゴシック" pitchFamily="34" charset="-128"/>
              </a:rPr>
              <a:t> </a:t>
            </a:r>
            <a:r>
              <a:rPr lang="en-US" sz="3200" b="1" dirty="0" err="1" smtClean="0">
                <a:solidFill>
                  <a:srgbClr val="000000"/>
                </a:solidFill>
                <a:ea typeface="ＭＳ Ｐゴシック" pitchFamily="34" charset="-128"/>
              </a:rPr>
              <a:t>básicos</a:t>
            </a:r>
            <a:r>
              <a:rPr lang="en-US" sz="3200" b="1" dirty="0" smtClean="0">
                <a:solidFill>
                  <a:srgbClr val="000000"/>
                </a:solidFill>
                <a:ea typeface="ＭＳ Ｐゴシック" pitchFamily="34" charset="-128"/>
              </a:rPr>
              <a:t> </a:t>
            </a:r>
            <a:r>
              <a:rPr lang="en-US" sz="3200" b="1" dirty="0" err="1" smtClean="0">
                <a:solidFill>
                  <a:srgbClr val="000000"/>
                </a:solidFill>
                <a:ea typeface="ＭＳ Ｐゴシック" pitchFamily="34" charset="-128"/>
              </a:rPr>
              <a:t>asociados</a:t>
            </a:r>
            <a:r>
              <a:rPr lang="en-US" sz="3200" b="1" dirty="0" smtClean="0">
                <a:solidFill>
                  <a:srgbClr val="000000"/>
                </a:solidFill>
                <a:ea typeface="ＭＳ Ｐゴシック" pitchFamily="34" charset="-128"/>
              </a:rPr>
              <a:t> con la </a:t>
            </a:r>
            <a:br>
              <a:rPr lang="en-US" sz="3200" b="1" dirty="0" smtClean="0">
                <a:solidFill>
                  <a:srgbClr val="000000"/>
                </a:solidFill>
                <a:ea typeface="ＭＳ Ｐゴシック" pitchFamily="34" charset="-128"/>
              </a:rPr>
            </a:br>
            <a:r>
              <a:rPr lang="en-US" sz="3200" b="1" dirty="0" err="1" smtClean="0">
                <a:solidFill>
                  <a:srgbClr val="000000"/>
                </a:solidFill>
                <a:ea typeface="ＭＳ Ｐゴシック" pitchFamily="34" charset="-128"/>
              </a:rPr>
              <a:t>Integración</a:t>
            </a:r>
            <a:r>
              <a:rPr lang="en-US" sz="3200" b="1" dirty="0" smtClean="0">
                <a:solidFill>
                  <a:srgbClr val="000000"/>
                </a:solidFill>
                <a:ea typeface="ＭＳ Ｐゴシック" pitchFamily="34" charset="-128"/>
              </a:rPr>
              <a:t> de </a:t>
            </a:r>
            <a:r>
              <a:rPr lang="en-US" sz="3200" b="1" dirty="0" err="1" smtClean="0">
                <a:solidFill>
                  <a:srgbClr val="000000"/>
                </a:solidFill>
                <a:ea typeface="ＭＳ Ｐゴシック" pitchFamily="34" charset="-128"/>
              </a:rPr>
              <a:t>Género</a:t>
            </a:r>
            <a:endParaRPr lang="en-US" sz="3200" b="1" dirty="0" smtClean="0">
              <a:solidFill>
                <a:srgbClr val="000000"/>
              </a:solidFill>
              <a:ea typeface="ＭＳ Ｐゴシック" pitchFamily="34" charset="-128"/>
            </a:endParaRPr>
          </a:p>
        </p:txBody>
      </p:sp>
      <p:sp>
        <p:nvSpPr>
          <p:cNvPr id="3075" name="Rectangle 3"/>
          <p:cNvSpPr>
            <a:spLocks noGrp="1" noChangeArrowheads="1"/>
          </p:cNvSpPr>
          <p:nvPr>
            <p:ph idx="4294967295"/>
          </p:nvPr>
        </p:nvSpPr>
        <p:spPr>
          <a:xfrm>
            <a:off x="395536" y="2060848"/>
            <a:ext cx="8229600" cy="3888432"/>
          </a:xfrm>
        </p:spPr>
        <p:txBody>
          <a:bodyPr/>
          <a:lstStyle/>
          <a:p>
            <a:pPr eaLnBrk="1" hangingPunct="1"/>
            <a:r>
              <a:rPr lang="en-US" sz="2400" dirty="0" err="1" smtClean="0">
                <a:solidFill>
                  <a:srgbClr val="000000"/>
                </a:solidFill>
                <a:ea typeface="ＭＳ Ｐゴシック" pitchFamily="34" charset="-128"/>
              </a:rPr>
              <a:t>Género</a:t>
            </a:r>
            <a:r>
              <a:rPr lang="en-US" sz="2400" dirty="0" smtClean="0">
                <a:solidFill>
                  <a:srgbClr val="000000"/>
                </a:solidFill>
                <a:ea typeface="ＭＳ Ｐゴシック" pitchFamily="34" charset="-128"/>
              </a:rPr>
              <a:t>: La </a:t>
            </a:r>
            <a:r>
              <a:rPr lang="en-US" sz="2400" dirty="0" err="1" smtClean="0">
                <a:solidFill>
                  <a:srgbClr val="000000"/>
                </a:solidFill>
                <a:ea typeface="ＭＳ Ｐゴシック" pitchFamily="34" charset="-128"/>
              </a:rPr>
              <a:t>sociedad</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construye</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sobre</a:t>
            </a:r>
            <a:r>
              <a:rPr lang="en-US" sz="2400" dirty="0" smtClean="0">
                <a:solidFill>
                  <a:srgbClr val="000000"/>
                </a:solidFill>
                <a:ea typeface="ＭＳ Ｐゴシック" pitchFamily="34" charset="-128"/>
              </a:rPr>
              <a:t> los </a:t>
            </a:r>
            <a:r>
              <a:rPr lang="en-US" sz="2400" dirty="0" err="1" smtClean="0">
                <a:solidFill>
                  <a:srgbClr val="000000"/>
                </a:solidFill>
                <a:ea typeface="ＭＳ Ｐゴシック" pitchFamily="34" charset="-128"/>
              </a:rPr>
              <a:t>atributos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sociales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económicos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culturales</a:t>
            </a:r>
            <a:r>
              <a:rPr lang="en-US" sz="2400" dirty="0" smtClean="0">
                <a:solidFill>
                  <a:srgbClr val="000000"/>
                </a:solidFill>
                <a:ea typeface="ＭＳ Ｐゴシック" pitchFamily="34" charset="-128"/>
              </a:rPr>
              <a:t> y </a:t>
            </a:r>
            <a:r>
              <a:rPr lang="en-US" sz="2400" dirty="0" err="1" smtClean="0">
                <a:solidFill>
                  <a:srgbClr val="000000"/>
                </a:solidFill>
                <a:ea typeface="ＭＳ Ｐゴシック" pitchFamily="34" charset="-128"/>
              </a:rPr>
              <a:t>políticos</a:t>
            </a:r>
            <a:r>
              <a:rPr lang="en-US" sz="2400" dirty="0" smtClean="0">
                <a:solidFill>
                  <a:srgbClr val="000000"/>
                </a:solidFill>
                <a:ea typeface="ＭＳ Ｐゴシック" pitchFamily="34" charset="-128"/>
              </a:rPr>
              <a:t> de hombres y </a:t>
            </a:r>
            <a:r>
              <a:rPr lang="en-US" sz="2400" dirty="0" err="1" smtClean="0">
                <a:solidFill>
                  <a:srgbClr val="000000"/>
                </a:solidFill>
                <a:ea typeface="ＭＳ Ｐゴシック" pitchFamily="34" charset="-128"/>
              </a:rPr>
              <a:t>mujeres</a:t>
            </a:r>
            <a:r>
              <a:rPr lang="en-US" sz="2400" dirty="0" smtClean="0">
                <a:solidFill>
                  <a:srgbClr val="000000"/>
                </a:solidFill>
                <a:ea typeface="ＭＳ Ｐゴシック" pitchFamily="34" charset="-128"/>
              </a:rPr>
              <a:t>, los roles, </a:t>
            </a:r>
            <a:r>
              <a:rPr lang="en-US" sz="2400" dirty="0" err="1" smtClean="0">
                <a:solidFill>
                  <a:srgbClr val="000000"/>
                </a:solidFill>
                <a:ea typeface="ＭＳ Ｐゴシック" pitchFamily="34" charset="-128"/>
              </a:rPr>
              <a:t>oportunidades</a:t>
            </a:r>
            <a:r>
              <a:rPr lang="en-US" sz="2400" dirty="0" smtClean="0">
                <a:solidFill>
                  <a:srgbClr val="000000"/>
                </a:solidFill>
                <a:ea typeface="ＭＳ Ｐゴシック" pitchFamily="34" charset="-128"/>
              </a:rPr>
              <a:t> y </a:t>
            </a:r>
            <a:r>
              <a:rPr lang="en-US" sz="2400" dirty="0" err="1" smtClean="0">
                <a:solidFill>
                  <a:srgbClr val="000000"/>
                </a:solidFill>
                <a:ea typeface="ＭＳ Ｐゴシック" pitchFamily="34" charset="-128"/>
              </a:rPr>
              <a:t>responsabilidades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que</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deben</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tener</a:t>
            </a:r>
            <a:r>
              <a:rPr lang="en-US" sz="2400" dirty="0" smtClean="0">
                <a:solidFill>
                  <a:srgbClr val="000000"/>
                </a:solidFill>
                <a:ea typeface="ＭＳ Ｐゴシック" pitchFamily="34" charset="-128"/>
              </a:rPr>
              <a:t> y </a:t>
            </a:r>
            <a:r>
              <a:rPr lang="en-US" sz="2400" dirty="0" err="1" smtClean="0">
                <a:solidFill>
                  <a:srgbClr val="000000"/>
                </a:solidFill>
                <a:ea typeface="ＭＳ Ｐゴシック" pitchFamily="34" charset="-128"/>
              </a:rPr>
              <a:t>que</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juegan</a:t>
            </a:r>
            <a:r>
              <a:rPr lang="en-US" sz="2400" dirty="0" smtClean="0">
                <a:solidFill>
                  <a:srgbClr val="000000"/>
                </a:solidFill>
                <a:ea typeface="ＭＳ Ｐゴシック" pitchFamily="34" charset="-128"/>
              </a:rPr>
              <a:t> en la </a:t>
            </a:r>
            <a:r>
              <a:rPr lang="en-US" sz="2400" dirty="0" err="1" smtClean="0">
                <a:solidFill>
                  <a:srgbClr val="000000"/>
                </a:solidFill>
                <a:ea typeface="ＭＳ Ｐゴシック" pitchFamily="34" charset="-128"/>
              </a:rPr>
              <a:t>sociedad</a:t>
            </a:r>
            <a:r>
              <a:rPr lang="en-US" sz="2400" dirty="0" smtClean="0">
                <a:solidFill>
                  <a:srgbClr val="000000"/>
                </a:solidFill>
                <a:ea typeface="ＭＳ Ｐゴシック" pitchFamily="34" charset="-128"/>
              </a:rPr>
              <a:t>. </a:t>
            </a:r>
          </a:p>
          <a:p>
            <a:pPr algn="just" eaLnBrk="1" hangingPunct="1"/>
            <a:r>
              <a:rPr lang="en-US" sz="2400" dirty="0" err="1" smtClean="0">
                <a:solidFill>
                  <a:srgbClr val="000000"/>
                </a:solidFill>
                <a:ea typeface="ＭＳ Ｐゴシック" pitchFamily="34" charset="-128"/>
              </a:rPr>
              <a:t>Igualdad</a:t>
            </a:r>
            <a:r>
              <a:rPr lang="en-US" sz="2400" dirty="0" smtClean="0">
                <a:solidFill>
                  <a:srgbClr val="000000"/>
                </a:solidFill>
                <a:ea typeface="ＭＳ Ｐゴシック" pitchFamily="34" charset="-128"/>
              </a:rPr>
              <a:t> de </a:t>
            </a:r>
            <a:r>
              <a:rPr lang="en-US" sz="2400" dirty="0" err="1" smtClean="0">
                <a:solidFill>
                  <a:srgbClr val="000000"/>
                </a:solidFill>
                <a:ea typeface="ＭＳ Ｐゴシック" pitchFamily="34" charset="-128"/>
              </a:rPr>
              <a:t>género</a:t>
            </a:r>
            <a:r>
              <a:rPr lang="en-US" sz="2400" dirty="0" smtClean="0">
                <a:solidFill>
                  <a:srgbClr val="000000"/>
                </a:solidFill>
                <a:ea typeface="ＭＳ Ｐゴシック" pitchFamily="34" charset="-128"/>
              </a:rPr>
              <a:t>: Las </a:t>
            </a:r>
            <a:r>
              <a:rPr lang="en-US" sz="2400" dirty="0" err="1" smtClean="0">
                <a:solidFill>
                  <a:srgbClr val="000000"/>
                </a:solidFill>
                <a:ea typeface="ＭＳ Ｐゴシック" pitchFamily="34" charset="-128"/>
              </a:rPr>
              <a:t>mujeres</a:t>
            </a:r>
            <a:r>
              <a:rPr lang="en-US" sz="2400" dirty="0" smtClean="0">
                <a:solidFill>
                  <a:srgbClr val="000000"/>
                </a:solidFill>
                <a:ea typeface="ＭＳ Ｐゴシック" pitchFamily="34" charset="-128"/>
              </a:rPr>
              <a:t> y los hombres, </a:t>
            </a:r>
            <a:r>
              <a:rPr lang="en-US" sz="2400" dirty="0" err="1" smtClean="0">
                <a:solidFill>
                  <a:srgbClr val="000000"/>
                </a:solidFill>
                <a:ea typeface="ＭＳ Ｐゴシック" pitchFamily="34" charset="-128"/>
              </a:rPr>
              <a:t>las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niñas</a:t>
            </a:r>
            <a:r>
              <a:rPr lang="en-US" sz="2400" dirty="0" smtClean="0">
                <a:solidFill>
                  <a:srgbClr val="000000"/>
                </a:solidFill>
                <a:ea typeface="ＭＳ Ｐゴシック" pitchFamily="34" charset="-128"/>
              </a:rPr>
              <a:t> y los </a:t>
            </a:r>
            <a:r>
              <a:rPr lang="en-US" sz="2400" dirty="0" err="1" smtClean="0">
                <a:solidFill>
                  <a:srgbClr val="000000"/>
                </a:solidFill>
                <a:ea typeface="ＭＳ Ｐゴシック" pitchFamily="34" charset="-128"/>
              </a:rPr>
              <a:t>niños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disfrutan</a:t>
            </a:r>
            <a:r>
              <a:rPr lang="en-US" sz="2400" dirty="0" smtClean="0">
                <a:solidFill>
                  <a:srgbClr val="000000"/>
                </a:solidFill>
                <a:ea typeface="ＭＳ Ｐゴシック" pitchFamily="34" charset="-128"/>
              </a:rPr>
              <a:t> de </a:t>
            </a:r>
            <a:r>
              <a:rPr lang="en-US" sz="2400" dirty="0" err="1" smtClean="0">
                <a:solidFill>
                  <a:srgbClr val="000000"/>
                </a:solidFill>
                <a:ea typeface="ＭＳ Ｐゴシック" pitchFamily="34" charset="-128"/>
              </a:rPr>
              <a:t>igualdad</a:t>
            </a:r>
            <a:r>
              <a:rPr lang="en-US" sz="2400" dirty="0" smtClean="0">
                <a:solidFill>
                  <a:srgbClr val="000000"/>
                </a:solidFill>
                <a:ea typeface="ＭＳ Ｐゴシック" pitchFamily="34" charset="-128"/>
              </a:rPr>
              <a:t> de </a:t>
            </a:r>
            <a:r>
              <a:rPr lang="en-US" sz="2400" dirty="0" err="1" smtClean="0">
                <a:solidFill>
                  <a:srgbClr val="000000"/>
                </a:solidFill>
                <a:ea typeface="ＭＳ Ｐゴシック" pitchFamily="34" charset="-128"/>
              </a:rPr>
              <a:t>condiciones</a:t>
            </a:r>
            <a:r>
              <a:rPr lang="en-US" sz="2400" dirty="0" smtClean="0">
                <a:solidFill>
                  <a:srgbClr val="000000"/>
                </a:solidFill>
                <a:ea typeface="ＭＳ Ｐゴシック" pitchFamily="34" charset="-128"/>
              </a:rPr>
              <a:t>, el </a:t>
            </a:r>
            <a:r>
              <a:rPr lang="en-US" sz="2400" dirty="0" err="1" smtClean="0">
                <a:solidFill>
                  <a:srgbClr val="000000"/>
                </a:solidFill>
                <a:ea typeface="ＭＳ Ｐゴシック" pitchFamily="34" charset="-128"/>
              </a:rPr>
              <a:t>tratamiento</a:t>
            </a:r>
            <a:r>
              <a:rPr lang="en-US" sz="2400" dirty="0" smtClean="0">
                <a:solidFill>
                  <a:srgbClr val="000000"/>
                </a:solidFill>
                <a:ea typeface="ＭＳ Ｐゴシック" pitchFamily="34" charset="-128"/>
              </a:rPr>
              <a:t> y </a:t>
            </a:r>
            <a:r>
              <a:rPr lang="en-US" sz="2400" dirty="0" err="1" smtClean="0">
                <a:solidFill>
                  <a:srgbClr val="000000"/>
                </a:solidFill>
                <a:ea typeface="ＭＳ Ｐゴシック" pitchFamily="34" charset="-128"/>
              </a:rPr>
              <a:t>las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oportunidades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para</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desarrollar</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todo</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su</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potencial</a:t>
            </a:r>
            <a:r>
              <a:rPr lang="en-US" sz="2400" dirty="0" smtClean="0">
                <a:solidFill>
                  <a:srgbClr val="000000"/>
                </a:solidFill>
                <a:ea typeface="ＭＳ Ｐゴシック" pitchFamily="34" charset="-128"/>
              </a:rPr>
              <a:t>, los </a:t>
            </a:r>
            <a:r>
              <a:rPr lang="en-US" sz="2400" dirty="0" err="1" smtClean="0">
                <a:solidFill>
                  <a:srgbClr val="000000"/>
                </a:solidFill>
                <a:ea typeface="ＭＳ Ｐゴシック" pitchFamily="34" charset="-128"/>
              </a:rPr>
              <a:t>derechos</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humanos</a:t>
            </a:r>
            <a:r>
              <a:rPr lang="en-US" sz="2400" dirty="0" smtClean="0">
                <a:solidFill>
                  <a:srgbClr val="000000"/>
                </a:solidFill>
                <a:ea typeface="ＭＳ Ｐゴシック" pitchFamily="34" charset="-128"/>
              </a:rPr>
              <a:t> y la </a:t>
            </a:r>
            <a:r>
              <a:rPr lang="en-US" sz="2400" dirty="0" err="1" smtClean="0">
                <a:solidFill>
                  <a:srgbClr val="000000"/>
                </a:solidFill>
                <a:ea typeface="ＭＳ Ｐゴシック" pitchFamily="34" charset="-128"/>
              </a:rPr>
              <a:t>dignidad</a:t>
            </a:r>
            <a:r>
              <a:rPr lang="en-US" sz="2400" dirty="0" smtClean="0">
                <a:solidFill>
                  <a:srgbClr val="000000"/>
                </a:solidFill>
                <a:ea typeface="ＭＳ Ｐゴシック" pitchFamily="34" charset="-128"/>
              </a:rPr>
              <a:t>, y </a:t>
            </a:r>
            <a:r>
              <a:rPr lang="en-US" sz="2400" dirty="0" err="1" smtClean="0">
                <a:solidFill>
                  <a:srgbClr val="000000"/>
                </a:solidFill>
                <a:ea typeface="ＭＳ Ｐゴシック" pitchFamily="34" charset="-128"/>
              </a:rPr>
              <a:t>para</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contribuir</a:t>
            </a:r>
            <a:r>
              <a:rPr lang="en-US" sz="2400" dirty="0" smtClean="0">
                <a:solidFill>
                  <a:srgbClr val="000000"/>
                </a:solidFill>
                <a:ea typeface="ＭＳ Ｐゴシック" pitchFamily="34" charset="-128"/>
              </a:rPr>
              <a:t> a (y </a:t>
            </a:r>
            <a:r>
              <a:rPr lang="en-US" sz="2400" dirty="0" err="1" smtClean="0">
                <a:solidFill>
                  <a:srgbClr val="000000"/>
                </a:solidFill>
                <a:ea typeface="ＭＳ Ｐゴシック" pitchFamily="34" charset="-128"/>
              </a:rPr>
              <a:t>beneficiarse</a:t>
            </a:r>
            <a:r>
              <a:rPr lang="en-US" sz="2400" dirty="0" smtClean="0">
                <a:solidFill>
                  <a:srgbClr val="000000"/>
                </a:solidFill>
                <a:ea typeface="ＭＳ Ｐゴシック" pitchFamily="34" charset="-128"/>
              </a:rPr>
              <a:t> del) </a:t>
            </a:r>
            <a:r>
              <a:rPr lang="en-US" sz="2400" dirty="0" err="1" smtClean="0">
                <a:solidFill>
                  <a:srgbClr val="000000"/>
                </a:solidFill>
                <a:ea typeface="ＭＳ Ｐゴシック" pitchFamily="34" charset="-128"/>
              </a:rPr>
              <a:t>desarrollo</a:t>
            </a:r>
            <a:r>
              <a:rPr lang="en-US" sz="2400" dirty="0" smtClean="0">
                <a:solidFill>
                  <a:srgbClr val="000000"/>
                </a:solidFill>
                <a:ea typeface="ＭＳ Ｐゴシック" pitchFamily="34" charset="-128"/>
              </a:rPr>
              <a:t> </a:t>
            </a:r>
            <a:r>
              <a:rPr lang="en-US" sz="2400" dirty="0" err="1" smtClean="0">
                <a:solidFill>
                  <a:srgbClr val="000000"/>
                </a:solidFill>
                <a:ea typeface="ＭＳ Ｐゴシック" pitchFamily="34" charset="-128"/>
              </a:rPr>
              <a:t>económico</a:t>
            </a:r>
            <a:r>
              <a:rPr lang="en-US" sz="2400" dirty="0" smtClean="0">
                <a:solidFill>
                  <a:srgbClr val="000000"/>
                </a:solidFill>
                <a:ea typeface="ＭＳ Ｐゴシック" pitchFamily="34" charset="-128"/>
              </a:rPr>
              <a:t>, social, cultural y </a:t>
            </a:r>
            <a:r>
              <a:rPr lang="en-US" sz="2400" dirty="0" err="1" smtClean="0">
                <a:solidFill>
                  <a:srgbClr val="000000"/>
                </a:solidFill>
                <a:ea typeface="ＭＳ Ｐゴシック" pitchFamily="34" charset="-128"/>
              </a:rPr>
              <a:t>político</a:t>
            </a:r>
            <a:r>
              <a:rPr lang="en-US" sz="2400" dirty="0" smtClean="0">
                <a:solidFill>
                  <a:srgbClr val="000000"/>
                </a:solidFill>
                <a:ea typeface="ＭＳ Ｐゴシック" pitchFamily="34" charset="-128"/>
              </a:rPr>
              <a:t>.</a:t>
            </a:r>
          </a:p>
        </p:txBody>
      </p:sp>
    </p:spTree>
    <p:extLst>
      <p:ext uri="{BB962C8B-B14F-4D97-AF65-F5344CB8AC3E}">
        <p14:creationId xmlns:p14="http://schemas.microsoft.com/office/powerpoint/2010/main" val="240917521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842" name="Title 1"/>
          <p:cNvSpPr>
            <a:spLocks noGrp="1"/>
          </p:cNvSpPr>
          <p:nvPr>
            <p:ph type="title" idx="4294967295"/>
          </p:nvPr>
        </p:nvSpPr>
        <p:spPr>
          <a:xfrm>
            <a:off x="1331640" y="274638"/>
            <a:ext cx="7355160" cy="1143000"/>
          </a:xfrm>
        </p:spPr>
        <p:txBody>
          <a:bodyPr/>
          <a:lstStyle/>
          <a:p>
            <a:r>
              <a:rPr kumimoji="1" lang="es-ES" altLang="ja-JP" dirty="0" smtClean="0"/>
              <a:t>Los Derechos Humanos y los conflictos</a:t>
            </a:r>
            <a:endParaRPr kumimoji="1" lang="es-ES" altLang="en-US" dirty="0" smtClean="0"/>
          </a:p>
        </p:txBody>
      </p:sp>
      <p:sp>
        <p:nvSpPr>
          <p:cNvPr id="35843" name="Content Placeholder 2"/>
          <p:cNvSpPr>
            <a:spLocks noGrp="1"/>
          </p:cNvSpPr>
          <p:nvPr>
            <p:ph sz="half" idx="4294967295"/>
          </p:nvPr>
        </p:nvSpPr>
        <p:spPr>
          <a:xfrm>
            <a:off x="457200" y="1600200"/>
            <a:ext cx="4038600" cy="4525963"/>
          </a:xfrm>
        </p:spPr>
        <p:txBody>
          <a:bodyPr/>
          <a:lstStyle/>
          <a:p>
            <a:r>
              <a:rPr kumimoji="1" lang="es-ES" altLang="ja-JP" sz="2400" dirty="0" smtClean="0"/>
              <a:t>Los conflictos violentos impiden la realización de los Derechos Humanos</a:t>
            </a:r>
          </a:p>
          <a:p>
            <a:r>
              <a:rPr kumimoji="1" lang="es-ES" altLang="ja-JP" sz="2400" dirty="0" smtClean="0"/>
              <a:t>La no realización de los derechos humanos puede conducir a conflictos violentos</a:t>
            </a:r>
          </a:p>
          <a:p>
            <a:r>
              <a:rPr kumimoji="1" lang="es-ES" altLang="ja-JP" sz="2400" dirty="0" smtClean="0"/>
              <a:t>La violación de los derechos humanos a menudo representa la manifestación de la emergencia o escalada de conflictos  </a:t>
            </a:r>
            <a:endParaRPr kumimoji="1" lang="es-ES" altLang="en-US" sz="2400" dirty="0" smtClean="0"/>
          </a:p>
        </p:txBody>
      </p:sp>
      <p:sp>
        <p:nvSpPr>
          <p:cNvPr id="35844" name="Content Placeholder 3"/>
          <p:cNvSpPr>
            <a:spLocks noGrp="1"/>
          </p:cNvSpPr>
          <p:nvPr>
            <p:ph sz="half" idx="4294967295"/>
          </p:nvPr>
        </p:nvSpPr>
        <p:spPr>
          <a:xfrm>
            <a:off x="4648200" y="1600200"/>
            <a:ext cx="4038600" cy="4525963"/>
          </a:xfrm>
        </p:spPr>
        <p:txBody>
          <a:bodyPr/>
          <a:lstStyle/>
          <a:p>
            <a:pPr marL="0" indent="0">
              <a:buFont typeface="Arial" charset="0"/>
              <a:buNone/>
            </a:pPr>
            <a:r>
              <a:rPr lang="es-ES" altLang="ja-JP" sz="2400" i="1" dirty="0" smtClean="0"/>
              <a:t>Hay una relación recíproca entre derechos humanos y prevención de conflictos. </a:t>
            </a:r>
          </a:p>
          <a:p>
            <a:pPr marL="0" indent="0">
              <a:buFont typeface="Arial" charset="0"/>
              <a:buNone/>
            </a:pPr>
            <a:endParaRPr lang="es-ES" altLang="ja-JP" sz="2400" i="1" dirty="0" smtClean="0"/>
          </a:p>
          <a:p>
            <a:pPr marL="0" indent="0">
              <a:buFont typeface="Arial" charset="0"/>
              <a:buNone/>
            </a:pPr>
            <a:r>
              <a:rPr lang="es-ES" altLang="ja-JP" sz="2400" i="1" dirty="0" smtClean="0"/>
              <a:t>Violaciones de los derechos humanos son una causa fundamental del conflicto y también una consecuencia común de la misma.</a:t>
            </a:r>
          </a:p>
          <a:p>
            <a:pPr marL="0" indent="0">
              <a:buFont typeface="Arial" charset="0"/>
              <a:buNone/>
            </a:pPr>
            <a:endParaRPr lang="es-ES" altLang="ja-JP" sz="2400" dirty="0" smtClean="0"/>
          </a:p>
          <a:p>
            <a:pPr marL="0" indent="0">
              <a:buFont typeface="Arial" charset="0"/>
              <a:buNone/>
            </a:pPr>
            <a:r>
              <a:rPr lang="es-ES" altLang="ja-JP" sz="1800" dirty="0" smtClean="0"/>
              <a:t>Informe del Secretario General sobre la Prevención de Conflictos Armados (2006)</a:t>
            </a:r>
          </a:p>
          <a:p>
            <a:pPr marL="0" indent="0"/>
            <a:endParaRPr kumimoji="1" lang="es-ES" altLang="en-US" sz="2400" dirty="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890" name="Text Placeholder 14"/>
          <p:cNvSpPr>
            <a:spLocks noGrp="1"/>
          </p:cNvSpPr>
          <p:nvPr>
            <p:ph type="body" idx="4294967295"/>
          </p:nvPr>
        </p:nvSpPr>
        <p:spPr>
          <a:xfrm>
            <a:off x="457200" y="1535113"/>
            <a:ext cx="4040188" cy="639762"/>
          </a:xfrm>
        </p:spPr>
        <p:txBody>
          <a:bodyPr anchor="b"/>
          <a:lstStyle/>
          <a:p>
            <a:pPr marL="0" indent="0">
              <a:buFont typeface="Arial" charset="0"/>
              <a:buNone/>
            </a:pPr>
            <a:r>
              <a:rPr kumimoji="1" lang="es-ES" altLang="ja-JP" sz="2400" b="1" smtClean="0"/>
              <a:t>El Derecho Humanitario</a:t>
            </a:r>
            <a:endParaRPr kumimoji="1" lang="es-ES" altLang="en-US" sz="2400" b="1" smtClean="0"/>
          </a:p>
        </p:txBody>
      </p:sp>
      <p:sp>
        <p:nvSpPr>
          <p:cNvPr id="40962" name="Content Placeholder 15"/>
          <p:cNvSpPr>
            <a:spLocks noGrp="1"/>
          </p:cNvSpPr>
          <p:nvPr>
            <p:ph sz="half" idx="4294967295"/>
          </p:nvPr>
        </p:nvSpPr>
        <p:spPr>
          <a:xfrm>
            <a:off x="457200" y="2174875"/>
            <a:ext cx="4040188" cy="3951288"/>
          </a:xfrm>
        </p:spPr>
        <p:txBody>
          <a:bodyPr/>
          <a:lstStyle/>
          <a:p>
            <a:r>
              <a:rPr lang="es-ES" altLang="ja-JP" sz="2400" smtClean="0"/>
              <a:t>Se aplica en situaciones de conflicto armado internacional o no internacional</a:t>
            </a:r>
          </a:p>
          <a:p>
            <a:r>
              <a:rPr kumimoji="1" lang="es-ES" altLang="ja-JP" sz="2400" smtClean="0"/>
              <a:t>Objetivo: limitar los efectos de la guerra sobre las personas y objetos</a:t>
            </a:r>
            <a:endParaRPr kumimoji="1" lang="es-ES" altLang="en-US" sz="2400" smtClean="0"/>
          </a:p>
        </p:txBody>
      </p:sp>
      <p:sp>
        <p:nvSpPr>
          <p:cNvPr id="37892" name="Text Placeholder 16"/>
          <p:cNvSpPr>
            <a:spLocks noGrp="1"/>
          </p:cNvSpPr>
          <p:nvPr>
            <p:ph type="body" sz="quarter" idx="4294967295"/>
          </p:nvPr>
        </p:nvSpPr>
        <p:spPr>
          <a:xfrm>
            <a:off x="4645025" y="1535113"/>
            <a:ext cx="4041775" cy="639762"/>
          </a:xfrm>
        </p:spPr>
        <p:txBody>
          <a:bodyPr anchor="b"/>
          <a:lstStyle/>
          <a:p>
            <a:pPr marL="0" indent="0">
              <a:buFont typeface="Arial" charset="0"/>
              <a:buNone/>
            </a:pPr>
            <a:r>
              <a:rPr kumimoji="1" lang="es-ES" altLang="ja-JP" sz="2400" b="1" smtClean="0"/>
              <a:t>... Y los Derechos Humanos</a:t>
            </a:r>
            <a:endParaRPr kumimoji="1" lang="es-ES" altLang="en-US" sz="2400" b="1" smtClean="0"/>
          </a:p>
        </p:txBody>
      </p:sp>
      <p:sp>
        <p:nvSpPr>
          <p:cNvPr id="40964" name="Content Placeholder 17"/>
          <p:cNvSpPr>
            <a:spLocks noGrp="1"/>
          </p:cNvSpPr>
          <p:nvPr>
            <p:ph sz="quarter" idx="4294967295"/>
          </p:nvPr>
        </p:nvSpPr>
        <p:spPr>
          <a:xfrm>
            <a:off x="4645025" y="2174875"/>
            <a:ext cx="4041775" cy="3951288"/>
          </a:xfrm>
        </p:spPr>
        <p:txBody>
          <a:bodyPr/>
          <a:lstStyle/>
          <a:p>
            <a:r>
              <a:rPr lang="es-ES" altLang="ja-JP" sz="2400" smtClean="0"/>
              <a:t>Se aplica a cualquier situación, incluso en los conflictos armados</a:t>
            </a:r>
          </a:p>
          <a:p>
            <a:r>
              <a:rPr kumimoji="1" lang="es-ES" altLang="ja-JP" sz="2400" smtClean="0"/>
              <a:t>Ambos tienen por objeto salvaguardar la dignidad humana en todas las circunstancias</a:t>
            </a:r>
            <a:endParaRPr kumimoji="1" lang="es-ES" altLang="en-US" sz="2400" smtClean="0"/>
          </a:p>
        </p:txBody>
      </p:sp>
      <p:sp>
        <p:nvSpPr>
          <p:cNvPr id="37894" name="Title 18"/>
          <p:cNvSpPr>
            <a:spLocks noGrp="1"/>
          </p:cNvSpPr>
          <p:nvPr>
            <p:ph type="title" idx="4294967295"/>
          </p:nvPr>
        </p:nvSpPr>
        <p:spPr/>
        <p:txBody>
          <a:bodyPr/>
          <a:lstStyle/>
          <a:p>
            <a:r>
              <a:rPr kumimoji="1" lang="es-ES" altLang="ja-JP" smtClean="0"/>
              <a:t>La relación entre ...</a:t>
            </a:r>
            <a:endParaRPr kumimoji="1" lang="es-ES" alt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2000"/>
                                        <p:tgtEl>
                                          <p:spTgt spid="409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964"/>
                                        </p:tgtEl>
                                        <p:attrNameLst>
                                          <p:attrName>style.visibility</p:attrName>
                                        </p:attrNameLst>
                                      </p:cBhvr>
                                      <p:to>
                                        <p:strVal val="visible"/>
                                      </p:to>
                                    </p:set>
                                    <p:animEffect transition="in" filter="fade">
                                      <p:cBhvr>
                                        <p:cTn id="12" dur="2000"/>
                                        <p:tgtEl>
                                          <p:spTgt spid="409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4" grpId="0"/>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938" name="Title 1"/>
          <p:cNvSpPr>
            <a:spLocks noGrp="1"/>
          </p:cNvSpPr>
          <p:nvPr>
            <p:ph type="title" idx="4294967295"/>
          </p:nvPr>
        </p:nvSpPr>
        <p:spPr>
          <a:xfrm>
            <a:off x="395288" y="0"/>
            <a:ext cx="8229600" cy="908050"/>
          </a:xfrm>
        </p:spPr>
        <p:txBody>
          <a:bodyPr/>
          <a:lstStyle/>
          <a:p>
            <a:r>
              <a:rPr kumimoji="1" lang="es-ES" altLang="ja-JP" sz="3200" dirty="0" smtClean="0"/>
              <a:t>Sistema de respuestas de la ONU</a:t>
            </a:r>
            <a:endParaRPr kumimoji="1" lang="es-ES" altLang="en-US" sz="3200" dirty="0" smtClean="0"/>
          </a:p>
        </p:txBody>
      </p:sp>
      <p:sp>
        <p:nvSpPr>
          <p:cNvPr id="39939" name="Content Placeholder 4"/>
          <p:cNvSpPr>
            <a:spLocks noGrp="1"/>
          </p:cNvSpPr>
          <p:nvPr>
            <p:ph idx="4294967295"/>
          </p:nvPr>
        </p:nvSpPr>
        <p:spPr>
          <a:xfrm>
            <a:off x="1043608" y="1124744"/>
            <a:ext cx="7992888" cy="4525962"/>
          </a:xfrm>
        </p:spPr>
        <p:txBody>
          <a:bodyPr/>
          <a:lstStyle/>
          <a:p>
            <a:pPr lvl="1">
              <a:lnSpc>
                <a:spcPct val="80000"/>
              </a:lnSpc>
              <a:buFont typeface="Wingdings" pitchFamily="2" charset="2"/>
              <a:buChar char="ü"/>
            </a:pPr>
            <a:r>
              <a:rPr lang="es-ES" altLang="ja-JP" sz="1800" dirty="0" smtClean="0"/>
              <a:t>Entendimiento común sobre el Enfoque basado en los Derechos Humanos (2003)         </a:t>
            </a:r>
          </a:p>
          <a:p>
            <a:pPr lvl="1">
              <a:lnSpc>
                <a:spcPct val="80000"/>
              </a:lnSpc>
              <a:buFont typeface="Wingdings" pitchFamily="2" charset="2"/>
              <a:buChar char="ü"/>
            </a:pPr>
            <a:endParaRPr lang="es-ES" altLang="ja-JP" sz="1800" dirty="0" smtClean="0"/>
          </a:p>
          <a:p>
            <a:pPr lvl="1">
              <a:lnSpc>
                <a:spcPct val="80000"/>
              </a:lnSpc>
              <a:buFont typeface="Wingdings" pitchFamily="2" charset="2"/>
              <a:buChar char="ü"/>
            </a:pPr>
            <a:r>
              <a:rPr lang="es-ES" altLang="ja-JP" sz="1800" dirty="0" smtClean="0"/>
              <a:t>Directrices Actualizadas de ECP/MANUD</a:t>
            </a:r>
          </a:p>
          <a:p>
            <a:pPr lvl="1">
              <a:lnSpc>
                <a:spcPct val="80000"/>
              </a:lnSpc>
              <a:buFont typeface="Wingdings" pitchFamily="2" charset="2"/>
              <a:buChar char="ü"/>
            </a:pPr>
            <a:endParaRPr lang="es-ES" altLang="ja-JP" sz="1800" dirty="0" smtClean="0"/>
          </a:p>
          <a:p>
            <a:pPr lvl="1">
              <a:lnSpc>
                <a:spcPct val="80000"/>
              </a:lnSpc>
              <a:buFont typeface="Wingdings" pitchFamily="2" charset="2"/>
              <a:buChar char="ü"/>
            </a:pPr>
            <a:r>
              <a:rPr lang="es-ES" altLang="ja-JP" sz="1800" dirty="0" smtClean="0"/>
              <a:t>Acción 2 plan </a:t>
            </a:r>
            <a:r>
              <a:rPr lang="es-ES" altLang="ja-JP" sz="1800" dirty="0" err="1" smtClean="0"/>
              <a:t>interagencial</a:t>
            </a:r>
            <a:r>
              <a:rPr lang="es-ES" altLang="ja-JP" sz="1800" dirty="0" smtClean="0"/>
              <a:t> (2003-2008)</a:t>
            </a:r>
          </a:p>
          <a:p>
            <a:pPr lvl="1">
              <a:lnSpc>
                <a:spcPct val="80000"/>
              </a:lnSpc>
              <a:buFont typeface="Wingdings" pitchFamily="2" charset="2"/>
              <a:buChar char="ü"/>
            </a:pPr>
            <a:endParaRPr lang="es-ES" altLang="ja-JP" sz="1800" dirty="0" smtClean="0"/>
          </a:p>
          <a:p>
            <a:pPr lvl="1">
              <a:lnSpc>
                <a:spcPct val="80000"/>
              </a:lnSpc>
              <a:buFont typeface="Wingdings" pitchFamily="2" charset="2"/>
              <a:buChar char="ü"/>
            </a:pPr>
            <a:r>
              <a:rPr lang="es-ES" altLang="ja-JP" sz="1800" dirty="0" smtClean="0"/>
              <a:t>Unidos en la Acción</a:t>
            </a:r>
          </a:p>
          <a:p>
            <a:pPr lvl="1">
              <a:lnSpc>
                <a:spcPct val="80000"/>
              </a:lnSpc>
              <a:buFont typeface="Wingdings" pitchFamily="2" charset="2"/>
              <a:buChar char="ü"/>
            </a:pPr>
            <a:endParaRPr lang="es-ES" altLang="ja-JP" sz="1800" dirty="0" smtClean="0"/>
          </a:p>
          <a:p>
            <a:pPr lvl="1">
              <a:lnSpc>
                <a:spcPct val="80000"/>
              </a:lnSpc>
              <a:buFont typeface="Wingdings" pitchFamily="2" charset="2"/>
              <a:buChar char="ü"/>
            </a:pPr>
            <a:r>
              <a:rPr lang="es-ES" altLang="ja-JP" sz="1800" dirty="0" smtClean="0"/>
              <a:t>Misiones Integradas de la ONU/OMP</a:t>
            </a:r>
          </a:p>
          <a:p>
            <a:pPr lvl="1">
              <a:lnSpc>
                <a:spcPct val="80000"/>
              </a:lnSpc>
              <a:buFont typeface="Wingdings" pitchFamily="2" charset="2"/>
              <a:buChar char="ü"/>
            </a:pPr>
            <a:endParaRPr lang="es-ES" altLang="ja-JP" sz="1800" dirty="0" smtClean="0"/>
          </a:p>
          <a:p>
            <a:pPr lvl="1">
              <a:lnSpc>
                <a:spcPct val="80000"/>
              </a:lnSpc>
              <a:buFont typeface="Wingdings" pitchFamily="2" charset="2"/>
              <a:buChar char="ü"/>
            </a:pPr>
            <a:r>
              <a:rPr lang="es-ES" altLang="ja-JP" sz="1800" dirty="0" smtClean="0"/>
              <a:t>Coordinadores residentes y coordinadores de asuntos humanitarios</a:t>
            </a:r>
          </a:p>
          <a:p>
            <a:pPr lvl="1">
              <a:lnSpc>
                <a:spcPct val="80000"/>
              </a:lnSpc>
              <a:buFont typeface="Wingdings" pitchFamily="2" charset="2"/>
              <a:buChar char="ü"/>
            </a:pPr>
            <a:endParaRPr lang="es-ES" altLang="ja-JP" sz="1800" dirty="0" smtClean="0"/>
          </a:p>
          <a:p>
            <a:pPr lvl="1">
              <a:lnSpc>
                <a:spcPct val="80000"/>
              </a:lnSpc>
              <a:buFont typeface="Wingdings" pitchFamily="2" charset="2"/>
              <a:buChar char="ü"/>
            </a:pPr>
            <a:r>
              <a:rPr lang="es-ES" altLang="ja-JP" sz="1800" dirty="0" smtClean="0"/>
              <a:t>Políticas de Agencia y sus Directrices integran los derechos humanos</a:t>
            </a:r>
          </a:p>
          <a:p>
            <a:pPr lvl="1">
              <a:lnSpc>
                <a:spcPct val="80000"/>
              </a:lnSpc>
              <a:buFont typeface="Wingdings" pitchFamily="2" charset="2"/>
              <a:buChar char="ü"/>
            </a:pPr>
            <a:endParaRPr lang="es-ES" altLang="ja-JP" sz="1800" dirty="0" smtClean="0"/>
          </a:p>
          <a:p>
            <a:pPr lvl="1">
              <a:lnSpc>
                <a:spcPct val="80000"/>
              </a:lnSpc>
              <a:buFont typeface="Wingdings" pitchFamily="2" charset="2"/>
              <a:buChar char="ü"/>
            </a:pPr>
            <a:r>
              <a:rPr lang="es-ES" altLang="ja-JP" sz="1800" dirty="0" smtClean="0"/>
              <a:t>Aumento del numero de </a:t>
            </a:r>
            <a:r>
              <a:rPr lang="es-ES" altLang="ja-JP" sz="1800" dirty="0" err="1" smtClean="0"/>
              <a:t>UNCTs</a:t>
            </a:r>
            <a:r>
              <a:rPr lang="es-ES" altLang="ja-JP" sz="1800" dirty="0" smtClean="0"/>
              <a:t> que adoptan un Enfoque basado en los Derechos Humanos</a:t>
            </a:r>
          </a:p>
          <a:p>
            <a:pPr lvl="1">
              <a:lnSpc>
                <a:spcPct val="80000"/>
              </a:lnSpc>
              <a:buFont typeface="Wingdings" pitchFamily="2" charset="2"/>
              <a:buChar char="ü"/>
            </a:pPr>
            <a:endParaRPr lang="es-ES" altLang="ja-JP" sz="1800" dirty="0" smtClean="0"/>
          </a:p>
          <a:p>
            <a:pPr>
              <a:lnSpc>
                <a:spcPct val="80000"/>
              </a:lnSpc>
            </a:pPr>
            <a:r>
              <a:rPr kumimoji="1" lang="es-ES" altLang="ja-JP" sz="1800" dirty="0" smtClean="0"/>
              <a:t>Secretario General:</a:t>
            </a:r>
          </a:p>
          <a:p>
            <a:pPr lvl="1">
              <a:lnSpc>
                <a:spcPct val="80000"/>
              </a:lnSpc>
            </a:pPr>
            <a:r>
              <a:rPr lang="es-ES" altLang="ja-JP" sz="1800" dirty="0" smtClean="0"/>
              <a:t>Decisión del Comité de Políticas sobre Derechos Humanos y Desarrollo (2008)</a:t>
            </a:r>
          </a:p>
          <a:p>
            <a:pPr lvl="1">
              <a:lnSpc>
                <a:spcPct val="80000"/>
              </a:lnSpc>
            </a:pPr>
            <a:endParaRPr kumimoji="1" lang="es-ES" altLang="ja-JP" sz="1800" dirty="0" smtClean="0"/>
          </a:p>
          <a:p>
            <a:pPr lvl="1">
              <a:lnSpc>
                <a:spcPct val="80000"/>
              </a:lnSpc>
            </a:pPr>
            <a:endParaRPr kumimoji="1" lang="es-ES" altLang="ja-JP" sz="1800" dirty="0" smtClean="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056431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1986" name="Title 1"/>
          <p:cNvSpPr>
            <a:spLocks noGrp="1"/>
          </p:cNvSpPr>
          <p:nvPr>
            <p:ph type="title" idx="4294967295"/>
          </p:nvPr>
        </p:nvSpPr>
        <p:spPr>
          <a:xfrm>
            <a:off x="1475656" y="274638"/>
            <a:ext cx="7211144" cy="1143000"/>
          </a:xfrm>
        </p:spPr>
        <p:txBody>
          <a:bodyPr/>
          <a:lstStyle/>
          <a:p>
            <a:r>
              <a:rPr kumimoji="1" lang="es-ES" altLang="ja-JP" sz="3600" b="1" dirty="0" smtClean="0"/>
              <a:t>Compromiso del Sistema ONU con los Derechos Humanos</a:t>
            </a:r>
            <a:endParaRPr kumimoji="1" lang="es-ES" altLang="en-US" sz="3600" b="1" dirty="0" smtClean="0"/>
          </a:p>
        </p:txBody>
      </p:sp>
      <p:sp>
        <p:nvSpPr>
          <p:cNvPr id="41987" name="Content Placeholder 4"/>
          <p:cNvSpPr>
            <a:spLocks noGrp="1"/>
          </p:cNvSpPr>
          <p:nvPr>
            <p:ph idx="4294967295"/>
          </p:nvPr>
        </p:nvSpPr>
        <p:spPr>
          <a:xfrm>
            <a:off x="457200" y="1600200"/>
            <a:ext cx="8363272" cy="4853136"/>
          </a:xfrm>
        </p:spPr>
        <p:txBody>
          <a:bodyPr/>
          <a:lstStyle/>
          <a:p>
            <a:pPr>
              <a:lnSpc>
                <a:spcPct val="80000"/>
              </a:lnSpc>
              <a:buFont typeface="Wingdings" pitchFamily="2" charset="2"/>
              <a:buChar char="§"/>
            </a:pPr>
            <a:r>
              <a:rPr kumimoji="1" lang="es-ES" altLang="ja-JP" sz="2700" dirty="0" smtClean="0"/>
              <a:t>A nivel </a:t>
            </a:r>
            <a:r>
              <a:rPr kumimoji="1" lang="es-ES" altLang="ja-JP" sz="2700" dirty="0" err="1" smtClean="0"/>
              <a:t>interagencial</a:t>
            </a:r>
            <a:r>
              <a:rPr kumimoji="1" lang="es-ES" altLang="ja-JP" sz="2700" dirty="0" smtClean="0"/>
              <a:t>:</a:t>
            </a:r>
          </a:p>
          <a:p>
            <a:pPr lvl="1">
              <a:lnSpc>
                <a:spcPct val="80000"/>
              </a:lnSpc>
              <a:buFont typeface="Arial" pitchFamily="34" charset="0"/>
              <a:buChar char="•"/>
            </a:pPr>
            <a:r>
              <a:rPr kumimoji="1" lang="es-ES" altLang="ja-JP" sz="2400" dirty="0" smtClean="0"/>
              <a:t>Secretario General</a:t>
            </a:r>
          </a:p>
          <a:p>
            <a:pPr lvl="1">
              <a:lnSpc>
                <a:spcPct val="80000"/>
              </a:lnSpc>
              <a:buFont typeface="Arial" pitchFamily="34" charset="0"/>
              <a:buChar char="•"/>
            </a:pPr>
            <a:r>
              <a:rPr kumimoji="1" lang="es-ES" altLang="ja-JP" sz="2400" dirty="0" smtClean="0"/>
              <a:t>GNUD: Entendimiento común sobre EBDH</a:t>
            </a:r>
          </a:p>
          <a:p>
            <a:pPr lvl="1">
              <a:lnSpc>
                <a:spcPct val="80000"/>
              </a:lnSpc>
              <a:buFont typeface="Arial" pitchFamily="34" charset="0"/>
              <a:buChar char="•"/>
            </a:pPr>
            <a:r>
              <a:rPr lang="es-ES" altLang="ja-JP" sz="2400" dirty="0" smtClean="0"/>
              <a:t>Acción 2 del plan </a:t>
            </a:r>
            <a:r>
              <a:rPr lang="es-ES" altLang="ja-JP" sz="2400" dirty="0" err="1" smtClean="0"/>
              <a:t>interagencial</a:t>
            </a:r>
            <a:endParaRPr lang="es-ES" altLang="ja-JP" sz="2400" dirty="0" smtClean="0"/>
          </a:p>
          <a:p>
            <a:pPr lvl="1">
              <a:lnSpc>
                <a:spcPct val="80000"/>
              </a:lnSpc>
              <a:buFont typeface="Arial" pitchFamily="34" charset="0"/>
              <a:buChar char="•"/>
            </a:pPr>
            <a:r>
              <a:rPr lang="es-ES" altLang="ja-JP" sz="2400" dirty="0" smtClean="0"/>
              <a:t>Directrices Actualizadas de ECP/MANUD</a:t>
            </a:r>
            <a:endParaRPr kumimoji="1" lang="es-ES" altLang="ja-JP" sz="2400" dirty="0" smtClean="0"/>
          </a:p>
          <a:p>
            <a:pPr>
              <a:lnSpc>
                <a:spcPct val="80000"/>
              </a:lnSpc>
              <a:buFont typeface="Wingdings" pitchFamily="2" charset="2"/>
              <a:buChar char="§"/>
            </a:pPr>
            <a:r>
              <a:rPr lang="es-ES" altLang="ja-JP" sz="2700" dirty="0" smtClean="0"/>
              <a:t>A nivel de Agencia:</a:t>
            </a:r>
          </a:p>
          <a:p>
            <a:pPr lvl="1">
              <a:lnSpc>
                <a:spcPct val="80000"/>
              </a:lnSpc>
              <a:buFont typeface="Arial" pitchFamily="34" charset="0"/>
              <a:buChar char="•"/>
            </a:pPr>
            <a:r>
              <a:rPr lang="es-ES" altLang="ja-JP" sz="2400" dirty="0" smtClean="0"/>
              <a:t>Derechos Humanos se integran en las políticas y directrices de la agencia</a:t>
            </a:r>
          </a:p>
          <a:p>
            <a:pPr>
              <a:lnSpc>
                <a:spcPct val="80000"/>
              </a:lnSpc>
              <a:buFont typeface="Wingdings" pitchFamily="2" charset="2"/>
              <a:buChar char="§"/>
            </a:pPr>
            <a:r>
              <a:rPr kumimoji="1" lang="es-ES" altLang="ja-JP" sz="2700" dirty="0" smtClean="0"/>
              <a:t>A nivel de país:</a:t>
            </a:r>
          </a:p>
          <a:p>
            <a:pPr lvl="1">
              <a:lnSpc>
                <a:spcPct val="80000"/>
              </a:lnSpc>
              <a:buFont typeface="Arial" pitchFamily="34" charset="0"/>
              <a:buChar char="•"/>
            </a:pPr>
            <a:r>
              <a:rPr lang="es-ES" altLang="ja-JP" sz="2400" dirty="0" smtClean="0"/>
              <a:t>Coordinadores residentes y coordinadores de asuntos humanitarios</a:t>
            </a:r>
          </a:p>
          <a:p>
            <a:pPr lvl="1">
              <a:lnSpc>
                <a:spcPct val="80000"/>
              </a:lnSpc>
              <a:buFont typeface="Arial" pitchFamily="34" charset="0"/>
              <a:buChar char="•"/>
            </a:pPr>
            <a:r>
              <a:rPr kumimoji="1" lang="es-ES" altLang="ja-JP" sz="2400" dirty="0" smtClean="0"/>
              <a:t>Misiones Integradas de la ONU/OMP</a:t>
            </a:r>
          </a:p>
          <a:p>
            <a:pPr lvl="1">
              <a:lnSpc>
                <a:spcPct val="80000"/>
              </a:lnSpc>
              <a:buFont typeface="Arial" pitchFamily="34" charset="0"/>
              <a:buChar char="•"/>
            </a:pPr>
            <a:r>
              <a:rPr lang="es-ES" altLang="ja-JP" sz="2400" dirty="0" smtClean="0"/>
              <a:t>Aumento del número de </a:t>
            </a:r>
            <a:r>
              <a:rPr lang="es-ES" altLang="ja-JP" sz="2400" dirty="0" err="1" smtClean="0"/>
              <a:t>UNCTs</a:t>
            </a:r>
            <a:r>
              <a:rPr lang="es-ES" altLang="ja-JP" sz="2400" dirty="0" smtClean="0"/>
              <a:t> que adoptan un EBDH</a:t>
            </a:r>
            <a:endParaRPr kumimoji="1" lang="es-ES" altLang="en-US" sz="2400"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034" name="Title 1"/>
          <p:cNvSpPr>
            <a:spLocks noGrp="1"/>
          </p:cNvSpPr>
          <p:nvPr>
            <p:ph type="title" idx="4294967295"/>
          </p:nvPr>
        </p:nvSpPr>
        <p:spPr>
          <a:xfrm>
            <a:off x="1403648" y="116632"/>
            <a:ext cx="7437438" cy="1143000"/>
          </a:xfrm>
        </p:spPr>
        <p:txBody>
          <a:bodyPr/>
          <a:lstStyle/>
          <a:p>
            <a:r>
              <a:rPr kumimoji="1" lang="es-ES" altLang="ja-JP" sz="3200" dirty="0" smtClean="0"/>
              <a:t>UNDG-HRM </a:t>
            </a:r>
            <a:r>
              <a:rPr kumimoji="1" lang="es-ES" altLang="ja-JP" sz="3200" dirty="0"/>
              <a:t>- Mecanismo de Integración </a:t>
            </a:r>
            <a:r>
              <a:rPr kumimoji="1" lang="es-ES" altLang="ja-JP" sz="3200" dirty="0" smtClean="0"/>
              <a:t>de derechos humanos (GNUD-GDH)</a:t>
            </a:r>
            <a:endParaRPr kumimoji="1" lang="es-ES" altLang="en-US" sz="3200" dirty="0" smtClean="0"/>
          </a:p>
        </p:txBody>
      </p:sp>
      <p:sp>
        <p:nvSpPr>
          <p:cNvPr id="44035" name="Content Placeholder 4"/>
          <p:cNvSpPr>
            <a:spLocks noGrp="1"/>
          </p:cNvSpPr>
          <p:nvPr>
            <p:ph idx="4294967295"/>
          </p:nvPr>
        </p:nvSpPr>
        <p:spPr>
          <a:xfrm>
            <a:off x="611188" y="1557338"/>
            <a:ext cx="8229600" cy="4525962"/>
          </a:xfrm>
        </p:spPr>
        <p:txBody>
          <a:bodyPr/>
          <a:lstStyle/>
          <a:p>
            <a:pPr>
              <a:buNone/>
            </a:pPr>
            <a:r>
              <a:rPr lang="es-ES" altLang="ja-JP" sz="2400" i="1" dirty="0" smtClean="0"/>
              <a:t>Mecanismo para institucionalizar el apoyo a los Equipos de </a:t>
            </a:r>
            <a:r>
              <a:rPr lang="es-CL" sz="2400" i="1" dirty="0"/>
              <a:t>País </a:t>
            </a:r>
            <a:r>
              <a:rPr lang="es-ES" altLang="ja-JP" sz="2400" i="1" dirty="0" smtClean="0"/>
              <a:t>(UNCT) sobre temas de derechos humanos</a:t>
            </a:r>
          </a:p>
          <a:p>
            <a:pPr>
              <a:buFont typeface="Arial" charset="0"/>
              <a:buNone/>
            </a:pPr>
            <a:endParaRPr lang="es-ES" altLang="ja-JP" sz="2400" i="1" dirty="0" smtClean="0"/>
          </a:p>
          <a:p>
            <a:pPr>
              <a:buFont typeface="Arial" charset="0"/>
              <a:buNone/>
            </a:pPr>
            <a:r>
              <a:rPr lang="es-ES" altLang="ja-JP" sz="2400" i="1" dirty="0" smtClean="0"/>
              <a:t>Objetivos:</a:t>
            </a:r>
          </a:p>
          <a:p>
            <a:r>
              <a:rPr lang="es-ES" altLang="ja-JP" sz="2400" dirty="0" smtClean="0"/>
              <a:t>Coherencia operativa y estratégica en materia de derechos humanos y desarrollo</a:t>
            </a:r>
          </a:p>
          <a:p>
            <a:r>
              <a:rPr lang="es-ES" altLang="ja-JP" sz="2400" dirty="0" smtClean="0"/>
              <a:t>Apoyo al CR y al liderazgo del UNCT en materia de derechos humanos</a:t>
            </a:r>
          </a:p>
          <a:p>
            <a:r>
              <a:rPr lang="es-ES" altLang="ja-JP" sz="2400" dirty="0" smtClean="0"/>
              <a:t>Fortalecer el apoyo del UNCT a los esfuerzos nacionales de desarrollo de capacidades en materia de derechos humanos</a:t>
            </a:r>
          </a:p>
          <a:p>
            <a:r>
              <a:rPr lang="es-ES" altLang="ja-JP" sz="2400" dirty="0" smtClean="0"/>
              <a:t>Promover la defensa de todo el sistema en materia de derechos humanos</a:t>
            </a:r>
          </a:p>
          <a:p>
            <a:pPr>
              <a:spcBef>
                <a:spcPct val="0"/>
              </a:spcBef>
            </a:pPr>
            <a:endParaRPr lang="es-ES" altLang="ja-JP" sz="2400" dirty="0" smtClean="0"/>
          </a:p>
          <a:p>
            <a:pPr lvl="1">
              <a:lnSpc>
                <a:spcPct val="80000"/>
              </a:lnSpc>
            </a:pPr>
            <a:endParaRPr kumimoji="1" lang="es-ES" altLang="ja-JP" sz="2400" dirty="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2" name="Title 4"/>
          <p:cNvSpPr>
            <a:spLocks noGrp="1"/>
          </p:cNvSpPr>
          <p:nvPr>
            <p:ph type="title" idx="4294967295"/>
          </p:nvPr>
        </p:nvSpPr>
        <p:spPr>
          <a:xfrm>
            <a:off x="1476375" y="274638"/>
            <a:ext cx="7210425" cy="1143000"/>
          </a:xfrm>
        </p:spPr>
        <p:txBody>
          <a:bodyPr/>
          <a:lstStyle/>
          <a:p>
            <a:r>
              <a:rPr kumimoji="1" lang="es-ES" altLang="ja-JP" smtClean="0"/>
              <a:t>Oportunidades y desafíos</a:t>
            </a:r>
            <a:endParaRPr kumimoji="1" lang="es-ES" altLang="en-US" smtClean="0"/>
          </a:p>
        </p:txBody>
      </p:sp>
      <p:sp>
        <p:nvSpPr>
          <p:cNvPr id="46083" name="Rectangle 3"/>
          <p:cNvSpPr>
            <a:spLocks noGrp="1" noChangeArrowheads="1"/>
          </p:cNvSpPr>
          <p:nvPr>
            <p:ph idx="4294967295"/>
          </p:nvPr>
        </p:nvSpPr>
        <p:spPr>
          <a:xfrm>
            <a:off x="539750" y="1916113"/>
            <a:ext cx="8229600" cy="4525962"/>
          </a:xfrm>
          <a:solidFill>
            <a:srgbClr val="FFFFFF"/>
          </a:solidFill>
        </p:spPr>
        <p:txBody>
          <a:bodyPr/>
          <a:lstStyle/>
          <a:p>
            <a:pPr>
              <a:buFont typeface="Wingdings" pitchFamily="2" charset="2"/>
              <a:buNone/>
            </a:pPr>
            <a:r>
              <a:rPr lang="es-ES" altLang="ja-JP" dirty="0" smtClean="0">
                <a:cs typeface="Arial" charset="0"/>
              </a:rPr>
              <a:t>Enfoque Basado en Derechos Humanos puede contribuir a:</a:t>
            </a:r>
          </a:p>
          <a:p>
            <a:pPr>
              <a:buFont typeface="Wingdings" pitchFamily="2" charset="2"/>
              <a:buChar char="ü"/>
            </a:pPr>
            <a:r>
              <a:rPr lang="es-ES" altLang="ja-JP" dirty="0" smtClean="0">
                <a:cs typeface="Arial" charset="0"/>
              </a:rPr>
              <a:t>Fortalecimiento de los vínculos normativos y operacionales</a:t>
            </a:r>
          </a:p>
          <a:p>
            <a:pPr>
              <a:buFont typeface="Wingdings" pitchFamily="2" charset="2"/>
              <a:buChar char="ü"/>
            </a:pPr>
            <a:r>
              <a:rPr lang="es-ES" altLang="ja-JP" dirty="0" smtClean="0">
                <a:cs typeface="Arial" charset="0"/>
              </a:rPr>
              <a:t>Aumento de la coherencia a nivel de país</a:t>
            </a:r>
          </a:p>
          <a:p>
            <a:pPr>
              <a:buFont typeface="Wingdings" pitchFamily="2" charset="2"/>
              <a:buChar char="ü"/>
            </a:pPr>
            <a:r>
              <a:rPr lang="es-ES" altLang="ja-JP" dirty="0" smtClean="0">
                <a:cs typeface="Arial" charset="0"/>
              </a:rPr>
              <a:t>Aumento de la eficacia de las Naciones Unidas, impacto y valor añadido</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idx="4294967295"/>
          </p:nvPr>
        </p:nvSpPr>
        <p:spPr/>
        <p:txBody>
          <a:bodyPr/>
          <a:lstStyle/>
          <a:p>
            <a:r>
              <a:rPr lang="es-ES" sz="4000" b="1" dirty="0" smtClean="0"/>
              <a:t>Objetivos de la sesión</a:t>
            </a:r>
          </a:p>
        </p:txBody>
      </p:sp>
      <p:sp>
        <p:nvSpPr>
          <p:cNvPr id="20483" name="Rectangle 5"/>
          <p:cNvSpPr>
            <a:spLocks noGrp="1" noChangeArrowheads="1"/>
          </p:cNvSpPr>
          <p:nvPr>
            <p:ph type="body" idx="4294967295"/>
          </p:nvPr>
        </p:nvSpPr>
        <p:spPr>
          <a:xfrm>
            <a:off x="468313" y="1844675"/>
            <a:ext cx="8229600" cy="4525963"/>
          </a:xfrm>
        </p:spPr>
        <p:txBody>
          <a:bodyPr/>
          <a:lstStyle/>
          <a:p>
            <a:r>
              <a:rPr lang="es-ES" sz="2800" dirty="0" smtClean="0"/>
              <a:t>Proporcionar información sobre los principales hitos y la influencia de la agenda de derechos humanos en la reforma de las Naciones Unidas</a:t>
            </a:r>
          </a:p>
          <a:p>
            <a:endParaRPr lang="es-ES" sz="2800" dirty="0" smtClean="0"/>
          </a:p>
          <a:p>
            <a:r>
              <a:rPr lang="es-ES" sz="2800" dirty="0" smtClean="0"/>
              <a:t>Explicar la importancia de los sistemas de protección de los derechos humanos y el valor que aportan al análisis del país y al MANUD</a:t>
            </a:r>
          </a:p>
          <a:p>
            <a:endParaRPr lang="es-ES" sz="2800" dirty="0" smtClean="0"/>
          </a:p>
          <a:p>
            <a:r>
              <a:rPr lang="es-ES" sz="2800" dirty="0" smtClean="0"/>
              <a:t>Establecer la diferencia entre los derechos humanos y el Enfoque Basado en Derechos Humanos (EBDH)</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130" name="Title 3"/>
          <p:cNvSpPr>
            <a:spLocks noGrp="1"/>
          </p:cNvSpPr>
          <p:nvPr>
            <p:ph type="title" idx="4294967295"/>
          </p:nvPr>
        </p:nvSpPr>
        <p:spPr/>
        <p:txBody>
          <a:bodyPr/>
          <a:lstStyle/>
          <a:p>
            <a:r>
              <a:rPr kumimoji="1" lang="es-ES" altLang="ja-JP" smtClean="0"/>
              <a:t>CONCLUSIÓN</a:t>
            </a:r>
            <a:endParaRPr kumimoji="1" lang="es-ES" altLang="en-US" smtClean="0"/>
          </a:p>
        </p:txBody>
      </p:sp>
      <p:sp>
        <p:nvSpPr>
          <p:cNvPr id="2" name="Rectangle 1"/>
          <p:cNvSpPr/>
          <p:nvPr/>
        </p:nvSpPr>
        <p:spPr>
          <a:xfrm>
            <a:off x="1403648" y="2132856"/>
            <a:ext cx="6030416" cy="3108543"/>
          </a:xfrm>
          <a:prstGeom prst="rect">
            <a:avLst/>
          </a:prstGeom>
        </p:spPr>
        <p:txBody>
          <a:bodyPr wrap="square">
            <a:spAutoFit/>
          </a:bodyPr>
          <a:lstStyle/>
          <a:p>
            <a:pPr marL="457200" indent="-457200">
              <a:buClr>
                <a:srgbClr val="FFFFFF"/>
              </a:buClr>
              <a:buFont typeface="Wingdings" pitchFamily="2" charset="2"/>
              <a:buChar char="ü"/>
            </a:pPr>
            <a:r>
              <a:rPr lang="es-ES" altLang="ja-JP" sz="2800" dirty="0"/>
              <a:t>El valor normativo</a:t>
            </a:r>
          </a:p>
          <a:p>
            <a:pPr marL="457200" indent="-457200">
              <a:buClr>
                <a:srgbClr val="FFFFFF"/>
              </a:buClr>
              <a:buFont typeface="Wingdings" pitchFamily="2" charset="2"/>
              <a:buChar char="ü"/>
            </a:pPr>
            <a:endParaRPr lang="es-ES" altLang="ja-JP" sz="2800" dirty="0"/>
          </a:p>
          <a:p>
            <a:pPr marL="457200" indent="-457200">
              <a:buClr>
                <a:srgbClr val="FFFFFF"/>
              </a:buClr>
              <a:buFont typeface="Wingdings" pitchFamily="2" charset="2"/>
              <a:buChar char="ü"/>
            </a:pPr>
            <a:r>
              <a:rPr lang="es-ES" altLang="ja-JP" sz="2800" dirty="0"/>
              <a:t>El ambiente político</a:t>
            </a:r>
          </a:p>
          <a:p>
            <a:pPr marL="457200" indent="-457200">
              <a:buClr>
                <a:srgbClr val="FFFFFF"/>
              </a:buClr>
              <a:buFont typeface="Wingdings" pitchFamily="2" charset="2"/>
              <a:buChar char="ü"/>
            </a:pPr>
            <a:endParaRPr lang="es-ES" altLang="ja-JP" sz="2800" dirty="0"/>
          </a:p>
          <a:p>
            <a:pPr marL="457200" indent="-457200">
              <a:buClr>
                <a:srgbClr val="FFFFFF"/>
              </a:buClr>
              <a:buFont typeface="Wingdings" pitchFamily="2" charset="2"/>
              <a:buChar char="ü"/>
            </a:pPr>
            <a:r>
              <a:rPr lang="es-ES" altLang="ja-JP" sz="2800" dirty="0"/>
              <a:t>Vínculos sustantivos</a:t>
            </a:r>
          </a:p>
          <a:p>
            <a:pPr marL="457200" indent="-457200">
              <a:buClr>
                <a:srgbClr val="FFFFFF"/>
              </a:buClr>
              <a:buFont typeface="Wingdings" pitchFamily="2" charset="2"/>
              <a:buChar char="ü"/>
            </a:pPr>
            <a:endParaRPr lang="es-ES" altLang="ja-JP" sz="2800" dirty="0"/>
          </a:p>
          <a:p>
            <a:pPr marL="457200" indent="-457200">
              <a:buClr>
                <a:srgbClr val="FFFFFF"/>
              </a:buClr>
              <a:buFont typeface="Wingdings" pitchFamily="2" charset="2"/>
              <a:buChar char="ü"/>
            </a:pPr>
            <a:r>
              <a:rPr lang="es-ES" altLang="ja-JP" sz="2800" dirty="0"/>
              <a:t>Respuesta institucional</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idx="4294967295"/>
          </p:nvPr>
        </p:nvSpPr>
        <p:spPr/>
        <p:txBody>
          <a:bodyPr/>
          <a:lstStyle/>
          <a:p>
            <a:r>
              <a:rPr lang="es-ES" sz="4000" smtClean="0"/>
              <a:t>Tres conceptos:</a:t>
            </a:r>
          </a:p>
        </p:txBody>
      </p:sp>
      <p:sp>
        <p:nvSpPr>
          <p:cNvPr id="50179" name="Rectangle 3"/>
          <p:cNvSpPr>
            <a:spLocks noGrp="1"/>
          </p:cNvSpPr>
          <p:nvPr>
            <p:ph type="body" idx="4294967295"/>
          </p:nvPr>
        </p:nvSpPr>
        <p:spPr>
          <a:xfrm>
            <a:off x="395288" y="1773238"/>
            <a:ext cx="8229600" cy="4525962"/>
          </a:xfrm>
        </p:spPr>
        <p:txBody>
          <a:bodyPr/>
          <a:lstStyle/>
          <a:p>
            <a:pPr marL="1371600" lvl="2" indent="-457200">
              <a:buFontTx/>
              <a:buAutoNum type="arabicPeriod"/>
            </a:pPr>
            <a:r>
              <a:rPr lang="es-ES" sz="3200" dirty="0" smtClean="0"/>
              <a:t>Derechos</a:t>
            </a:r>
          </a:p>
          <a:p>
            <a:pPr marL="1371600" lvl="2" indent="-457200">
              <a:buFontTx/>
              <a:buAutoNum type="arabicPeriod"/>
            </a:pPr>
            <a:endParaRPr lang="es-ES" sz="3200" dirty="0" smtClean="0"/>
          </a:p>
          <a:p>
            <a:pPr marL="1371600" lvl="2" indent="-457200">
              <a:buFontTx/>
              <a:buAutoNum type="arabicPeriod"/>
            </a:pPr>
            <a:r>
              <a:rPr lang="es-ES" sz="3200" dirty="0" smtClean="0"/>
              <a:t>Derechos humanos</a:t>
            </a:r>
          </a:p>
          <a:p>
            <a:pPr marL="1371600" lvl="2" indent="-457200">
              <a:buFontTx/>
              <a:buAutoNum type="arabicPeriod"/>
            </a:pPr>
            <a:endParaRPr lang="es-ES" sz="3200" dirty="0" smtClean="0"/>
          </a:p>
          <a:p>
            <a:pPr marL="1371600" lvl="2" indent="-457200">
              <a:buFontTx/>
              <a:buAutoNum type="arabicPeriod"/>
            </a:pPr>
            <a:r>
              <a:rPr lang="es-ES" sz="3200" dirty="0" smtClean="0"/>
              <a:t>Sistemas internacionales, regionales y nacionales de protección</a:t>
            </a:r>
          </a:p>
          <a:p>
            <a:pPr marL="1371600" lvl="2" indent="-457200"/>
            <a:endParaRPr lang="es-ES" sz="3200" dirty="0" smtClean="0"/>
          </a:p>
          <a:p>
            <a:pPr marL="1371600" lvl="2" indent="-457200">
              <a:buFont typeface="Arial" charset="0"/>
              <a:buNone/>
            </a:pPr>
            <a:endParaRPr lang="es-ES" sz="3200" dirty="0"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3" name="Rectangle 3"/>
          <p:cNvSpPr>
            <a:spLocks noGrp="1" noChangeArrowheads="1"/>
          </p:cNvSpPr>
          <p:nvPr>
            <p:ph type="body" idx="4294967295"/>
          </p:nvPr>
        </p:nvSpPr>
        <p:spPr/>
        <p:txBody>
          <a:bodyPr/>
          <a:lstStyle/>
          <a:p>
            <a:endParaRPr lang="es-ES" altLang="ja-JP" smtClean="0"/>
          </a:p>
          <a:p>
            <a:endParaRPr lang="es-ES" altLang="ja-JP" smtClean="0"/>
          </a:p>
          <a:p>
            <a:endParaRPr lang="es-ES" altLang="ja-JP" smtClean="0"/>
          </a:p>
          <a:p>
            <a:endParaRPr lang="es-ES" altLang="ja-JP" smtClean="0"/>
          </a:p>
          <a:p>
            <a:pPr>
              <a:buFont typeface="Arial" charset="0"/>
              <a:buNone/>
            </a:pPr>
            <a:r>
              <a:rPr lang="es-ES" altLang="ja-JP" smtClean="0"/>
              <a:t>	"Aquello a lo que una persona tiene derecho a tener, o recibir de los demás, y que es exigible por ley".</a:t>
            </a:r>
          </a:p>
        </p:txBody>
      </p:sp>
      <p:graphicFrame>
        <p:nvGraphicFramePr>
          <p:cNvPr id="51203" name="Object 2"/>
          <p:cNvGraphicFramePr>
            <a:graphicFrameLocks noChangeAspect="1"/>
          </p:cNvGraphicFramePr>
          <p:nvPr/>
        </p:nvGraphicFramePr>
        <p:xfrm>
          <a:off x="2895600" y="1524000"/>
          <a:ext cx="3497263" cy="2095500"/>
        </p:xfrm>
        <a:graphic>
          <a:graphicData uri="http://schemas.openxmlformats.org/presentationml/2006/ole">
            <mc:AlternateContent xmlns:mc="http://schemas.openxmlformats.org/markup-compatibility/2006">
              <mc:Choice xmlns:v="urn:schemas-microsoft-com:vml" Requires="v">
                <p:oleObj spid="_x0000_s51243" name="Clip" r:id="rId4" imgW="3497040" imgH="2095200" progId="">
                  <p:embed/>
                </p:oleObj>
              </mc:Choice>
              <mc:Fallback>
                <p:oleObj name="Clip" r:id="rId4" imgW="3497040" imgH="209520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1524000"/>
                        <a:ext cx="3497263" cy="209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04" name="Title 4"/>
          <p:cNvSpPr>
            <a:spLocks noGrp="1"/>
          </p:cNvSpPr>
          <p:nvPr>
            <p:ph type="title" idx="4294967295"/>
          </p:nvPr>
        </p:nvSpPr>
        <p:spPr/>
        <p:txBody>
          <a:bodyPr/>
          <a:lstStyle/>
          <a:p>
            <a:r>
              <a:rPr kumimoji="1" lang="es-ES" altLang="ja-JP" smtClean="0"/>
              <a:t>¿Qué es un derecho?</a:t>
            </a:r>
            <a:endParaRPr kumimoji="1" lang="es-ES" alt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083">
                                            <p:txEl>
                                              <p:pRg st="4" end="4"/>
                                            </p:txEl>
                                          </p:spTgt>
                                        </p:tgtEl>
                                        <p:attrNameLst>
                                          <p:attrName>style.visibility</p:attrName>
                                        </p:attrNameLst>
                                      </p:cBhvr>
                                      <p:to>
                                        <p:strVal val="visible"/>
                                      </p:to>
                                    </p:set>
                                    <p:animEffect transition="in" filter="fade">
                                      <p:cBhvr>
                                        <p:cTn id="7" dur="2000"/>
                                        <p:tgtEl>
                                          <p:spTgt spid="460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683568" y="1844824"/>
            <a:ext cx="8229600" cy="4525963"/>
          </a:xfrm>
        </p:spPr>
        <p:txBody>
          <a:bodyPr/>
          <a:lstStyle/>
          <a:p>
            <a:pPr>
              <a:lnSpc>
                <a:spcPct val="90000"/>
              </a:lnSpc>
            </a:pPr>
            <a:r>
              <a:rPr lang="es-ES" altLang="ja-JP" sz="3000" dirty="0" smtClean="0"/>
              <a:t>Garantías jurídicas universales</a:t>
            </a:r>
          </a:p>
          <a:p>
            <a:pPr>
              <a:lnSpc>
                <a:spcPct val="90000"/>
              </a:lnSpc>
            </a:pPr>
            <a:r>
              <a:rPr lang="es-ES" altLang="ja-JP" sz="3000" dirty="0" smtClean="0"/>
              <a:t>Civiles, culturales, económicos, políticos y sociales</a:t>
            </a:r>
          </a:p>
          <a:p>
            <a:pPr>
              <a:lnSpc>
                <a:spcPct val="90000"/>
              </a:lnSpc>
            </a:pPr>
            <a:r>
              <a:rPr lang="es-ES" altLang="ja-JP" sz="3000" dirty="0" smtClean="0"/>
              <a:t>Proteger los valores humanos (libertad, igualdad, dignidad)</a:t>
            </a:r>
          </a:p>
          <a:p>
            <a:pPr>
              <a:lnSpc>
                <a:spcPct val="90000"/>
              </a:lnSpc>
            </a:pPr>
            <a:r>
              <a:rPr lang="es-ES" altLang="ja-JP" sz="3000" dirty="0" smtClean="0"/>
              <a:t>Inherentes a las personas y, en cierta medida, a los grupos</a:t>
            </a:r>
          </a:p>
          <a:p>
            <a:pPr>
              <a:lnSpc>
                <a:spcPct val="90000"/>
              </a:lnSpc>
            </a:pPr>
            <a:r>
              <a:rPr lang="es-ES" altLang="ja-JP" sz="3000" dirty="0" smtClean="0"/>
              <a:t>Se basan en las normas y estándares internacionales</a:t>
            </a:r>
          </a:p>
          <a:p>
            <a:pPr>
              <a:lnSpc>
                <a:spcPct val="90000"/>
              </a:lnSpc>
            </a:pPr>
            <a:r>
              <a:rPr lang="es-ES" altLang="ja-JP" sz="3000" dirty="0" smtClean="0"/>
              <a:t>Son </a:t>
            </a:r>
            <a:r>
              <a:rPr lang="es-ES" altLang="ja-JP" sz="3000" dirty="0" err="1" smtClean="0"/>
              <a:t>juridicamente</a:t>
            </a:r>
            <a:r>
              <a:rPr lang="es-ES" altLang="ja-JP" sz="3000" dirty="0" smtClean="0"/>
              <a:t> vinculantes para los Estados</a:t>
            </a:r>
            <a:endParaRPr lang="es-ES" altLang="en-US" sz="3000" dirty="0" smtClean="0"/>
          </a:p>
        </p:txBody>
      </p:sp>
      <p:sp>
        <p:nvSpPr>
          <p:cNvPr id="53251" name="Title 4"/>
          <p:cNvSpPr>
            <a:spLocks noGrp="1"/>
          </p:cNvSpPr>
          <p:nvPr>
            <p:ph type="title" idx="4294967295"/>
          </p:nvPr>
        </p:nvSpPr>
        <p:spPr>
          <a:xfrm>
            <a:off x="1331640" y="274638"/>
            <a:ext cx="7355160" cy="1143000"/>
          </a:xfrm>
        </p:spPr>
        <p:txBody>
          <a:bodyPr/>
          <a:lstStyle/>
          <a:p>
            <a:r>
              <a:rPr kumimoji="1" lang="es-ES" altLang="ja-JP" sz="4000" dirty="0" smtClean="0"/>
              <a:t>¿Qué son los Derechos Humanos?</a:t>
            </a:r>
            <a:endParaRPr kumimoji="1" lang="es-ES" altLang="en-US" sz="40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2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20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337220" y="1196975"/>
            <a:ext cx="2663825" cy="466725"/>
          </a:xfrm>
          <a:prstGeom prst="rect">
            <a:avLst/>
          </a:prstGeom>
          <a:solidFill>
            <a:srgbClr val="C0C0C0"/>
          </a:solidFill>
          <a:ln w="9525">
            <a:solidFill>
              <a:schemeClr val="tx1"/>
            </a:solidFill>
            <a:miter lim="800000"/>
            <a:headEnd/>
            <a:tailEnd/>
          </a:ln>
          <a:effectLst/>
        </p:spPr>
        <p:txBody>
          <a:bodyPr>
            <a:spAutoFit/>
          </a:bodyPr>
          <a:lstStyle/>
          <a:p>
            <a:pPr>
              <a:spcBef>
                <a:spcPct val="50000"/>
              </a:spcBef>
            </a:pPr>
            <a:r>
              <a:rPr lang="es-ES" sz="2400" dirty="0">
                <a:cs typeface="Arial" charset="0"/>
              </a:rPr>
              <a:t>Civiles y </a:t>
            </a:r>
            <a:r>
              <a:rPr lang="es-ES" sz="2400" dirty="0" smtClean="0">
                <a:cs typeface="Arial" charset="0"/>
              </a:rPr>
              <a:t>Políticos</a:t>
            </a:r>
            <a:endParaRPr lang="es-ES" sz="2400" dirty="0">
              <a:cs typeface="Arial" charset="0"/>
            </a:endParaRPr>
          </a:p>
        </p:txBody>
      </p:sp>
      <p:sp>
        <p:nvSpPr>
          <p:cNvPr id="9220" name="AutoShape 4"/>
          <p:cNvSpPr>
            <a:spLocks noChangeArrowheads="1"/>
          </p:cNvSpPr>
          <p:nvPr/>
        </p:nvSpPr>
        <p:spPr bwMode="auto">
          <a:xfrm rot="16200000">
            <a:off x="3744913" y="657225"/>
            <a:ext cx="503237" cy="1439863"/>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cs typeface="Arial" charset="0"/>
            </a:endParaRPr>
          </a:p>
        </p:txBody>
      </p:sp>
      <p:sp>
        <p:nvSpPr>
          <p:cNvPr id="55300" name="Text Box 4"/>
          <p:cNvSpPr txBox="1">
            <a:spLocks noChangeArrowheads="1"/>
          </p:cNvSpPr>
          <p:nvPr/>
        </p:nvSpPr>
        <p:spPr bwMode="auto">
          <a:xfrm>
            <a:off x="468313" y="2205038"/>
            <a:ext cx="2519362" cy="1200329"/>
          </a:xfrm>
          <a:prstGeom prst="rect">
            <a:avLst/>
          </a:prstGeom>
          <a:solidFill>
            <a:srgbClr val="C0C0C0"/>
          </a:solidFill>
          <a:ln w="9525">
            <a:solidFill>
              <a:schemeClr val="tx1"/>
            </a:solidFill>
            <a:miter lim="800000"/>
            <a:headEnd/>
            <a:tailEnd/>
          </a:ln>
          <a:effectLst/>
        </p:spPr>
        <p:txBody>
          <a:bodyPr>
            <a:spAutoFit/>
          </a:bodyPr>
          <a:lstStyle/>
          <a:p>
            <a:pPr>
              <a:spcBef>
                <a:spcPct val="50000"/>
              </a:spcBef>
            </a:pPr>
            <a:r>
              <a:rPr lang="es-ES" sz="2400" dirty="0">
                <a:cs typeface="Arial" charset="0"/>
              </a:rPr>
              <a:t>Económicos, sociales y </a:t>
            </a:r>
            <a:r>
              <a:rPr lang="es-ES" sz="2400" dirty="0" smtClean="0">
                <a:cs typeface="Arial" charset="0"/>
              </a:rPr>
              <a:t>culturales</a:t>
            </a:r>
            <a:endParaRPr lang="es-ES" sz="2400" dirty="0">
              <a:cs typeface="Arial" charset="0"/>
            </a:endParaRPr>
          </a:p>
        </p:txBody>
      </p:sp>
      <p:sp>
        <p:nvSpPr>
          <p:cNvPr id="55301" name="Text Box 5"/>
          <p:cNvSpPr txBox="1">
            <a:spLocks noChangeArrowheads="1"/>
          </p:cNvSpPr>
          <p:nvPr/>
        </p:nvSpPr>
        <p:spPr bwMode="auto">
          <a:xfrm>
            <a:off x="682625" y="4005263"/>
            <a:ext cx="2305050" cy="830997"/>
          </a:xfrm>
          <a:prstGeom prst="rect">
            <a:avLst/>
          </a:prstGeom>
          <a:solidFill>
            <a:srgbClr val="C0C0C0"/>
          </a:solidFill>
          <a:ln w="9525">
            <a:solidFill>
              <a:schemeClr val="tx1"/>
            </a:solidFill>
            <a:miter lim="800000"/>
            <a:headEnd/>
            <a:tailEnd/>
          </a:ln>
          <a:effectLst/>
        </p:spPr>
        <p:txBody>
          <a:bodyPr>
            <a:spAutoFit/>
          </a:bodyPr>
          <a:lstStyle/>
          <a:p>
            <a:pPr>
              <a:spcBef>
                <a:spcPct val="50000"/>
              </a:spcBef>
            </a:pPr>
            <a:r>
              <a:rPr lang="es-ES" sz="2400" dirty="0">
                <a:cs typeface="Arial" charset="0"/>
              </a:rPr>
              <a:t>Grupos </a:t>
            </a:r>
            <a:r>
              <a:rPr lang="es-ES" sz="2400" dirty="0" smtClean="0">
                <a:cs typeface="Arial" charset="0"/>
              </a:rPr>
              <a:t>específicos</a:t>
            </a:r>
            <a:endParaRPr lang="es-ES" sz="2400" dirty="0">
              <a:cs typeface="Arial" charset="0"/>
            </a:endParaRPr>
          </a:p>
        </p:txBody>
      </p:sp>
      <p:sp>
        <p:nvSpPr>
          <p:cNvPr id="55302" name="Text Box 6"/>
          <p:cNvSpPr txBox="1">
            <a:spLocks noChangeArrowheads="1"/>
          </p:cNvSpPr>
          <p:nvPr/>
        </p:nvSpPr>
        <p:spPr bwMode="auto">
          <a:xfrm>
            <a:off x="475581" y="5394326"/>
            <a:ext cx="2520950" cy="830997"/>
          </a:xfrm>
          <a:prstGeom prst="rect">
            <a:avLst/>
          </a:prstGeom>
          <a:solidFill>
            <a:srgbClr val="C0C0C0"/>
          </a:solidFill>
          <a:ln w="9525">
            <a:solidFill>
              <a:schemeClr val="tx1"/>
            </a:solidFill>
            <a:miter lim="800000"/>
            <a:headEnd/>
            <a:tailEnd/>
          </a:ln>
          <a:effectLst/>
        </p:spPr>
        <p:txBody>
          <a:bodyPr>
            <a:spAutoFit/>
          </a:bodyPr>
          <a:lstStyle/>
          <a:p>
            <a:pPr>
              <a:spcBef>
                <a:spcPct val="50000"/>
              </a:spcBef>
            </a:pPr>
            <a:r>
              <a:rPr lang="es-ES" sz="2400" dirty="0" smtClean="0">
                <a:cs typeface="Arial" charset="0"/>
              </a:rPr>
              <a:t>Derechos colectivos</a:t>
            </a:r>
            <a:endParaRPr lang="es-ES" sz="2400" dirty="0">
              <a:cs typeface="Arial" charset="0"/>
            </a:endParaRPr>
          </a:p>
        </p:txBody>
      </p:sp>
      <p:sp>
        <p:nvSpPr>
          <p:cNvPr id="55303" name="Text Box 7"/>
          <p:cNvSpPr txBox="1">
            <a:spLocks noChangeArrowheads="1"/>
          </p:cNvSpPr>
          <p:nvPr/>
        </p:nvSpPr>
        <p:spPr bwMode="auto">
          <a:xfrm>
            <a:off x="5068813" y="1052513"/>
            <a:ext cx="3455987" cy="923330"/>
          </a:xfrm>
          <a:prstGeom prst="rect">
            <a:avLst/>
          </a:prstGeom>
          <a:solidFill>
            <a:srgbClr val="C0C0C0"/>
          </a:solidFill>
          <a:ln w="9525">
            <a:solidFill>
              <a:schemeClr val="tx1"/>
            </a:solidFill>
            <a:miter lim="800000"/>
            <a:headEnd/>
            <a:tailEnd/>
          </a:ln>
          <a:effectLst/>
        </p:spPr>
        <p:txBody>
          <a:bodyPr>
            <a:spAutoFit/>
          </a:bodyPr>
          <a:lstStyle/>
          <a:p>
            <a:pPr>
              <a:spcBef>
                <a:spcPct val="50000"/>
              </a:spcBef>
            </a:pPr>
            <a:r>
              <a:rPr lang="es-ES" dirty="0">
                <a:cs typeface="Arial" charset="0"/>
              </a:rPr>
              <a:t>La vida, la seguridad, la integridad, las </a:t>
            </a:r>
            <a:r>
              <a:rPr lang="es-ES" dirty="0" smtClean="0">
                <a:cs typeface="Arial" charset="0"/>
              </a:rPr>
              <a:t>libertades fundamentales </a:t>
            </a:r>
            <a:r>
              <a:rPr lang="es-ES" dirty="0">
                <a:cs typeface="Arial" charset="0"/>
              </a:rPr>
              <a:t>...</a:t>
            </a:r>
          </a:p>
        </p:txBody>
      </p:sp>
      <p:sp>
        <p:nvSpPr>
          <p:cNvPr id="55304" name="Text Box 8"/>
          <p:cNvSpPr txBox="1">
            <a:spLocks noChangeArrowheads="1"/>
          </p:cNvSpPr>
          <p:nvPr/>
        </p:nvSpPr>
        <p:spPr bwMode="auto">
          <a:xfrm>
            <a:off x="5076825" y="2060575"/>
            <a:ext cx="3240088" cy="1200329"/>
          </a:xfrm>
          <a:prstGeom prst="rect">
            <a:avLst/>
          </a:prstGeom>
          <a:solidFill>
            <a:srgbClr val="C0C0C0"/>
          </a:solidFill>
          <a:ln w="9525">
            <a:solidFill>
              <a:schemeClr val="tx1"/>
            </a:solidFill>
            <a:miter lim="800000"/>
            <a:headEnd/>
            <a:tailEnd/>
          </a:ln>
          <a:effectLst/>
        </p:spPr>
        <p:txBody>
          <a:bodyPr>
            <a:spAutoFit/>
          </a:bodyPr>
          <a:lstStyle/>
          <a:p>
            <a:pPr>
              <a:spcBef>
                <a:spcPct val="50000"/>
              </a:spcBef>
            </a:pPr>
            <a:r>
              <a:rPr lang="es-ES" dirty="0">
                <a:cs typeface="Arial" charset="0"/>
              </a:rPr>
              <a:t>Educación, salud, trabajo, alimentación, vivienda, participación en la vida </a:t>
            </a:r>
            <a:r>
              <a:rPr lang="es-ES" dirty="0" smtClean="0">
                <a:cs typeface="Arial" charset="0"/>
              </a:rPr>
              <a:t>cultural </a:t>
            </a:r>
            <a:r>
              <a:rPr lang="es-ES" dirty="0">
                <a:cs typeface="Arial" charset="0"/>
              </a:rPr>
              <a:t>...</a:t>
            </a:r>
          </a:p>
        </p:txBody>
      </p:sp>
      <p:sp>
        <p:nvSpPr>
          <p:cNvPr id="55305" name="Text Box 9"/>
          <p:cNvSpPr txBox="1">
            <a:spLocks noChangeArrowheads="1"/>
          </p:cNvSpPr>
          <p:nvPr/>
        </p:nvSpPr>
        <p:spPr bwMode="auto">
          <a:xfrm>
            <a:off x="5068812" y="3429000"/>
            <a:ext cx="3455987" cy="1477328"/>
          </a:xfrm>
          <a:prstGeom prst="rect">
            <a:avLst/>
          </a:prstGeom>
          <a:solidFill>
            <a:srgbClr val="C0C0C0"/>
          </a:solidFill>
          <a:ln w="9525">
            <a:solidFill>
              <a:schemeClr val="tx1"/>
            </a:solidFill>
            <a:miter lim="800000"/>
            <a:headEnd/>
            <a:tailEnd/>
          </a:ln>
          <a:effectLst/>
        </p:spPr>
        <p:txBody>
          <a:bodyPr>
            <a:spAutoFit/>
          </a:bodyPr>
          <a:lstStyle/>
          <a:p>
            <a:pPr>
              <a:spcBef>
                <a:spcPct val="50000"/>
              </a:spcBef>
            </a:pPr>
            <a:r>
              <a:rPr lang="es-ES" dirty="0">
                <a:cs typeface="Arial" charset="0"/>
              </a:rPr>
              <a:t>derecho de las mujeres, derechos </a:t>
            </a:r>
            <a:r>
              <a:rPr lang="es-ES" dirty="0" smtClean="0">
                <a:cs typeface="Arial" charset="0"/>
              </a:rPr>
              <a:t>de los pueblos </a:t>
            </a:r>
            <a:r>
              <a:rPr lang="es-ES" dirty="0">
                <a:cs typeface="Arial" charset="0"/>
              </a:rPr>
              <a:t>indígenas, niños, personas con discapacidad, trabajadores migrantes</a:t>
            </a:r>
          </a:p>
        </p:txBody>
      </p:sp>
      <p:sp>
        <p:nvSpPr>
          <p:cNvPr id="55306" name="Text Box 10"/>
          <p:cNvSpPr txBox="1">
            <a:spLocks noChangeArrowheads="1"/>
          </p:cNvSpPr>
          <p:nvPr/>
        </p:nvSpPr>
        <p:spPr bwMode="auto">
          <a:xfrm>
            <a:off x="5148263" y="5300663"/>
            <a:ext cx="3168650" cy="650875"/>
          </a:xfrm>
          <a:prstGeom prst="rect">
            <a:avLst/>
          </a:prstGeom>
          <a:solidFill>
            <a:srgbClr val="C0C0C0"/>
          </a:solidFill>
          <a:ln w="9525">
            <a:solidFill>
              <a:schemeClr val="tx1"/>
            </a:solidFill>
            <a:miter lim="800000"/>
            <a:headEnd/>
            <a:tailEnd/>
          </a:ln>
          <a:effectLst/>
        </p:spPr>
        <p:txBody>
          <a:bodyPr>
            <a:spAutoFit/>
          </a:bodyPr>
          <a:lstStyle/>
          <a:p>
            <a:pPr>
              <a:spcBef>
                <a:spcPct val="50000"/>
              </a:spcBef>
            </a:pPr>
            <a:r>
              <a:rPr lang="es-ES">
                <a:cs typeface="Arial" charset="0"/>
              </a:rPr>
              <a:t>Libre determinación, desarrollo, medio ambiente</a:t>
            </a:r>
          </a:p>
        </p:txBody>
      </p:sp>
      <p:sp>
        <p:nvSpPr>
          <p:cNvPr id="2" name="AutoShape 4"/>
          <p:cNvSpPr>
            <a:spLocks noChangeArrowheads="1"/>
          </p:cNvSpPr>
          <p:nvPr/>
        </p:nvSpPr>
        <p:spPr bwMode="auto">
          <a:xfrm rot="16200000">
            <a:off x="3816350" y="1881188"/>
            <a:ext cx="503238" cy="1439862"/>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cs typeface="Arial" charset="0"/>
            </a:endParaRPr>
          </a:p>
        </p:txBody>
      </p:sp>
      <p:sp>
        <p:nvSpPr>
          <p:cNvPr id="3" name="AutoShape 4"/>
          <p:cNvSpPr>
            <a:spLocks noChangeArrowheads="1"/>
          </p:cNvSpPr>
          <p:nvPr/>
        </p:nvSpPr>
        <p:spPr bwMode="auto">
          <a:xfrm rot="16200000">
            <a:off x="3744913" y="3465512"/>
            <a:ext cx="503238" cy="1439863"/>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cs typeface="Arial" charset="0"/>
            </a:endParaRPr>
          </a:p>
        </p:txBody>
      </p:sp>
      <p:sp>
        <p:nvSpPr>
          <p:cNvPr id="4" name="AutoShape 4"/>
          <p:cNvSpPr>
            <a:spLocks noChangeArrowheads="1"/>
          </p:cNvSpPr>
          <p:nvPr/>
        </p:nvSpPr>
        <p:spPr bwMode="auto">
          <a:xfrm rot="16200000">
            <a:off x="3816350" y="4905376"/>
            <a:ext cx="503237" cy="1439862"/>
          </a:xfrm>
          <a:prstGeom prst="downArrow">
            <a:avLst>
              <a:gd name="adj1" fmla="val 50935"/>
              <a:gd name="adj2" fmla="val 126171"/>
            </a:avLst>
          </a:prstGeom>
          <a:solidFill>
            <a:schemeClr val="tx2"/>
          </a:solidFill>
          <a:ln w="9525">
            <a:solidFill>
              <a:schemeClr val="tx1"/>
            </a:solidFill>
            <a:miter lim="800000"/>
            <a:headEnd/>
            <a:tailEnd/>
          </a:ln>
        </p:spPr>
        <p:txBody>
          <a:bodyPr rot="10800000" wrap="none" anchor="ctr"/>
          <a:lstStyle/>
          <a:p>
            <a:endParaRPr lang="ja-JP" altLang="en-US">
              <a:latin typeface="Calibri" pitchFamily="34"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blinds(horizontal)">
                                      <p:cBhvr>
                                        <p:cTn id="7" dur="500"/>
                                        <p:tgtEl>
                                          <p:spTgt spid="922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animBg="1"/>
      <p:bldP spid="2" grpId="0" animBg="1"/>
      <p:bldP spid="3" grpId="0" animBg="1"/>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idx="4294967295"/>
          </p:nvPr>
        </p:nvSpPr>
        <p:spPr/>
        <p:txBody>
          <a:bodyPr/>
          <a:lstStyle/>
          <a:p>
            <a:r>
              <a:rPr lang="es-ES" dirty="0" smtClean="0"/>
              <a:t>"Sistemas de protección"</a:t>
            </a:r>
            <a:endParaRPr lang="es-ES" smtClean="0"/>
          </a:p>
        </p:txBody>
      </p:sp>
      <p:sp>
        <p:nvSpPr>
          <p:cNvPr id="57347" name="Rectangle 3"/>
          <p:cNvSpPr>
            <a:spLocks noGrp="1"/>
          </p:cNvSpPr>
          <p:nvPr>
            <p:ph type="body" idx="4294967295"/>
          </p:nvPr>
        </p:nvSpPr>
        <p:spPr/>
        <p:txBody>
          <a:bodyPr/>
          <a:lstStyle/>
          <a:p>
            <a:pPr>
              <a:buFont typeface="Arial" charset="0"/>
              <a:buNone/>
            </a:pPr>
            <a:r>
              <a:rPr lang="es-ES" dirty="0" smtClean="0"/>
              <a:t>	</a:t>
            </a:r>
          </a:p>
          <a:p>
            <a:pPr>
              <a:buFont typeface="Arial" charset="0"/>
              <a:buNone/>
            </a:pPr>
            <a:r>
              <a:rPr lang="es-ES" dirty="0" smtClean="0"/>
              <a:t>	"Marcos jurídicos, instituciones, procedimientos y actores garantizan que las normas internacionales y estándares de derechos humanos se promuevan, respeten, protejan y cumplan"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AutoShape 3"/>
          <p:cNvSpPr>
            <a:spLocks noChangeArrowheads="1"/>
          </p:cNvSpPr>
          <p:nvPr/>
        </p:nvSpPr>
        <p:spPr bwMode="auto">
          <a:xfrm>
            <a:off x="2710359" y="1326555"/>
            <a:ext cx="4824413" cy="4537075"/>
          </a:xfrm>
          <a:prstGeom prst="flowChartConnector">
            <a:avLst/>
          </a:prstGeom>
          <a:solidFill>
            <a:srgbClr val="FFCC00"/>
          </a:solidFill>
          <a:ln w="9525" algn="ctr">
            <a:noFill/>
            <a:round/>
            <a:headEnd/>
            <a:tailEnd/>
          </a:ln>
        </p:spPr>
        <p:txBody>
          <a:bodyPr wrap="none" anchor="ctr"/>
          <a:lstStyle/>
          <a:p>
            <a:endParaRPr lang="ja-JP" altLang="en-US" sz="1400">
              <a:cs typeface="Arial" charset="0"/>
            </a:endParaRPr>
          </a:p>
        </p:txBody>
      </p:sp>
      <p:sp>
        <p:nvSpPr>
          <p:cNvPr id="58371" name="AutoShape 4"/>
          <p:cNvSpPr>
            <a:spLocks noChangeArrowheads="1"/>
          </p:cNvSpPr>
          <p:nvPr/>
        </p:nvSpPr>
        <p:spPr bwMode="auto">
          <a:xfrm>
            <a:off x="4366122" y="2766417"/>
            <a:ext cx="1584325" cy="1511300"/>
          </a:xfrm>
          <a:prstGeom prst="flowChartConnector">
            <a:avLst/>
          </a:prstGeom>
          <a:solidFill>
            <a:srgbClr val="FF0000"/>
          </a:solidFill>
          <a:ln w="9525" algn="ctr">
            <a:noFill/>
            <a:round/>
            <a:headEnd/>
            <a:tailEnd/>
          </a:ln>
        </p:spPr>
        <p:txBody>
          <a:bodyPr wrap="none" anchor="ctr"/>
          <a:lstStyle/>
          <a:p>
            <a:endParaRPr lang="ja-JP" altLang="en-US" sz="1400">
              <a:cs typeface="Arial" charset="0"/>
            </a:endParaRPr>
          </a:p>
        </p:txBody>
      </p:sp>
      <p:sp>
        <p:nvSpPr>
          <p:cNvPr id="594949" name="Text Box 5"/>
          <p:cNvSpPr txBox="1">
            <a:spLocks noChangeArrowheads="1"/>
          </p:cNvSpPr>
          <p:nvPr/>
        </p:nvSpPr>
        <p:spPr bwMode="auto">
          <a:xfrm>
            <a:off x="4222304" y="3054970"/>
            <a:ext cx="1871663" cy="523220"/>
          </a:xfrm>
          <a:prstGeom prst="rect">
            <a:avLst/>
          </a:prstGeom>
          <a:noFill/>
          <a:ln w="9525" algn="ctr">
            <a:noFill/>
            <a:miter lim="800000"/>
            <a:headEnd/>
            <a:tailEnd/>
          </a:ln>
          <a:effectLst/>
        </p:spPr>
        <p:txBody>
          <a:bodyPr>
            <a:spAutoFit/>
          </a:bodyPr>
          <a:lstStyle/>
          <a:p>
            <a:pPr marL="342900" indent="-342900" algn="ctr">
              <a:defRPr/>
            </a:pPr>
            <a:r>
              <a:rPr lang="es-ES" altLang="ja-JP" sz="1400" b="1" dirty="0">
                <a:solidFill>
                  <a:srgbClr val="FFFFFF"/>
                </a:solidFill>
                <a:effectLst>
                  <a:outerShdw blurRad="38100" dist="38100" dir="2700000" algn="tl">
                    <a:srgbClr val="C0C0C0"/>
                  </a:outerShdw>
                </a:effectLst>
                <a:cs typeface="Arial" charset="0"/>
              </a:rPr>
              <a:t>Carta de </a:t>
            </a:r>
            <a:r>
              <a:rPr lang="es-ES" altLang="ja-JP" sz="1400" b="1" dirty="0" smtClean="0">
                <a:solidFill>
                  <a:srgbClr val="FFFFFF"/>
                </a:solidFill>
                <a:effectLst>
                  <a:outerShdw blurRad="38100" dist="38100" dir="2700000" algn="tl">
                    <a:srgbClr val="C0C0C0"/>
                  </a:outerShdw>
                </a:effectLst>
                <a:cs typeface="Arial" charset="0"/>
              </a:rPr>
              <a:t>las NNUU</a:t>
            </a:r>
            <a:endParaRPr lang="es-ES" altLang="ja-JP" sz="1400" b="1" dirty="0">
              <a:solidFill>
                <a:srgbClr val="FFFFFF"/>
              </a:solidFill>
              <a:effectLst>
                <a:outerShdw blurRad="38100" dist="38100" dir="2700000" algn="tl">
                  <a:srgbClr val="C0C0C0"/>
                </a:outerShdw>
              </a:effectLst>
              <a:cs typeface="Arial" charset="0"/>
            </a:endParaRPr>
          </a:p>
          <a:p>
            <a:pPr marL="342900" indent="-342900" algn="ctr">
              <a:defRPr/>
            </a:pPr>
            <a:r>
              <a:rPr lang="es-ES" altLang="ja-JP" sz="1400" b="1" dirty="0" smtClean="0">
                <a:solidFill>
                  <a:srgbClr val="FFFFFF"/>
                </a:solidFill>
                <a:effectLst>
                  <a:outerShdw blurRad="38100" dist="38100" dir="2700000" algn="tl">
                    <a:srgbClr val="C0C0C0"/>
                  </a:outerShdw>
                </a:effectLst>
                <a:cs typeface="Arial" charset="0"/>
              </a:rPr>
              <a:t>UDHR</a:t>
            </a:r>
            <a:endParaRPr lang="es-ES" altLang="ja-JP" sz="1400" b="1" dirty="0">
              <a:solidFill>
                <a:srgbClr val="FFFFFF"/>
              </a:solidFill>
              <a:effectLst>
                <a:outerShdw blurRad="38100" dist="38100" dir="2700000" algn="tl">
                  <a:srgbClr val="C0C0C0"/>
                </a:outerShdw>
              </a:effectLst>
              <a:cs typeface="Arial" charset="0"/>
            </a:endParaRPr>
          </a:p>
        </p:txBody>
      </p:sp>
      <p:sp>
        <p:nvSpPr>
          <p:cNvPr id="594950" name="Text Box 6"/>
          <p:cNvSpPr txBox="1">
            <a:spLocks noChangeArrowheads="1"/>
          </p:cNvSpPr>
          <p:nvPr/>
        </p:nvSpPr>
        <p:spPr bwMode="auto">
          <a:xfrm>
            <a:off x="3429497" y="1399580"/>
            <a:ext cx="1441450" cy="538609"/>
          </a:xfrm>
          <a:prstGeom prst="rect">
            <a:avLst/>
          </a:prstGeom>
          <a:solidFill>
            <a:srgbClr val="00007A"/>
          </a:solidFill>
          <a:ln w="9525" algn="ctr">
            <a:noFill/>
            <a:miter lim="800000"/>
            <a:headEnd/>
            <a:tailEnd/>
          </a:ln>
          <a:effectLst/>
        </p:spPr>
        <p:txBody>
          <a:bodyPr>
            <a:spAutoFit/>
          </a:bodyPr>
          <a:lstStyle/>
          <a:p>
            <a:pPr marL="342900" indent="-342900">
              <a:defRPr/>
            </a:pPr>
            <a:endParaRPr lang="es-ES" altLang="ja-JP" sz="600" dirty="0">
              <a:solidFill>
                <a:srgbClr val="FFFFFF"/>
              </a:solidFill>
              <a:effectLst>
                <a:outerShdw blurRad="38100" dist="38100" dir="2700000" algn="tl">
                  <a:srgbClr val="000000"/>
                </a:outerShdw>
              </a:effectLst>
              <a:cs typeface="Arial" charset="0"/>
            </a:endParaRPr>
          </a:p>
          <a:p>
            <a:pPr marL="342900" indent="-342900" algn="ctr">
              <a:defRPr/>
            </a:pPr>
            <a:r>
              <a:rPr lang="es-ES" altLang="ja-JP" sz="1600" b="1" dirty="0" smtClean="0">
                <a:solidFill>
                  <a:srgbClr val="FFFFFF"/>
                </a:solidFill>
                <a:effectLst>
                  <a:outerShdw blurRad="38100" dist="38100" dir="2700000" algn="tl">
                    <a:srgbClr val="000000"/>
                  </a:outerShdw>
                </a:effectLst>
                <a:cs typeface="Arial" charset="0"/>
              </a:rPr>
              <a:t>ICCPR</a:t>
            </a:r>
            <a:endParaRPr lang="es-ES" altLang="ja-JP" sz="600" b="1" dirty="0" smtClean="0">
              <a:solidFill>
                <a:srgbClr val="FFFFFF"/>
              </a:solidFill>
              <a:effectLst>
                <a:outerShdw blurRad="38100" dist="38100" dir="2700000" algn="tl">
                  <a:srgbClr val="000000"/>
                </a:outerShdw>
              </a:effectLst>
              <a:cs typeface="Arial" charset="0"/>
            </a:endParaRPr>
          </a:p>
          <a:p>
            <a:pPr marL="342900" indent="-342900">
              <a:defRPr/>
            </a:pPr>
            <a:endParaRPr lang="es-ES" altLang="ja-JP" sz="600" dirty="0">
              <a:solidFill>
                <a:srgbClr val="FFFFFF"/>
              </a:solidFill>
              <a:effectLst>
                <a:outerShdw blurRad="38100" dist="38100" dir="2700000" algn="tl">
                  <a:srgbClr val="000000"/>
                </a:outerShdw>
              </a:effectLst>
              <a:cs typeface="Arial" charset="0"/>
            </a:endParaRPr>
          </a:p>
        </p:txBody>
      </p:sp>
      <p:sp>
        <p:nvSpPr>
          <p:cNvPr id="594951" name="Text Box 7"/>
          <p:cNvSpPr txBox="1">
            <a:spLocks noChangeArrowheads="1"/>
          </p:cNvSpPr>
          <p:nvPr/>
        </p:nvSpPr>
        <p:spPr bwMode="auto">
          <a:xfrm>
            <a:off x="5158284" y="1399580"/>
            <a:ext cx="1514475" cy="538609"/>
          </a:xfrm>
          <a:prstGeom prst="rect">
            <a:avLst/>
          </a:prstGeom>
          <a:solidFill>
            <a:srgbClr val="00007A"/>
          </a:solidFill>
          <a:ln w="9525" algn="ctr">
            <a:noFill/>
            <a:miter lim="800000"/>
            <a:headEnd/>
            <a:tailEnd/>
          </a:ln>
          <a:effectLst/>
        </p:spPr>
        <p:txBody>
          <a:bodyPr>
            <a:spAutoFit/>
          </a:bodyPr>
          <a:lstStyle/>
          <a:p>
            <a:pPr marL="342900" indent="-342900">
              <a:defRPr/>
            </a:pPr>
            <a:endParaRPr lang="es-ES" altLang="ja-JP" sz="600" dirty="0">
              <a:solidFill>
                <a:srgbClr val="FFFFFF"/>
              </a:solidFill>
              <a:effectLst>
                <a:outerShdw blurRad="38100" dist="38100" dir="2700000" algn="tl">
                  <a:srgbClr val="000000"/>
                </a:outerShdw>
              </a:effectLst>
              <a:cs typeface="Arial" charset="0"/>
            </a:endParaRPr>
          </a:p>
          <a:p>
            <a:pPr marL="342900" indent="-342900" algn="ctr">
              <a:defRPr/>
            </a:pPr>
            <a:r>
              <a:rPr lang="es-ES" altLang="ja-JP" sz="1600" b="1" dirty="0" smtClean="0">
                <a:solidFill>
                  <a:srgbClr val="FFFFFF"/>
                </a:solidFill>
                <a:effectLst>
                  <a:outerShdw blurRad="38100" dist="38100" dir="2700000" algn="tl">
                    <a:srgbClr val="000000"/>
                  </a:outerShdw>
                </a:effectLst>
                <a:cs typeface="Arial" charset="0"/>
              </a:rPr>
              <a:t>ICESCR</a:t>
            </a:r>
            <a:endParaRPr lang="es-ES" altLang="ja-JP" sz="600" b="1" dirty="0">
              <a:solidFill>
                <a:srgbClr val="FFFFFF"/>
              </a:solidFill>
              <a:effectLst>
                <a:outerShdw blurRad="38100" dist="38100" dir="2700000" algn="tl">
                  <a:srgbClr val="000000"/>
                </a:outerShdw>
              </a:effectLst>
              <a:cs typeface="Arial" charset="0"/>
            </a:endParaRPr>
          </a:p>
          <a:p>
            <a:pPr marL="342900" indent="-342900">
              <a:defRPr/>
            </a:pPr>
            <a:endParaRPr lang="es-ES" altLang="ja-JP" sz="600" dirty="0">
              <a:solidFill>
                <a:srgbClr val="FFFFFF"/>
              </a:solidFill>
              <a:effectLst>
                <a:outerShdw blurRad="38100" dist="38100" dir="2700000" algn="tl">
                  <a:srgbClr val="000000"/>
                </a:outerShdw>
              </a:effectLst>
              <a:cs typeface="Arial" charset="0"/>
            </a:endParaRPr>
          </a:p>
        </p:txBody>
      </p:sp>
      <p:sp>
        <p:nvSpPr>
          <p:cNvPr id="594952" name="Text Box 8"/>
          <p:cNvSpPr txBox="1">
            <a:spLocks noChangeArrowheads="1"/>
          </p:cNvSpPr>
          <p:nvPr/>
        </p:nvSpPr>
        <p:spPr bwMode="auto">
          <a:xfrm>
            <a:off x="3013572" y="2118717"/>
            <a:ext cx="1350962" cy="538609"/>
          </a:xfrm>
          <a:prstGeom prst="rect">
            <a:avLst/>
          </a:prstGeom>
          <a:solidFill>
            <a:srgbClr val="00007A"/>
          </a:solidFill>
          <a:ln w="9525" algn="ctr">
            <a:noFill/>
            <a:miter lim="800000"/>
            <a:headEnd/>
            <a:tailEnd/>
          </a:ln>
        </p:spPr>
        <p:txBody>
          <a:bodyPr>
            <a:spAutoFit/>
          </a:bodyPr>
          <a:lstStyle/>
          <a:p>
            <a:pPr marL="342900" indent="-342900"/>
            <a:endParaRPr lang="es-ES" altLang="ja-JP" sz="600" dirty="0">
              <a:solidFill>
                <a:srgbClr val="FFFFFF"/>
              </a:solidFill>
              <a:cs typeface="Arial" charset="0"/>
            </a:endParaRPr>
          </a:p>
          <a:p>
            <a:pPr marL="342900" indent="-342900" algn="ctr"/>
            <a:r>
              <a:rPr lang="es-ES" altLang="ja-JP" sz="1600" b="1" dirty="0" smtClean="0">
                <a:solidFill>
                  <a:srgbClr val="FFFFFF"/>
                </a:solidFill>
                <a:cs typeface="Arial" charset="0"/>
              </a:rPr>
              <a:t>CERD</a:t>
            </a:r>
            <a:endParaRPr lang="es-ES" altLang="ja-JP" sz="600" b="1" dirty="0">
              <a:solidFill>
                <a:srgbClr val="FFFFFF"/>
              </a:solidFill>
              <a:cs typeface="Arial" charset="0"/>
            </a:endParaRPr>
          </a:p>
          <a:p>
            <a:pPr marL="342900" indent="-342900"/>
            <a:endParaRPr lang="es-ES" altLang="ja-JP" sz="600" dirty="0">
              <a:solidFill>
                <a:srgbClr val="FFFFFF"/>
              </a:solidFill>
              <a:cs typeface="Arial" charset="0"/>
            </a:endParaRPr>
          </a:p>
        </p:txBody>
      </p:sp>
      <p:sp>
        <p:nvSpPr>
          <p:cNvPr id="594953" name="Text Box 9"/>
          <p:cNvSpPr txBox="1">
            <a:spLocks noChangeArrowheads="1"/>
          </p:cNvSpPr>
          <p:nvPr/>
        </p:nvSpPr>
        <p:spPr bwMode="auto">
          <a:xfrm>
            <a:off x="5805984" y="2118717"/>
            <a:ext cx="1439863" cy="538609"/>
          </a:xfrm>
          <a:prstGeom prst="rect">
            <a:avLst/>
          </a:prstGeom>
          <a:solidFill>
            <a:srgbClr val="00007A"/>
          </a:solidFill>
          <a:ln w="9525" algn="ctr">
            <a:noFill/>
            <a:miter lim="800000"/>
            <a:headEnd/>
            <a:tailEnd/>
          </a:ln>
          <a:effectLst/>
        </p:spPr>
        <p:txBody>
          <a:bodyPr>
            <a:spAutoFit/>
          </a:bodyPr>
          <a:lstStyle/>
          <a:p>
            <a:pPr marL="342900" indent="-342900">
              <a:defRPr/>
            </a:pPr>
            <a:endParaRPr lang="es-ES" altLang="ja-JP" sz="600" dirty="0">
              <a:solidFill>
                <a:srgbClr val="FFFFFF"/>
              </a:solidFill>
              <a:effectLst>
                <a:outerShdw blurRad="38100" dist="38100" dir="2700000" algn="tl">
                  <a:srgbClr val="000000"/>
                </a:outerShdw>
              </a:effectLst>
              <a:cs typeface="Arial" charset="0"/>
            </a:endParaRPr>
          </a:p>
          <a:p>
            <a:pPr marL="342900" indent="-342900" algn="ctr">
              <a:defRPr/>
            </a:pPr>
            <a:r>
              <a:rPr lang="es-ES" altLang="ja-JP" sz="1600" b="1" dirty="0">
                <a:solidFill>
                  <a:srgbClr val="FFFFFF"/>
                </a:solidFill>
                <a:effectLst>
                  <a:outerShdw blurRad="38100" dist="38100" dir="2700000" algn="tl">
                    <a:srgbClr val="000000"/>
                  </a:outerShdw>
                </a:effectLst>
                <a:cs typeface="Arial" charset="0"/>
              </a:rPr>
              <a:t>CEDAW</a:t>
            </a:r>
            <a:endParaRPr lang="es-ES" altLang="ja-JP" sz="600" b="1" dirty="0">
              <a:solidFill>
                <a:srgbClr val="FFFFFF"/>
              </a:solidFill>
              <a:effectLst>
                <a:outerShdw blurRad="38100" dist="38100" dir="2700000" algn="tl">
                  <a:srgbClr val="000000"/>
                </a:outerShdw>
              </a:effectLst>
              <a:cs typeface="Arial" charset="0"/>
            </a:endParaRPr>
          </a:p>
          <a:p>
            <a:pPr marL="342900" indent="-342900">
              <a:defRPr/>
            </a:pPr>
            <a:endParaRPr lang="es-ES" altLang="ja-JP" sz="600" dirty="0">
              <a:solidFill>
                <a:srgbClr val="FFFFFF"/>
              </a:solidFill>
              <a:effectLst>
                <a:outerShdw blurRad="38100" dist="38100" dir="2700000" algn="tl">
                  <a:srgbClr val="000000"/>
                </a:outerShdw>
              </a:effectLst>
              <a:cs typeface="Arial" charset="0"/>
            </a:endParaRPr>
          </a:p>
        </p:txBody>
      </p:sp>
      <p:sp>
        <p:nvSpPr>
          <p:cNvPr id="594954" name="Text Box 10"/>
          <p:cNvSpPr txBox="1">
            <a:spLocks noChangeArrowheads="1"/>
          </p:cNvSpPr>
          <p:nvPr/>
        </p:nvSpPr>
        <p:spPr bwMode="auto">
          <a:xfrm>
            <a:off x="6382247" y="2910880"/>
            <a:ext cx="1152525" cy="538609"/>
          </a:xfrm>
          <a:prstGeom prst="rect">
            <a:avLst/>
          </a:prstGeom>
          <a:solidFill>
            <a:srgbClr val="00007A"/>
          </a:solidFill>
          <a:ln w="9525" algn="ctr">
            <a:noFill/>
            <a:miter lim="800000"/>
            <a:headEnd/>
            <a:tailEnd/>
          </a:ln>
          <a:effectLst/>
        </p:spPr>
        <p:txBody>
          <a:bodyPr>
            <a:spAutoFit/>
          </a:bodyPr>
          <a:lstStyle/>
          <a:p>
            <a:pPr marL="342900" indent="-342900">
              <a:defRPr/>
            </a:pPr>
            <a:endParaRPr lang="es-ES" altLang="ja-JP" sz="600">
              <a:solidFill>
                <a:srgbClr val="FFFFFF"/>
              </a:solidFill>
              <a:effectLst>
                <a:outerShdw blurRad="38100" dist="38100" dir="2700000" algn="tl">
                  <a:srgbClr val="000000"/>
                </a:outerShdw>
              </a:effectLst>
              <a:cs typeface="Arial" charset="0"/>
            </a:endParaRPr>
          </a:p>
          <a:p>
            <a:pPr marL="342900" indent="-342900" algn="ctr">
              <a:defRPr/>
            </a:pPr>
            <a:r>
              <a:rPr lang="es-ES" altLang="ja-JP" sz="1600" b="1">
                <a:solidFill>
                  <a:srgbClr val="FFFFFF"/>
                </a:solidFill>
                <a:effectLst>
                  <a:outerShdw blurRad="38100" dist="38100" dir="2700000" algn="tl">
                    <a:srgbClr val="000000"/>
                  </a:outerShdw>
                </a:effectLst>
                <a:cs typeface="Arial" charset="0"/>
              </a:rPr>
              <a:t>CAT</a:t>
            </a:r>
          </a:p>
          <a:p>
            <a:pPr marL="342900" indent="-342900">
              <a:defRPr/>
            </a:pPr>
            <a:endParaRPr lang="es-ES" altLang="ja-JP" sz="600">
              <a:solidFill>
                <a:srgbClr val="FFFFFF"/>
              </a:solidFill>
              <a:effectLst>
                <a:outerShdw blurRad="38100" dist="38100" dir="2700000" algn="tl">
                  <a:srgbClr val="000000"/>
                </a:outerShdw>
              </a:effectLst>
              <a:cs typeface="Arial" charset="0"/>
            </a:endParaRPr>
          </a:p>
        </p:txBody>
      </p:sp>
      <p:sp>
        <p:nvSpPr>
          <p:cNvPr id="594955" name="Text Box 11"/>
          <p:cNvSpPr txBox="1">
            <a:spLocks noChangeArrowheads="1"/>
          </p:cNvSpPr>
          <p:nvPr/>
        </p:nvSpPr>
        <p:spPr bwMode="auto">
          <a:xfrm>
            <a:off x="2926259" y="2910880"/>
            <a:ext cx="1079500" cy="538609"/>
          </a:xfrm>
          <a:prstGeom prst="rect">
            <a:avLst/>
          </a:prstGeom>
          <a:solidFill>
            <a:srgbClr val="00007A"/>
          </a:solidFill>
          <a:ln w="9525" algn="ctr">
            <a:noFill/>
            <a:miter lim="800000"/>
            <a:headEnd/>
            <a:tailEnd/>
          </a:ln>
          <a:effectLst/>
        </p:spPr>
        <p:txBody>
          <a:bodyPr>
            <a:spAutoFit/>
          </a:bodyPr>
          <a:lstStyle/>
          <a:p>
            <a:pPr marL="342900" indent="-342900">
              <a:defRPr/>
            </a:pPr>
            <a:endParaRPr lang="es-ES" altLang="ja-JP" sz="600">
              <a:solidFill>
                <a:srgbClr val="FFFFFF"/>
              </a:solidFill>
              <a:effectLst>
                <a:outerShdw blurRad="38100" dist="38100" dir="2700000" algn="tl">
                  <a:srgbClr val="000000"/>
                </a:outerShdw>
              </a:effectLst>
              <a:cs typeface="Arial" charset="0"/>
            </a:endParaRPr>
          </a:p>
          <a:p>
            <a:pPr marL="342900" indent="-342900" algn="ctr">
              <a:defRPr/>
            </a:pPr>
            <a:r>
              <a:rPr lang="es-ES" altLang="ja-JP" sz="1600" b="1">
                <a:solidFill>
                  <a:srgbClr val="FFFFFF"/>
                </a:solidFill>
                <a:cs typeface="Arial" charset="0"/>
              </a:rPr>
              <a:t>CRC</a:t>
            </a:r>
          </a:p>
          <a:p>
            <a:pPr marL="342900" indent="-342900">
              <a:defRPr/>
            </a:pPr>
            <a:endParaRPr lang="es-ES" altLang="ja-JP" sz="600">
              <a:solidFill>
                <a:srgbClr val="FFFFFF"/>
              </a:solidFill>
              <a:effectLst>
                <a:outerShdw blurRad="38100" dist="38100" dir="2700000" algn="tl">
                  <a:srgbClr val="000000"/>
                </a:outerShdw>
              </a:effectLst>
              <a:cs typeface="Arial" charset="0"/>
            </a:endParaRPr>
          </a:p>
        </p:txBody>
      </p:sp>
      <p:sp>
        <p:nvSpPr>
          <p:cNvPr id="22" name="_s1028"/>
          <p:cNvSpPr>
            <a:spLocks noChangeArrowheads="1"/>
          </p:cNvSpPr>
          <p:nvPr/>
        </p:nvSpPr>
        <p:spPr bwMode="auto">
          <a:xfrm flipV="1">
            <a:off x="3862884" y="3631605"/>
            <a:ext cx="2879725" cy="295116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solidFill>
            <a:schemeClr val="accent1"/>
          </a:solidFill>
          <a:ln w="4670" algn="in">
            <a:solidFill>
              <a:schemeClr val="tx1"/>
            </a:solidFill>
            <a:miter lim="800000"/>
            <a:headEnd/>
            <a:tailEnd/>
          </a:ln>
        </p:spPr>
        <p:txBody>
          <a:bodyPr rot="10800000" wrap="none" lIns="0" tIns="0" rIns="0" bIns="0" anchor="ctr"/>
          <a:lstStyle/>
          <a:p>
            <a:pPr marL="342900" indent="-342900" algn="ctr">
              <a:lnSpc>
                <a:spcPct val="70000"/>
              </a:lnSpc>
              <a:spcBef>
                <a:spcPct val="20000"/>
              </a:spcBef>
              <a:buClr>
                <a:schemeClr val="tx2"/>
              </a:buClr>
              <a:buSzPct val="75000"/>
              <a:buFont typeface="Wingdings" pitchFamily="2" charset="2"/>
              <a:buNone/>
            </a:pPr>
            <a:endParaRPr lang="es-ES" b="1">
              <a:solidFill>
                <a:srgbClr val="FFFFFF"/>
              </a:solidFill>
              <a:cs typeface="Arial" charset="0"/>
            </a:endParaRPr>
          </a:p>
          <a:p>
            <a:pPr marL="342900" indent="-342900" algn="ctr">
              <a:lnSpc>
                <a:spcPct val="70000"/>
              </a:lnSpc>
              <a:spcBef>
                <a:spcPct val="20000"/>
              </a:spcBef>
              <a:buClr>
                <a:schemeClr val="tx2"/>
              </a:buClr>
              <a:buSzPct val="75000"/>
              <a:buFont typeface="Wingdings" pitchFamily="2" charset="2"/>
              <a:buNone/>
            </a:pPr>
            <a:endParaRPr lang="es-ES" b="1">
              <a:solidFill>
                <a:srgbClr val="FFFFFF"/>
              </a:solidFill>
              <a:cs typeface="Arial" charset="0"/>
            </a:endParaRPr>
          </a:p>
          <a:p>
            <a:pPr marL="342900" indent="-342900" algn="ctr">
              <a:lnSpc>
                <a:spcPct val="70000"/>
              </a:lnSpc>
              <a:spcBef>
                <a:spcPct val="20000"/>
              </a:spcBef>
              <a:buClr>
                <a:schemeClr val="tx2"/>
              </a:buClr>
              <a:buSzPct val="75000"/>
              <a:buFont typeface="Wingdings" pitchFamily="2" charset="2"/>
              <a:buNone/>
            </a:pPr>
            <a:endParaRPr lang="es-ES" b="1">
              <a:solidFill>
                <a:srgbClr val="FFFFFF"/>
              </a:solidFill>
              <a:cs typeface="Arial" charset="0"/>
            </a:endParaRPr>
          </a:p>
          <a:p>
            <a:pPr marL="342900" indent="-342900" algn="ctr">
              <a:lnSpc>
                <a:spcPct val="70000"/>
              </a:lnSpc>
              <a:spcBef>
                <a:spcPct val="20000"/>
              </a:spcBef>
              <a:buClr>
                <a:schemeClr val="tx2"/>
              </a:buClr>
              <a:buSzPct val="75000"/>
              <a:buFont typeface="Wingdings" pitchFamily="2" charset="2"/>
              <a:buNone/>
            </a:pPr>
            <a:r>
              <a:rPr lang="es-ES" b="1">
                <a:cs typeface="Arial" charset="0"/>
              </a:rPr>
              <a:t>Nacionales</a:t>
            </a:r>
          </a:p>
          <a:p>
            <a:pPr marL="342900" indent="-342900" algn="ctr">
              <a:lnSpc>
                <a:spcPct val="70000"/>
              </a:lnSpc>
              <a:spcBef>
                <a:spcPct val="20000"/>
              </a:spcBef>
              <a:buClr>
                <a:schemeClr val="tx2"/>
              </a:buClr>
              <a:buSzPct val="75000"/>
              <a:buFont typeface="Wingdings" pitchFamily="2" charset="2"/>
              <a:buNone/>
            </a:pPr>
            <a:r>
              <a:rPr lang="es-ES" b="1">
                <a:cs typeface="Arial" charset="0"/>
              </a:rPr>
              <a:t>Constitución </a:t>
            </a:r>
          </a:p>
          <a:p>
            <a:pPr marL="342900" indent="-342900" algn="ctr">
              <a:lnSpc>
                <a:spcPct val="70000"/>
              </a:lnSpc>
              <a:spcBef>
                <a:spcPct val="20000"/>
              </a:spcBef>
              <a:buClr>
                <a:schemeClr val="tx2"/>
              </a:buClr>
              <a:buSzPct val="75000"/>
              <a:buFont typeface="Wingdings" pitchFamily="2" charset="2"/>
              <a:buNone/>
            </a:pPr>
            <a:r>
              <a:rPr lang="es-ES" b="1">
                <a:cs typeface="Arial" charset="0"/>
              </a:rPr>
              <a:t>y las leyes</a:t>
            </a:r>
          </a:p>
        </p:txBody>
      </p:sp>
      <p:sp>
        <p:nvSpPr>
          <p:cNvPr id="594960" name="Text Box 16"/>
          <p:cNvSpPr txBox="1">
            <a:spLocks noChangeArrowheads="1"/>
          </p:cNvSpPr>
          <p:nvPr/>
        </p:nvSpPr>
        <p:spPr bwMode="auto">
          <a:xfrm>
            <a:off x="6382247" y="3703042"/>
            <a:ext cx="1223962" cy="523220"/>
          </a:xfrm>
          <a:prstGeom prst="rect">
            <a:avLst/>
          </a:prstGeom>
          <a:solidFill>
            <a:srgbClr val="00007A"/>
          </a:solidFill>
          <a:ln w="9525" algn="ctr">
            <a:noFill/>
            <a:miter lim="800000"/>
            <a:headEnd/>
            <a:tailEnd/>
          </a:ln>
          <a:effectLst/>
        </p:spPr>
        <p:txBody>
          <a:bodyPr>
            <a:spAutoFit/>
          </a:bodyPr>
          <a:lstStyle/>
          <a:p>
            <a:pPr marL="342900" indent="-342900" algn="ctr">
              <a:defRPr/>
            </a:pPr>
            <a:endParaRPr lang="es-ES" altLang="ja-JP" sz="600" dirty="0">
              <a:solidFill>
                <a:srgbClr val="FFFFFF"/>
              </a:solidFill>
              <a:effectLst>
                <a:outerShdw blurRad="38100" dist="38100" dir="2700000" algn="tl">
                  <a:srgbClr val="000000"/>
                </a:outerShdw>
              </a:effectLst>
              <a:cs typeface="Arial" charset="0"/>
            </a:endParaRPr>
          </a:p>
          <a:p>
            <a:pPr marL="342900" indent="-342900" algn="ctr">
              <a:defRPr/>
            </a:pPr>
            <a:r>
              <a:rPr lang="es-ES" altLang="ja-JP" sz="1600" b="1" dirty="0" smtClean="0">
                <a:solidFill>
                  <a:srgbClr val="FFFFFF"/>
                </a:solidFill>
                <a:cs typeface="Arial" charset="0"/>
              </a:rPr>
              <a:t>CMW</a:t>
            </a:r>
            <a:endParaRPr lang="es-ES" altLang="ja-JP" sz="600" b="1" dirty="0">
              <a:solidFill>
                <a:srgbClr val="FFFFFF"/>
              </a:solidFill>
              <a:cs typeface="Arial" charset="0"/>
            </a:endParaRPr>
          </a:p>
          <a:p>
            <a:pPr marL="342900" indent="-342900" algn="ctr">
              <a:defRPr/>
            </a:pPr>
            <a:endParaRPr lang="es-ES" altLang="ja-JP" sz="600" dirty="0">
              <a:solidFill>
                <a:srgbClr val="FFFFFF"/>
              </a:solidFill>
              <a:effectLst>
                <a:outerShdw blurRad="38100" dist="38100" dir="2700000" algn="tl">
                  <a:srgbClr val="000000"/>
                </a:outerShdw>
              </a:effectLst>
              <a:cs typeface="Arial" charset="0"/>
            </a:endParaRPr>
          </a:p>
        </p:txBody>
      </p:sp>
      <p:sp>
        <p:nvSpPr>
          <p:cNvPr id="594961" name="Text Box 17"/>
          <p:cNvSpPr txBox="1">
            <a:spLocks noChangeArrowheads="1"/>
          </p:cNvSpPr>
          <p:nvPr/>
        </p:nvSpPr>
        <p:spPr bwMode="auto">
          <a:xfrm>
            <a:off x="621209" y="3703042"/>
            <a:ext cx="2303463" cy="938719"/>
          </a:xfrm>
          <a:prstGeom prst="rect">
            <a:avLst/>
          </a:prstGeom>
          <a:solidFill>
            <a:srgbClr val="008000"/>
          </a:solidFill>
          <a:ln w="9525" algn="ctr">
            <a:noFill/>
            <a:miter lim="800000"/>
            <a:headEnd/>
            <a:tailEnd/>
          </a:ln>
          <a:effectLst/>
        </p:spPr>
        <p:txBody>
          <a:bodyPr>
            <a:spAutoFit/>
          </a:bodyPr>
          <a:lstStyle/>
          <a:p>
            <a:pPr algn="ctr">
              <a:defRPr/>
            </a:pPr>
            <a:endParaRPr lang="es-ES" altLang="ja-JP" sz="1100" dirty="0">
              <a:solidFill>
                <a:srgbClr val="FFFFFF"/>
              </a:solidFill>
              <a:effectLst>
                <a:outerShdw blurRad="38100" dist="38100" dir="2700000" algn="tl">
                  <a:srgbClr val="000000"/>
                </a:outerShdw>
              </a:effectLst>
              <a:cs typeface="Arial" charset="0"/>
            </a:endParaRPr>
          </a:p>
          <a:p>
            <a:pPr algn="ctr">
              <a:defRPr/>
            </a:pPr>
            <a:r>
              <a:rPr lang="es-ES" altLang="ja-JP" sz="1100" b="1" dirty="0">
                <a:solidFill>
                  <a:srgbClr val="FFFFFF"/>
                </a:solidFill>
                <a:cs typeface="Arial" charset="0"/>
              </a:rPr>
              <a:t>Otros instrumentos internacionales (agencias humanitarias, </a:t>
            </a:r>
            <a:r>
              <a:rPr lang="es-ES" altLang="ja-JP" sz="1100" b="1" dirty="0" smtClean="0">
                <a:solidFill>
                  <a:srgbClr val="FFFFFF"/>
                </a:solidFill>
                <a:cs typeface="Arial" charset="0"/>
              </a:rPr>
              <a:t>especializadas</a:t>
            </a:r>
            <a:r>
              <a:rPr lang="es-ES" altLang="ja-JP" sz="1100" b="1" dirty="0">
                <a:solidFill>
                  <a:srgbClr val="FFFFFF"/>
                </a:solidFill>
                <a:cs typeface="Arial" charset="0"/>
              </a:rPr>
              <a:t>)</a:t>
            </a:r>
          </a:p>
          <a:p>
            <a:pPr algn="ctr">
              <a:defRPr/>
            </a:pPr>
            <a:endParaRPr lang="es-ES" altLang="ja-JP" sz="1100" dirty="0">
              <a:solidFill>
                <a:srgbClr val="FFFFFF"/>
              </a:solidFill>
              <a:effectLst>
                <a:outerShdw blurRad="38100" dist="38100" dir="2700000" algn="tl">
                  <a:srgbClr val="000000"/>
                </a:outerShdw>
              </a:effectLst>
              <a:cs typeface="Arial" charset="0"/>
            </a:endParaRPr>
          </a:p>
        </p:txBody>
      </p:sp>
      <p:sp>
        <p:nvSpPr>
          <p:cNvPr id="594962" name="Text Box 18"/>
          <p:cNvSpPr txBox="1">
            <a:spLocks noChangeArrowheads="1"/>
          </p:cNvSpPr>
          <p:nvPr/>
        </p:nvSpPr>
        <p:spPr bwMode="auto">
          <a:xfrm>
            <a:off x="6598147" y="5358805"/>
            <a:ext cx="2376487" cy="584775"/>
          </a:xfrm>
          <a:prstGeom prst="rect">
            <a:avLst/>
          </a:prstGeom>
          <a:solidFill>
            <a:srgbClr val="FF6600"/>
          </a:solidFill>
          <a:ln w="9525" algn="ctr">
            <a:noFill/>
            <a:miter lim="800000"/>
            <a:headEnd/>
            <a:tailEnd/>
          </a:ln>
        </p:spPr>
        <p:txBody>
          <a:bodyPr>
            <a:spAutoFit/>
          </a:bodyPr>
          <a:lstStyle/>
          <a:p>
            <a:pPr marL="342900" indent="-342900" algn="ctr"/>
            <a:r>
              <a:rPr lang="es-ES" altLang="ja-JP" sz="1600" b="1" dirty="0" smtClean="0">
                <a:solidFill>
                  <a:srgbClr val="C00000"/>
                </a:solidFill>
                <a:cs typeface="Arial" charset="0"/>
              </a:rPr>
              <a:t>Instrumentos</a:t>
            </a:r>
          </a:p>
          <a:p>
            <a:pPr marL="342900" indent="-342900" algn="ctr"/>
            <a:r>
              <a:rPr lang="es-ES" altLang="ja-JP" sz="1600" b="1" dirty="0" smtClean="0">
                <a:solidFill>
                  <a:srgbClr val="FFFFFF"/>
                </a:solidFill>
                <a:cs typeface="Arial" charset="0"/>
              </a:rPr>
              <a:t>Regionales</a:t>
            </a:r>
            <a:endParaRPr lang="es-ES" altLang="ja-JP" sz="1600" b="1" dirty="0">
              <a:solidFill>
                <a:srgbClr val="FFFFFF"/>
              </a:solidFill>
              <a:cs typeface="Arial" charset="0"/>
            </a:endParaRPr>
          </a:p>
        </p:txBody>
      </p:sp>
      <p:sp>
        <p:nvSpPr>
          <p:cNvPr id="18" name="Text Box 11"/>
          <p:cNvSpPr txBox="1">
            <a:spLocks noChangeArrowheads="1"/>
          </p:cNvSpPr>
          <p:nvPr/>
        </p:nvSpPr>
        <p:spPr bwMode="auto">
          <a:xfrm>
            <a:off x="3156447" y="3703042"/>
            <a:ext cx="1079500" cy="538609"/>
          </a:xfrm>
          <a:prstGeom prst="rect">
            <a:avLst/>
          </a:prstGeom>
          <a:solidFill>
            <a:srgbClr val="00007A"/>
          </a:solidFill>
          <a:ln w="9525" algn="ctr">
            <a:noFill/>
            <a:miter lim="800000"/>
            <a:headEnd/>
            <a:tailEnd/>
          </a:ln>
          <a:effectLst/>
        </p:spPr>
        <p:txBody>
          <a:bodyPr>
            <a:spAutoFit/>
          </a:bodyPr>
          <a:lstStyle/>
          <a:p>
            <a:pPr marL="342900" indent="-342900">
              <a:defRPr/>
            </a:pPr>
            <a:endParaRPr lang="es-ES" altLang="ja-JP" sz="600" dirty="0">
              <a:solidFill>
                <a:srgbClr val="FFFFFF"/>
              </a:solidFill>
              <a:effectLst>
                <a:outerShdw blurRad="38100" dist="38100" dir="2700000" algn="tl">
                  <a:srgbClr val="000000"/>
                </a:outerShdw>
              </a:effectLst>
              <a:cs typeface="Arial" charset="0"/>
            </a:endParaRPr>
          </a:p>
          <a:p>
            <a:pPr marL="342900" indent="-342900" algn="ctr">
              <a:defRPr/>
            </a:pPr>
            <a:r>
              <a:rPr lang="es-ES" altLang="ja-JP" sz="1600" b="1" dirty="0" smtClean="0">
                <a:solidFill>
                  <a:srgbClr val="FFFFFF"/>
                </a:solidFill>
                <a:cs typeface="Arial" charset="0"/>
              </a:rPr>
              <a:t>CRPD</a:t>
            </a:r>
            <a:endParaRPr lang="es-ES" altLang="ja-JP" sz="1600" b="1" dirty="0">
              <a:solidFill>
                <a:srgbClr val="FFFFFF"/>
              </a:solidFill>
              <a:cs typeface="Arial" charset="0"/>
            </a:endParaRPr>
          </a:p>
          <a:p>
            <a:pPr marL="342900" indent="-342900">
              <a:defRPr/>
            </a:pPr>
            <a:endParaRPr lang="es-ES" altLang="ja-JP" sz="600" dirty="0">
              <a:solidFill>
                <a:srgbClr val="FFFFFF"/>
              </a:solidFill>
              <a:effectLst>
                <a:outerShdw blurRad="38100" dist="38100" dir="2700000" algn="tl">
                  <a:srgbClr val="000000"/>
                </a:outerShdw>
              </a:effectLst>
              <a:cs typeface="Arial" charset="0"/>
            </a:endParaRPr>
          </a:p>
        </p:txBody>
      </p:sp>
      <p:sp>
        <p:nvSpPr>
          <p:cNvPr id="58384" name="Title 4"/>
          <p:cNvSpPr txBox="1">
            <a:spLocks/>
          </p:cNvSpPr>
          <p:nvPr/>
        </p:nvSpPr>
        <p:spPr bwMode="auto">
          <a:xfrm>
            <a:off x="914400" y="188640"/>
            <a:ext cx="8229600" cy="1143000"/>
          </a:xfrm>
          <a:prstGeom prst="rect">
            <a:avLst/>
          </a:prstGeom>
          <a:noFill/>
          <a:ln w="9525">
            <a:noFill/>
            <a:miter lim="800000"/>
            <a:headEnd/>
            <a:tailEnd/>
          </a:ln>
        </p:spPr>
        <p:txBody>
          <a:bodyPr/>
          <a:lstStyle/>
          <a:p>
            <a:pPr algn="ctr"/>
            <a:r>
              <a:rPr lang="es-ES" altLang="ja-JP" sz="3200" dirty="0">
                <a:cs typeface="Arial" charset="0"/>
              </a:rPr>
              <a:t>Instrumentos de Derechos </a:t>
            </a:r>
            <a:r>
              <a:rPr lang="es-ES" altLang="ja-JP" sz="3200" dirty="0" smtClean="0">
                <a:cs typeface="Arial" charset="0"/>
              </a:rPr>
              <a:t>Humanos</a:t>
            </a:r>
            <a:endParaRPr lang="es-ES" altLang="en-US" sz="3200" dirty="0">
              <a:cs typeface="Arial" charset="0"/>
            </a:endParaRPr>
          </a:p>
        </p:txBody>
      </p:sp>
      <p:sp>
        <p:nvSpPr>
          <p:cNvPr id="17" name="Text Box 16"/>
          <p:cNvSpPr txBox="1">
            <a:spLocks noChangeArrowheads="1"/>
          </p:cNvSpPr>
          <p:nvPr/>
        </p:nvSpPr>
        <p:spPr bwMode="auto">
          <a:xfrm>
            <a:off x="6382247" y="4495205"/>
            <a:ext cx="1223962" cy="538609"/>
          </a:xfrm>
          <a:prstGeom prst="rect">
            <a:avLst/>
          </a:prstGeom>
          <a:solidFill>
            <a:srgbClr val="00007A"/>
          </a:solidFill>
          <a:ln w="9525" algn="ctr">
            <a:noFill/>
            <a:miter lim="800000"/>
            <a:headEnd/>
            <a:tailEnd/>
          </a:ln>
          <a:effectLst/>
        </p:spPr>
        <p:txBody>
          <a:bodyPr>
            <a:spAutoFit/>
          </a:bodyPr>
          <a:lstStyle/>
          <a:p>
            <a:pPr marL="342900" indent="-342900" algn="ctr"/>
            <a:endParaRPr lang="es-ES" altLang="ja-JP" sz="600">
              <a:solidFill>
                <a:srgbClr val="FFFFFF"/>
              </a:solidFill>
              <a:effectLst>
                <a:outerShdw blurRad="38100" dist="38100" dir="2700000" algn="tl">
                  <a:srgbClr val="000000"/>
                </a:outerShdw>
              </a:effectLst>
              <a:cs typeface="Arial" charset="0"/>
            </a:endParaRPr>
          </a:p>
          <a:p>
            <a:pPr marL="342900" indent="-342900" algn="ctr"/>
            <a:r>
              <a:rPr lang="es-ES" altLang="ja-JP" sz="1600" b="1">
                <a:solidFill>
                  <a:srgbClr val="FFFFFF"/>
                </a:solidFill>
                <a:cs typeface="Arial" charset="0"/>
              </a:rPr>
              <a:t>CPED</a:t>
            </a:r>
            <a:endParaRPr lang="es-ES" altLang="ja-JP" sz="600" b="1">
              <a:solidFill>
                <a:srgbClr val="FFFFFF"/>
              </a:solidFill>
              <a:cs typeface="Arial" charset="0"/>
            </a:endParaRPr>
          </a:p>
          <a:p>
            <a:pPr marL="342900" indent="-342900" algn="ctr"/>
            <a:endParaRPr lang="es-ES" altLang="ja-JP" sz="600">
              <a:solidFill>
                <a:srgbClr val="FFFFFF"/>
              </a:solidFill>
              <a:effectLst>
                <a:outerShdw blurRad="38100" dist="38100" dir="2700000" algn="tl">
                  <a:srgbClr val="000000"/>
                </a:outerShdw>
              </a:effectLst>
              <a:cs typeface="Arial" charset="0"/>
            </a:endParaRPr>
          </a:p>
        </p:txBody>
      </p:sp>
      <p:sp>
        <p:nvSpPr>
          <p:cNvPr id="21" name="Text Box 17"/>
          <p:cNvSpPr txBox="1">
            <a:spLocks noChangeArrowheads="1"/>
          </p:cNvSpPr>
          <p:nvPr/>
        </p:nvSpPr>
        <p:spPr bwMode="auto">
          <a:xfrm>
            <a:off x="1629272" y="5215930"/>
            <a:ext cx="2303462" cy="538609"/>
          </a:xfrm>
          <a:prstGeom prst="rect">
            <a:avLst/>
          </a:prstGeom>
          <a:solidFill>
            <a:srgbClr val="008000"/>
          </a:solidFill>
          <a:ln w="9525" algn="ctr">
            <a:noFill/>
            <a:miter lim="800000"/>
            <a:headEnd/>
            <a:tailEnd/>
          </a:ln>
          <a:effectLst/>
        </p:spPr>
        <p:txBody>
          <a:bodyPr>
            <a:spAutoFit/>
          </a:bodyPr>
          <a:lstStyle/>
          <a:p>
            <a:pPr algn="ctr">
              <a:defRPr/>
            </a:pPr>
            <a:endParaRPr lang="es-ES" altLang="ja-JP" sz="300" dirty="0">
              <a:solidFill>
                <a:srgbClr val="FFFFFF"/>
              </a:solidFill>
              <a:effectLst>
                <a:outerShdw blurRad="38100" dist="38100" dir="2700000" algn="tl">
                  <a:srgbClr val="000000"/>
                </a:outerShdw>
              </a:effectLst>
              <a:cs typeface="Arial" charset="0"/>
            </a:endParaRPr>
          </a:p>
          <a:p>
            <a:pPr algn="ctr">
              <a:defRPr/>
            </a:pPr>
            <a:r>
              <a:rPr lang="es-ES" altLang="ja-JP" sz="1100" b="1" dirty="0" smtClean="0">
                <a:solidFill>
                  <a:srgbClr val="FFFFFF"/>
                </a:solidFill>
                <a:cs typeface="Arial" charset="0"/>
              </a:rPr>
              <a:t>Convenios </a:t>
            </a:r>
            <a:r>
              <a:rPr lang="es-ES" altLang="ja-JP" sz="1100" b="1" dirty="0">
                <a:solidFill>
                  <a:srgbClr val="FFFFFF"/>
                </a:solidFill>
                <a:cs typeface="Arial" charset="0"/>
              </a:rPr>
              <a:t>Fundamentales del Trabajo</a:t>
            </a:r>
            <a:endParaRPr lang="es-ES" altLang="ja-JP" sz="300" b="1" dirty="0">
              <a:solidFill>
                <a:srgbClr val="FFFFFF"/>
              </a:solidFill>
              <a:cs typeface="Arial" charset="0"/>
            </a:endParaRPr>
          </a:p>
          <a:p>
            <a:pPr algn="ctr">
              <a:defRPr/>
            </a:pPr>
            <a:endParaRPr lang="es-ES" altLang="ja-JP" sz="300" dirty="0">
              <a:solidFill>
                <a:srgbClr val="FFFFFF"/>
              </a:solidFill>
              <a:effectLst>
                <a:outerShdw blurRad="38100" dist="38100" dir="2700000" algn="tl">
                  <a:srgbClr val="000000"/>
                </a:outerShdw>
              </a:effectLst>
              <a:cs typeface="Arial" charset="0"/>
            </a:endParaRPr>
          </a:p>
        </p:txBody>
      </p:sp>
      <p:sp>
        <p:nvSpPr>
          <p:cNvPr id="58387" name="22 Flecha arriba y abajo"/>
          <p:cNvSpPr>
            <a:spLocks noChangeArrowheads="1"/>
          </p:cNvSpPr>
          <p:nvPr/>
        </p:nvSpPr>
        <p:spPr bwMode="auto">
          <a:xfrm>
            <a:off x="7606209" y="1686917"/>
            <a:ext cx="1368425" cy="2376488"/>
          </a:xfrm>
          <a:prstGeom prst="upDownArrow">
            <a:avLst>
              <a:gd name="adj1" fmla="val 50000"/>
              <a:gd name="adj2" fmla="val 49993"/>
            </a:avLst>
          </a:prstGeom>
          <a:solidFill>
            <a:srgbClr val="4914DE"/>
          </a:solidFill>
          <a:ln w="9525" algn="ctr">
            <a:solidFill>
              <a:schemeClr val="tx1"/>
            </a:solidFill>
            <a:round/>
            <a:headEnd/>
            <a:tailEnd/>
          </a:ln>
        </p:spPr>
        <p:txBody>
          <a:bodyPr/>
          <a:lstStyle/>
          <a:p>
            <a:r>
              <a:rPr lang="es-ES" sz="1400" dirty="0" smtClean="0"/>
              <a:t> </a:t>
            </a:r>
          </a:p>
          <a:p>
            <a:endParaRPr lang="es-ES" sz="1400">
              <a:cs typeface="Arial" charset="0"/>
            </a:endParaRPr>
          </a:p>
          <a:p>
            <a:r>
              <a:rPr lang="es-ES" sz="1400" b="1">
                <a:solidFill>
                  <a:schemeClr val="bg1"/>
                </a:solidFill>
                <a:cs typeface="Arial" charset="0"/>
              </a:rPr>
              <a:t>OPs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94949"/>
                                        </p:tgtEl>
                                        <p:attrNameLst>
                                          <p:attrName>style.visibility</p:attrName>
                                        </p:attrNameLst>
                                      </p:cBhvr>
                                      <p:to>
                                        <p:strVal val="visible"/>
                                      </p:to>
                                    </p:set>
                                    <p:animEffect transition="in" filter="box(in)">
                                      <p:cBhvr>
                                        <p:cTn id="7" dur="500"/>
                                        <p:tgtEl>
                                          <p:spTgt spid="59494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94955"/>
                                        </p:tgtEl>
                                        <p:attrNameLst>
                                          <p:attrName>style.visibility</p:attrName>
                                        </p:attrNameLst>
                                      </p:cBhvr>
                                      <p:to>
                                        <p:strVal val="visible"/>
                                      </p:to>
                                    </p:set>
                                    <p:animEffect transition="in" filter="box(in)">
                                      <p:cBhvr>
                                        <p:cTn id="12" dur="500"/>
                                        <p:tgtEl>
                                          <p:spTgt spid="594955"/>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594952"/>
                                        </p:tgtEl>
                                        <p:attrNameLst>
                                          <p:attrName>style.visibility</p:attrName>
                                        </p:attrNameLst>
                                      </p:cBhvr>
                                      <p:to>
                                        <p:strVal val="visible"/>
                                      </p:to>
                                    </p:set>
                                    <p:animEffect transition="in" filter="box(in)">
                                      <p:cBhvr>
                                        <p:cTn id="15" dur="500"/>
                                        <p:tgtEl>
                                          <p:spTgt spid="594952"/>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594950"/>
                                        </p:tgtEl>
                                        <p:attrNameLst>
                                          <p:attrName>style.visibility</p:attrName>
                                        </p:attrNameLst>
                                      </p:cBhvr>
                                      <p:to>
                                        <p:strVal val="visible"/>
                                      </p:to>
                                    </p:set>
                                    <p:animEffect transition="in" filter="box(in)">
                                      <p:cBhvr>
                                        <p:cTn id="18" dur="500"/>
                                        <p:tgtEl>
                                          <p:spTgt spid="594950"/>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594951"/>
                                        </p:tgtEl>
                                        <p:attrNameLst>
                                          <p:attrName>style.visibility</p:attrName>
                                        </p:attrNameLst>
                                      </p:cBhvr>
                                      <p:to>
                                        <p:strVal val="visible"/>
                                      </p:to>
                                    </p:set>
                                    <p:animEffect transition="in" filter="box(in)">
                                      <p:cBhvr>
                                        <p:cTn id="21" dur="500"/>
                                        <p:tgtEl>
                                          <p:spTgt spid="594951"/>
                                        </p:tgtEl>
                                      </p:cBhvr>
                                    </p:animEffect>
                                  </p:childTnLst>
                                </p:cTn>
                              </p:par>
                              <p:par>
                                <p:cTn id="22" presetID="4" presetClass="entr" presetSubtype="16" fill="hold" grpId="0" nodeType="withEffect">
                                  <p:stCondLst>
                                    <p:cond delay="0"/>
                                  </p:stCondLst>
                                  <p:childTnLst>
                                    <p:set>
                                      <p:cBhvr>
                                        <p:cTn id="23" dur="1" fill="hold">
                                          <p:stCondLst>
                                            <p:cond delay="0"/>
                                          </p:stCondLst>
                                        </p:cTn>
                                        <p:tgtEl>
                                          <p:spTgt spid="594953"/>
                                        </p:tgtEl>
                                        <p:attrNameLst>
                                          <p:attrName>style.visibility</p:attrName>
                                        </p:attrNameLst>
                                      </p:cBhvr>
                                      <p:to>
                                        <p:strVal val="visible"/>
                                      </p:to>
                                    </p:set>
                                    <p:animEffect transition="in" filter="box(in)">
                                      <p:cBhvr>
                                        <p:cTn id="24" dur="500"/>
                                        <p:tgtEl>
                                          <p:spTgt spid="594953"/>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594954"/>
                                        </p:tgtEl>
                                        <p:attrNameLst>
                                          <p:attrName>style.visibility</p:attrName>
                                        </p:attrNameLst>
                                      </p:cBhvr>
                                      <p:to>
                                        <p:strVal val="visible"/>
                                      </p:to>
                                    </p:set>
                                    <p:animEffect transition="in" filter="box(in)">
                                      <p:cBhvr>
                                        <p:cTn id="27" dur="500"/>
                                        <p:tgtEl>
                                          <p:spTgt spid="594954"/>
                                        </p:tgtEl>
                                      </p:cBhvr>
                                    </p:animEffect>
                                  </p:childTnLst>
                                </p:cTn>
                              </p:par>
                              <p:par>
                                <p:cTn id="28" presetID="4" presetClass="entr" presetSubtype="16" fill="hold" grpId="0" nodeType="withEffect">
                                  <p:stCondLst>
                                    <p:cond delay="0"/>
                                  </p:stCondLst>
                                  <p:childTnLst>
                                    <p:set>
                                      <p:cBhvr>
                                        <p:cTn id="29" dur="1" fill="hold">
                                          <p:stCondLst>
                                            <p:cond delay="0"/>
                                          </p:stCondLst>
                                        </p:cTn>
                                        <p:tgtEl>
                                          <p:spTgt spid="594960"/>
                                        </p:tgtEl>
                                        <p:attrNameLst>
                                          <p:attrName>style.visibility</p:attrName>
                                        </p:attrNameLst>
                                      </p:cBhvr>
                                      <p:to>
                                        <p:strVal val="visible"/>
                                      </p:to>
                                    </p:set>
                                    <p:animEffect transition="in" filter="box(in)">
                                      <p:cBhvr>
                                        <p:cTn id="30" dur="500"/>
                                        <p:tgtEl>
                                          <p:spTgt spid="594960"/>
                                        </p:tgtEl>
                                      </p:cBhvr>
                                    </p:animEffect>
                                  </p:childTnLst>
                                </p:cTn>
                              </p:par>
                              <p:par>
                                <p:cTn id="31" presetID="4"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box(in)">
                                      <p:cBhvr>
                                        <p:cTn id="33" dur="500"/>
                                        <p:tgtEl>
                                          <p:spTgt spid="18"/>
                                        </p:tgtEl>
                                      </p:cBhvr>
                                    </p:animEffect>
                                  </p:childTnLst>
                                </p:cTn>
                              </p:par>
                              <p:par>
                                <p:cTn id="34" presetID="4" presetClass="entr" presetSubtype="16"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box(in)">
                                      <p:cBhvr>
                                        <p:cTn id="36" dur="500"/>
                                        <p:tgtEl>
                                          <p:spTgt spid="17"/>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5838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ox(in)">
                                      <p:cBhvr>
                                        <p:cTn id="43" dur="500"/>
                                        <p:tgtEl>
                                          <p:spTgt spid="21"/>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594961"/>
                                        </p:tgtEl>
                                        <p:attrNameLst>
                                          <p:attrName>style.visibility</p:attrName>
                                        </p:attrNameLst>
                                      </p:cBhvr>
                                      <p:to>
                                        <p:strVal val="visible"/>
                                      </p:to>
                                    </p:set>
                                    <p:animEffect transition="in" filter="box(in)">
                                      <p:cBhvr>
                                        <p:cTn id="46" dur="500"/>
                                        <p:tgtEl>
                                          <p:spTgt spid="594961"/>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594962"/>
                                        </p:tgtEl>
                                        <p:attrNameLst>
                                          <p:attrName>style.visibility</p:attrName>
                                        </p:attrNameLst>
                                      </p:cBhvr>
                                      <p:to>
                                        <p:strVal val="visible"/>
                                      </p:to>
                                    </p:set>
                                    <p:animEffect transition="in" filter="box(in)">
                                      <p:cBhvr>
                                        <p:cTn id="51" dur="500"/>
                                        <p:tgtEl>
                                          <p:spTgt spid="594962"/>
                                        </p:tgtEl>
                                      </p:cBhvr>
                                    </p:animEffect>
                                  </p:childTnLst>
                                </p:cTn>
                              </p:par>
                            </p:childTnLst>
                          </p:cTn>
                        </p:par>
                      </p:childTnLst>
                    </p:cTn>
                  </p:par>
                  <p:par>
                    <p:cTn id="52" fill="hold">
                      <p:stCondLst>
                        <p:cond delay="indefinite"/>
                      </p:stCondLst>
                      <p:childTnLst>
                        <p:par>
                          <p:cTn id="53" fill="hold">
                            <p:stCondLst>
                              <p:cond delay="0"/>
                            </p:stCondLst>
                            <p:childTnLst>
                              <p:par>
                                <p:cTn id="54" presetID="3" presetClass="entr" presetSubtype="10" fill="hold" grpId="0"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blinds(horizontal)">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4949" grpId="0"/>
      <p:bldP spid="594950" grpId="0" animBg="1"/>
      <p:bldP spid="594951" grpId="0" animBg="1"/>
      <p:bldP spid="594952" grpId="0" animBg="1"/>
      <p:bldP spid="594953" grpId="0" animBg="1"/>
      <p:bldP spid="594954" grpId="0" animBg="1"/>
      <p:bldP spid="594955" grpId="0" animBg="1"/>
      <p:bldP spid="22" grpId="0" animBg="1"/>
      <p:bldP spid="594960" grpId="0" animBg="1"/>
      <p:bldP spid="594961" grpId="0" animBg="1"/>
      <p:bldP spid="594962" grpId="0" animBg="1"/>
      <p:bldP spid="18" grpId="0" animBg="1"/>
      <p:bldP spid="17" grpId="0" animBg="1"/>
      <p:bldP spid="21" grpId="0" animBg="1"/>
      <p:bldP spid="58387"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0418" name="Title 3"/>
          <p:cNvSpPr>
            <a:spLocks noGrp="1"/>
          </p:cNvSpPr>
          <p:nvPr>
            <p:ph type="title" idx="4294967295"/>
          </p:nvPr>
        </p:nvSpPr>
        <p:spPr>
          <a:xfrm>
            <a:off x="1403350" y="274638"/>
            <a:ext cx="7283450" cy="1143000"/>
          </a:xfrm>
        </p:spPr>
        <p:txBody>
          <a:bodyPr/>
          <a:lstStyle/>
          <a:p>
            <a:r>
              <a:rPr kumimoji="1" lang="es-ES" altLang="ja-JP" sz="4000" smtClean="0"/>
              <a:t>Mecanismo Internacional de Derechos Humanos</a:t>
            </a:r>
            <a:endParaRPr kumimoji="1" lang="es-ES" altLang="en-US" sz="4000" smtClean="0"/>
          </a:p>
        </p:txBody>
      </p:sp>
      <p:graphicFrame>
        <p:nvGraphicFramePr>
          <p:cNvPr id="12" name="SmartArt Placeholder 11"/>
          <p:cNvGraphicFramePr>
            <a:graphicFrameLocks noGrp="1"/>
          </p:cNvGraphicFramePr>
          <p:nvPr>
            <p:ph idx="4294967295"/>
            <p:extLst>
              <p:ext uri="{D42A27DB-BD31-4B8C-83A1-F6EECF244321}">
                <p14:modId xmlns:p14="http://schemas.microsoft.com/office/powerpoint/2010/main" val="2381452132"/>
              </p:ext>
            </p:extLst>
          </p:nvPr>
        </p:nvGraphicFramePr>
        <p:xfrm>
          <a:off x="107504" y="1500174"/>
          <a:ext cx="8928992"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2509" name="Group 45"/>
          <p:cNvGraphicFramePr>
            <a:graphicFrameLocks noGrp="1"/>
          </p:cNvGraphicFramePr>
          <p:nvPr>
            <p:ph idx="4294967295"/>
            <p:extLst>
              <p:ext uri="{D42A27DB-BD31-4B8C-83A1-F6EECF244321}">
                <p14:modId xmlns:p14="http://schemas.microsoft.com/office/powerpoint/2010/main" val="3108899969"/>
              </p:ext>
            </p:extLst>
          </p:nvPr>
        </p:nvGraphicFramePr>
        <p:xfrm>
          <a:off x="1403350" y="765175"/>
          <a:ext cx="7567613" cy="5651311"/>
        </p:xfrm>
        <a:graphic>
          <a:graphicData uri="http://schemas.openxmlformats.org/drawingml/2006/table">
            <a:tbl>
              <a:tblPr/>
              <a:tblGrid>
                <a:gridCol w="1368450"/>
                <a:gridCol w="2411388"/>
                <a:gridCol w="1409700"/>
                <a:gridCol w="1141412"/>
                <a:gridCol w="1236663"/>
              </a:tblGrid>
              <a:tr h="504825">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1" i="0" u="none" strike="noStrike" cap="none" normalizeH="0" baseline="0" dirty="0" smtClean="0">
                          <a:ln>
                            <a:noFill/>
                          </a:ln>
                          <a:solidFill>
                            <a:schemeClr val="tx1"/>
                          </a:solidFill>
                          <a:effectLst/>
                          <a:latin typeface="Calibri" pitchFamily="34" charset="0"/>
                          <a:cs typeface="Arial" charset="0"/>
                        </a:rPr>
                        <a:t>Origen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1" i="0" u="none" strike="noStrike" cap="none" normalizeH="0" baseline="0" smtClean="0">
                          <a:ln>
                            <a:noFill/>
                          </a:ln>
                          <a:solidFill>
                            <a:schemeClr val="tx1"/>
                          </a:solidFill>
                          <a:effectLst/>
                          <a:latin typeface="Calibri" pitchFamily="34" charset="0"/>
                          <a:cs typeface="Arial" charset="0"/>
                        </a:rPr>
                        <a:t>Mecanismo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1" i="0" u="none" strike="noStrike" cap="none" normalizeH="0" baseline="0" smtClean="0">
                          <a:ln>
                            <a:noFill/>
                          </a:ln>
                          <a:solidFill>
                            <a:schemeClr val="tx1"/>
                          </a:solidFill>
                          <a:effectLst/>
                          <a:latin typeface="Calibri" pitchFamily="34" charset="0"/>
                          <a:cs typeface="Arial" charset="0"/>
                        </a:rPr>
                        <a:t>Composición</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es-ES" sz="1600" b="1"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1" i="0" u="none" strike="noStrike" cap="none" normalizeH="0" baseline="0" smtClean="0">
                          <a:ln>
                            <a:noFill/>
                          </a:ln>
                          <a:solidFill>
                            <a:schemeClr val="tx1"/>
                          </a:solidFill>
                          <a:effectLst/>
                          <a:latin typeface="Calibri" pitchFamily="34" charset="0"/>
                          <a:cs typeface="Arial" charset="0"/>
                        </a:rPr>
                        <a:t>Cobertura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1" i="0" u="none" strike="noStrike" cap="none" normalizeH="0" baseline="0" smtClean="0">
                          <a:ln>
                            <a:noFill/>
                          </a:ln>
                          <a:solidFill>
                            <a:schemeClr val="tx1"/>
                          </a:solidFill>
                          <a:effectLst/>
                          <a:latin typeface="Calibri" pitchFamily="34" charset="0"/>
                          <a:cs typeface="Arial" charset="0"/>
                        </a:rPr>
                        <a:t>Periodicidad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756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Tratados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800" b="1" i="0" u="none" strike="noStrike" cap="none" normalizeH="0" baseline="0" smtClean="0">
                          <a:ln>
                            <a:noFill/>
                          </a:ln>
                          <a:solidFill>
                            <a:schemeClr val="tx1"/>
                          </a:solidFill>
                          <a:effectLst/>
                          <a:latin typeface="Calibri" pitchFamily="34" charset="0"/>
                          <a:cs typeface="Arial" charset="0"/>
                        </a:rPr>
                        <a:t>Órganos creados en virtud de Tratados</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(Comités)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Expertos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Estados Partes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dirty="0" smtClean="0">
                          <a:ln>
                            <a:noFill/>
                          </a:ln>
                          <a:solidFill>
                            <a:schemeClr val="tx1"/>
                          </a:solidFill>
                          <a:effectLst/>
                          <a:latin typeface="Calibri" pitchFamily="34" charset="0"/>
                          <a:cs typeface="Arial" charset="0"/>
                        </a:rPr>
                        <a:t>4 o 5 años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6775">
                <a:tc rowSpan="2">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dirty="0" smtClean="0">
                          <a:ln>
                            <a:noFill/>
                          </a:ln>
                          <a:solidFill>
                            <a:schemeClr val="tx1"/>
                          </a:solidFill>
                          <a:effectLst/>
                          <a:latin typeface="Calibri" pitchFamily="34" charset="0"/>
                          <a:cs typeface="Arial" charset="0"/>
                        </a:rPr>
                        <a:t>Carta</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dirty="0" smtClean="0">
                          <a:ln>
                            <a:noFill/>
                          </a:ln>
                          <a:solidFill>
                            <a:schemeClr val="tx1"/>
                          </a:solidFill>
                          <a:effectLst/>
                          <a:latin typeface="Calibri" pitchFamily="34" charset="0"/>
                          <a:cs typeface="Arial" charset="0"/>
                        </a:rPr>
                        <a:t>Consejo de Derechos Humanos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800" b="1" i="0" u="none" strike="noStrike" cap="none" normalizeH="0" baseline="0" dirty="0" smtClean="0">
                          <a:ln>
                            <a:noFill/>
                          </a:ln>
                          <a:solidFill>
                            <a:schemeClr val="tx1"/>
                          </a:solidFill>
                          <a:effectLst/>
                          <a:latin typeface="Calibri" pitchFamily="34" charset="0"/>
                          <a:cs typeface="Arial" charset="0"/>
                        </a:rPr>
                        <a:t>Procedimientos Especiales</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dirty="0" smtClean="0">
                          <a:ln>
                            <a:noFill/>
                          </a:ln>
                          <a:solidFill>
                            <a:schemeClr val="tx1"/>
                          </a:solidFill>
                          <a:effectLst/>
                          <a:latin typeface="Calibri" pitchFamily="34" charset="0"/>
                          <a:cs typeface="Arial" charset="0"/>
                        </a:rPr>
                        <a:t>(Relatores especiales, grupos de trabajo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Expertos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Universal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endParaRPr kumimoji="0" lang="es-ES" sz="1400" b="0" i="0" u="none" strike="noStrike" cap="none" normalizeH="0" baseline="0" smtClean="0">
                        <a:ln>
                          <a:noFill/>
                        </a:ln>
                        <a:solidFill>
                          <a:schemeClr val="tx1"/>
                        </a:solidFill>
                        <a:effectLst/>
                        <a:latin typeface="Calibri"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0738">
                <a:tc v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800" b="1" i="0" u="none" strike="noStrike" cap="none" normalizeH="0" baseline="0" smtClean="0">
                          <a:ln>
                            <a:noFill/>
                          </a:ln>
                          <a:solidFill>
                            <a:schemeClr val="tx1"/>
                          </a:solidFill>
                          <a:effectLst/>
                          <a:latin typeface="Calibri" pitchFamily="34" charset="0"/>
                          <a:cs typeface="Arial" charset="0"/>
                        </a:rPr>
                        <a:t>Examen Periódico Universal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Representantes de los Estados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Universal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4 años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8266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dirty="0" smtClean="0">
                          <a:ln>
                            <a:noFill/>
                          </a:ln>
                          <a:solidFill>
                            <a:schemeClr val="tx1"/>
                          </a:solidFill>
                          <a:effectLst/>
                          <a:latin typeface="Calibri" pitchFamily="34" charset="0"/>
                          <a:cs typeface="Arial" charset="0"/>
                        </a:rPr>
                        <a:t>Convenios Fundamentales del Trabajo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1" i="0" u="none" strike="noStrike" cap="none" normalizeH="0" baseline="0" dirty="0" smtClean="0">
                          <a:ln>
                            <a:noFill/>
                          </a:ln>
                          <a:solidFill>
                            <a:schemeClr val="tx1"/>
                          </a:solidFill>
                          <a:effectLst/>
                          <a:latin typeface="Calibri" pitchFamily="34" charset="0"/>
                          <a:cs typeface="Arial" charset="0"/>
                        </a:rPr>
                        <a:t>Comité de Expertos de la OIT sobre la Aplicación de </a:t>
                      </a:r>
                      <a:r>
                        <a:rPr kumimoji="0" lang="es-ES" sz="1400" b="1" i="0" u="none" strike="noStrike" cap="none" normalizeH="0" baseline="0" dirty="0" smtClean="0">
                          <a:ln>
                            <a:noFill/>
                          </a:ln>
                          <a:solidFill>
                            <a:schemeClr val="tx1"/>
                          </a:solidFill>
                          <a:effectLst/>
                          <a:latin typeface="Calibri" pitchFamily="34" charset="0"/>
                          <a:cs typeface="Arial" charset="0"/>
                        </a:rPr>
                        <a:t>Convenios </a:t>
                      </a:r>
                      <a:r>
                        <a:rPr kumimoji="0" lang="es-ES" sz="1400" b="1" i="0" u="none" strike="noStrike" cap="none" normalizeH="0" baseline="0" dirty="0" smtClean="0">
                          <a:ln>
                            <a:noFill/>
                          </a:ln>
                          <a:solidFill>
                            <a:schemeClr val="tx1"/>
                          </a:solidFill>
                          <a:effectLst/>
                          <a:latin typeface="Calibri" pitchFamily="34" charset="0"/>
                          <a:cs typeface="Arial" charset="0"/>
                        </a:rPr>
                        <a:t>y Recomendaciones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dirty="0" smtClean="0">
                          <a:ln>
                            <a:noFill/>
                          </a:ln>
                          <a:solidFill>
                            <a:schemeClr val="tx1"/>
                          </a:solidFill>
                          <a:effectLst/>
                          <a:latin typeface="Calibri" pitchFamily="34" charset="0"/>
                          <a:cs typeface="Arial" charset="0"/>
                        </a:rPr>
                        <a:t>Expertos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Estados Partes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2 años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14438">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Otros instrumentos universales de organismos especializados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1" i="0" u="none" strike="noStrike" cap="none" normalizeH="0" baseline="0" smtClean="0">
                          <a:ln>
                            <a:noFill/>
                          </a:ln>
                          <a:solidFill>
                            <a:schemeClr val="tx1"/>
                          </a:solidFill>
                          <a:effectLst/>
                          <a:latin typeface="Calibri" pitchFamily="34" charset="0"/>
                          <a:cs typeface="Arial" charset="0"/>
                        </a:rPr>
                        <a:t>Por ejemplo, Comité de la UNESCO sobre Convenciones y Recomendaciones/ex Junta/Conferencia General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Representantes de los Estados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smtClean="0">
                          <a:ln>
                            <a:noFill/>
                          </a:ln>
                          <a:solidFill>
                            <a:schemeClr val="tx1"/>
                          </a:solidFill>
                          <a:effectLst/>
                          <a:latin typeface="Calibri" pitchFamily="34" charset="0"/>
                          <a:cs typeface="Arial" charset="0"/>
                        </a:rPr>
                        <a:t>Estados Partes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dirty="0" smtClean="0">
                          <a:ln>
                            <a:noFill/>
                          </a:ln>
                          <a:solidFill>
                            <a:schemeClr val="tx1"/>
                          </a:solidFill>
                          <a:effectLst/>
                          <a:latin typeface="Calibri" pitchFamily="34" charset="0"/>
                          <a:cs typeface="Arial" charset="0"/>
                        </a:rPr>
                        <a:t>4 años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4545" name="Group 33"/>
          <p:cNvGraphicFramePr>
            <a:graphicFrameLocks noGrp="1"/>
          </p:cNvGraphicFramePr>
          <p:nvPr>
            <p:ph idx="4294967295"/>
            <p:extLst>
              <p:ext uri="{D42A27DB-BD31-4B8C-83A1-F6EECF244321}">
                <p14:modId xmlns:p14="http://schemas.microsoft.com/office/powerpoint/2010/main" val="3658126598"/>
              </p:ext>
            </p:extLst>
          </p:nvPr>
        </p:nvGraphicFramePr>
        <p:xfrm>
          <a:off x="1331640" y="863600"/>
          <a:ext cx="6981825" cy="5757863"/>
        </p:xfrm>
        <a:graphic>
          <a:graphicData uri="http://schemas.openxmlformats.org/drawingml/2006/table">
            <a:tbl>
              <a:tblPr/>
              <a:tblGrid>
                <a:gridCol w="2146300"/>
                <a:gridCol w="2508250"/>
                <a:gridCol w="2327275"/>
              </a:tblGrid>
              <a:tr h="974725">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800" b="1" i="0" u="none" strike="noStrike" cap="none" normalizeH="0" baseline="0" dirty="0" smtClean="0">
                          <a:ln>
                            <a:noFill/>
                          </a:ln>
                          <a:solidFill>
                            <a:schemeClr val="tx1"/>
                          </a:solidFill>
                          <a:effectLst/>
                          <a:latin typeface="Calibri" pitchFamily="34" charset="0"/>
                          <a:cs typeface="Arial" charset="0"/>
                        </a:rPr>
                        <a:t>Mecanismo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800" b="1" i="0" u="none" strike="noStrike" cap="none" normalizeH="0" baseline="0" smtClean="0">
                          <a:ln>
                            <a:noFill/>
                          </a:ln>
                          <a:solidFill>
                            <a:schemeClr val="tx1"/>
                          </a:solidFill>
                          <a:effectLst/>
                          <a:latin typeface="Calibri" pitchFamily="34" charset="0"/>
                          <a:cs typeface="Arial" charset="0"/>
                        </a:rPr>
                        <a:t>Formula recomendaciones a país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800" b="1" i="0" u="none" strike="noStrike" cap="none" normalizeH="0" baseline="0" smtClean="0">
                          <a:ln>
                            <a:noFill/>
                          </a:ln>
                          <a:solidFill>
                            <a:schemeClr val="tx1"/>
                          </a:solidFill>
                          <a:effectLst/>
                          <a:latin typeface="Calibri" pitchFamily="34" charset="0"/>
                          <a:cs typeface="Arial" charset="0"/>
                        </a:rPr>
                        <a:t>Define mejor el </a:t>
                      </a:r>
                    </a:p>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800" b="1" i="0" u="none" strike="noStrike" cap="none" normalizeH="0" baseline="0" smtClean="0">
                          <a:ln>
                            <a:noFill/>
                          </a:ln>
                          <a:solidFill>
                            <a:schemeClr val="tx1"/>
                          </a:solidFill>
                          <a:effectLst/>
                          <a:latin typeface="Calibri" pitchFamily="34" charset="0"/>
                          <a:cs typeface="Arial" charset="0"/>
                        </a:rPr>
                        <a:t>contenido de las normas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501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1" i="0" u="none" strike="noStrike" cap="none" normalizeH="0" baseline="0" smtClean="0">
                          <a:ln>
                            <a:noFill/>
                          </a:ln>
                          <a:solidFill>
                            <a:schemeClr val="tx1"/>
                          </a:solidFill>
                          <a:effectLst/>
                          <a:latin typeface="Calibri" pitchFamily="34" charset="0"/>
                          <a:cs typeface="Arial" charset="0"/>
                        </a:rPr>
                        <a:t>Órganos creados en virtud de Tratados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0" i="0" u="none" strike="noStrike" cap="none" normalizeH="0" baseline="0" smtClean="0">
                          <a:ln>
                            <a:noFill/>
                          </a:ln>
                          <a:solidFill>
                            <a:schemeClr val="tx1"/>
                          </a:solidFill>
                          <a:effectLst/>
                          <a:latin typeface="Calibri" pitchFamily="34" charset="0"/>
                          <a:cs typeface="Arial" charset="0"/>
                        </a:rPr>
                        <a:t>Observaciones finales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0" i="0" u="none" strike="noStrike" cap="none" normalizeH="0" baseline="0" smtClean="0">
                          <a:ln>
                            <a:noFill/>
                          </a:ln>
                          <a:solidFill>
                            <a:schemeClr val="tx1"/>
                          </a:solidFill>
                          <a:effectLst/>
                          <a:latin typeface="Calibri" pitchFamily="34" charset="0"/>
                          <a:cs typeface="Arial" charset="0"/>
                        </a:rPr>
                        <a:t>Observaciones generales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6450">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1" i="0" u="none" strike="noStrike" cap="none" normalizeH="0" baseline="0" smtClean="0">
                          <a:ln>
                            <a:noFill/>
                          </a:ln>
                          <a:solidFill>
                            <a:schemeClr val="tx1"/>
                          </a:solidFill>
                          <a:effectLst/>
                          <a:latin typeface="Calibri" pitchFamily="34" charset="0"/>
                          <a:cs typeface="Arial" charset="0"/>
                        </a:rPr>
                        <a:t>Procedimentos especiales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0" i="0" u="none" strike="noStrike" cap="none" normalizeH="0" baseline="0" smtClean="0">
                          <a:ln>
                            <a:noFill/>
                          </a:ln>
                          <a:solidFill>
                            <a:schemeClr val="tx1"/>
                          </a:solidFill>
                          <a:effectLst/>
                          <a:latin typeface="Calibri" pitchFamily="34" charset="0"/>
                          <a:cs typeface="Arial" charset="0"/>
                        </a:rPr>
                        <a:t>Informes de misión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0" i="0" u="none" strike="noStrike" cap="none" normalizeH="0" baseline="0" smtClean="0">
                          <a:ln>
                            <a:noFill/>
                          </a:ln>
                          <a:solidFill>
                            <a:schemeClr val="tx1"/>
                          </a:solidFill>
                          <a:effectLst/>
                          <a:latin typeface="Calibri" pitchFamily="34" charset="0"/>
                          <a:cs typeface="Arial" charset="0"/>
                        </a:rPr>
                        <a:t>Informes temáticos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3275">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1" i="0" u="none" strike="noStrike" cap="none" normalizeH="0" baseline="0" smtClean="0">
                          <a:ln>
                            <a:noFill/>
                          </a:ln>
                          <a:solidFill>
                            <a:schemeClr val="tx1"/>
                          </a:solidFill>
                          <a:effectLst/>
                          <a:latin typeface="Calibri" pitchFamily="34" charset="0"/>
                          <a:cs typeface="Arial" charset="0"/>
                        </a:rPr>
                        <a:t>Examen Periódico Universal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0" i="0" u="none" strike="noStrike" cap="none" normalizeH="0" baseline="0" smtClean="0">
                          <a:ln>
                            <a:noFill/>
                          </a:ln>
                          <a:solidFill>
                            <a:schemeClr val="tx1"/>
                          </a:solidFill>
                          <a:effectLst/>
                          <a:latin typeface="Calibri" pitchFamily="34" charset="0"/>
                          <a:cs typeface="Arial" charset="0"/>
                        </a:rPr>
                        <a:t>Recomendaciones del EPU</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0" i="0" u="none" strike="noStrike" cap="none" normalizeH="0" baseline="0" smtClean="0">
                          <a:ln>
                            <a:noFill/>
                          </a:ln>
                          <a:solidFill>
                            <a:schemeClr val="tx1"/>
                          </a:solidFill>
                          <a:effectLst/>
                          <a:latin typeface="Calibri" pitchFamily="34" charset="0"/>
                          <a:cs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7888">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1" i="0" u="none" strike="noStrike" cap="none" normalizeH="0" baseline="0" smtClean="0">
                          <a:ln>
                            <a:noFill/>
                          </a:ln>
                          <a:solidFill>
                            <a:schemeClr val="tx1"/>
                          </a:solidFill>
                          <a:effectLst/>
                          <a:latin typeface="Calibri" pitchFamily="34" charset="0"/>
                          <a:cs typeface="Arial" charset="0"/>
                        </a:rPr>
                        <a:t>Comités de la OIT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0" i="0" u="none" strike="noStrike" cap="none" normalizeH="0" baseline="0" smtClean="0">
                          <a:ln>
                            <a:noFill/>
                          </a:ln>
                          <a:solidFill>
                            <a:schemeClr val="tx1"/>
                          </a:solidFill>
                          <a:effectLst/>
                          <a:latin typeface="Calibri" pitchFamily="34" charset="0"/>
                          <a:cs typeface="Arial" charset="0"/>
                        </a:rPr>
                        <a:t>Observaciones y solicitudes directas/Conclusiones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0" i="0" u="none" strike="noStrike" cap="none" normalizeH="0" baseline="0" smtClean="0">
                          <a:ln>
                            <a:noFill/>
                          </a:ln>
                          <a:solidFill>
                            <a:schemeClr val="tx1"/>
                          </a:solidFill>
                          <a:effectLst/>
                          <a:latin typeface="Calibri" pitchFamily="34" charset="0"/>
                          <a:cs typeface="Arial" charset="0"/>
                        </a:rPr>
                        <a:t>Observaciones generales/y estudios generales/resumen de las decisiones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0463">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400" b="0" i="0" u="none" strike="noStrike" cap="none" normalizeH="0" baseline="0" dirty="0" smtClean="0">
                          <a:ln>
                            <a:noFill/>
                          </a:ln>
                          <a:solidFill>
                            <a:schemeClr val="tx1"/>
                          </a:solidFill>
                          <a:effectLst/>
                          <a:latin typeface="Calibri" pitchFamily="34" charset="0"/>
                          <a:cs typeface="Arial" charset="0"/>
                        </a:rPr>
                        <a:t>Otros mecanismos en los organismos especializados (por ejemplo, </a:t>
                      </a:r>
                      <a:r>
                        <a:rPr kumimoji="0" lang="es-ES" sz="1400" b="1" i="0" u="none" strike="noStrike" cap="none" normalizeH="0" baseline="0" dirty="0" smtClean="0">
                          <a:ln>
                            <a:noFill/>
                          </a:ln>
                          <a:solidFill>
                            <a:schemeClr val="tx1"/>
                          </a:solidFill>
                          <a:effectLst/>
                          <a:latin typeface="Calibri" pitchFamily="34" charset="0"/>
                          <a:cs typeface="Arial" charset="0"/>
                        </a:rPr>
                        <a:t>Comité de Convenciones y Recomendaciones de UNESCO)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0" i="0" u="none" strike="noStrike" cap="none" normalizeH="0" baseline="0" dirty="0" smtClean="0">
                          <a:ln>
                            <a:noFill/>
                          </a:ln>
                          <a:solidFill>
                            <a:schemeClr val="tx1"/>
                          </a:solidFill>
                          <a:effectLst/>
                          <a:latin typeface="Calibri" pitchFamily="34" charset="0"/>
                          <a:cs typeface="Arial" charset="0"/>
                        </a:rPr>
                        <a:t>Informes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Arial" charset="0"/>
                        <a:buNone/>
                        <a:tabLst/>
                      </a:pPr>
                      <a:r>
                        <a:rPr kumimoji="0" lang="es-ES" sz="1600" b="0" i="0" u="none" strike="noStrike" cap="none" normalizeH="0" baseline="0" smtClean="0">
                          <a:ln>
                            <a:noFill/>
                          </a:ln>
                          <a:solidFill>
                            <a:schemeClr val="tx1"/>
                          </a:solidFill>
                          <a:effectLst/>
                          <a:latin typeface="Calibri" pitchFamily="34" charset="0"/>
                          <a:cs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4544" name="AutoShape 32"/>
          <p:cNvSpPr>
            <a:spLocks noChangeArrowheads="1"/>
          </p:cNvSpPr>
          <p:nvPr/>
        </p:nvSpPr>
        <p:spPr bwMode="auto">
          <a:xfrm>
            <a:off x="2698478" y="0"/>
            <a:ext cx="5616575" cy="609600"/>
          </a:xfrm>
          <a:prstGeom prst="flowChartProcess">
            <a:avLst/>
          </a:prstGeom>
          <a:solidFill>
            <a:schemeClr val="accent1"/>
          </a:solidFill>
          <a:ln w="9525">
            <a:solidFill>
              <a:schemeClr val="tx1"/>
            </a:solidFill>
            <a:miter lim="800000"/>
            <a:headEnd/>
            <a:tailEnd/>
          </a:ln>
        </p:spPr>
        <p:txBody>
          <a:bodyPr wrap="none" anchor="ctr"/>
          <a:lstStyle/>
          <a:p>
            <a:pPr algn="ctr"/>
            <a:r>
              <a:rPr lang="es-ES" b="1">
                <a:cs typeface="Arial" charset="0"/>
              </a:rPr>
              <a:t>Funciones principales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body" sz="half" idx="4294967295"/>
          </p:nvPr>
        </p:nvSpPr>
        <p:spPr>
          <a:xfrm>
            <a:off x="395536" y="1785938"/>
            <a:ext cx="4128839" cy="4114800"/>
          </a:xfrm>
        </p:spPr>
        <p:txBody>
          <a:bodyPr/>
          <a:lstStyle/>
          <a:p>
            <a:pPr>
              <a:buFont typeface="Arial" charset="0"/>
              <a:buNone/>
            </a:pPr>
            <a:r>
              <a:rPr lang="es-ES" altLang="ja-JP" sz="2800" dirty="0" smtClean="0"/>
              <a:t>... Realizar la cooperación internacional ... en la promoción y estímulo del respeto a los derechos humanos y las libertades fundamentales ...</a:t>
            </a:r>
          </a:p>
          <a:p>
            <a:pPr>
              <a:buFont typeface="Arial" charset="0"/>
              <a:buNone/>
            </a:pPr>
            <a:r>
              <a:rPr lang="es-ES" altLang="ja-JP" sz="2800" dirty="0" smtClean="0"/>
              <a:t>     - Carta de la ONU, art. 1 </a:t>
            </a:r>
          </a:p>
        </p:txBody>
      </p:sp>
      <p:graphicFrame>
        <p:nvGraphicFramePr>
          <p:cNvPr id="1026" name="Object 2"/>
          <p:cNvGraphicFramePr>
            <a:graphicFrameLocks noGrp="1" noChangeAspect="1"/>
          </p:cNvGraphicFramePr>
          <p:nvPr>
            <p:ph type="clipArt" sz="half" idx="4294967295"/>
          </p:nvPr>
        </p:nvGraphicFramePr>
        <p:xfrm>
          <a:off x="4643438" y="2000250"/>
          <a:ext cx="3952875" cy="3214688"/>
        </p:xfrm>
        <a:graphic>
          <a:graphicData uri="http://schemas.openxmlformats.org/presentationml/2006/ole">
            <mc:AlternateContent xmlns:mc="http://schemas.openxmlformats.org/markup-compatibility/2006">
              <mc:Choice xmlns:v="urn:schemas-microsoft-com:vml" Requires="v">
                <p:oleObj spid="_x0000_s21546" name="Clip" r:id="rId4" imgW="3039840" imgH="1881000" progId="">
                  <p:embed/>
                </p:oleObj>
              </mc:Choice>
              <mc:Fallback>
                <p:oleObj name="Clip" r:id="rId4" imgW="3039840" imgH="188100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3438" y="2000250"/>
                        <a:ext cx="3952875" cy="321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1508" name="Title 9"/>
          <p:cNvSpPr>
            <a:spLocks noGrp="1"/>
          </p:cNvSpPr>
          <p:nvPr>
            <p:ph type="title" idx="4294967295"/>
          </p:nvPr>
        </p:nvSpPr>
        <p:spPr>
          <a:xfrm>
            <a:off x="1403648" y="274638"/>
            <a:ext cx="7283152" cy="1143000"/>
          </a:xfrm>
        </p:spPr>
        <p:txBody>
          <a:bodyPr/>
          <a:lstStyle/>
          <a:p>
            <a:r>
              <a:rPr kumimoji="1" lang="es-ES" altLang="ja-JP" sz="4000" dirty="0" smtClean="0"/>
              <a:t>Los Derechos Humanos en la ONU</a:t>
            </a:r>
            <a:endParaRPr kumimoji="1" lang="es-ES" altLang="en-US" sz="40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2000"/>
                                        <p:tgtEl>
                                          <p:spTgt spid="102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7">
                                            <p:txEl>
                                              <p:pRg st="1" end="1"/>
                                            </p:txEl>
                                          </p:spTgt>
                                        </p:tgtEl>
                                        <p:attrNameLst>
                                          <p:attrName>style.visibility</p:attrName>
                                        </p:attrNameLst>
                                      </p:cBhvr>
                                      <p:to>
                                        <p:strVal val="visible"/>
                                      </p:to>
                                    </p:set>
                                    <p:animEffect transition="in" filter="fade">
                                      <p:cBhvr>
                                        <p:cTn id="10" dur="2000"/>
                                        <p:tgtEl>
                                          <p:spTgt spid="102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0843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Placeholder 2"/>
          <p:cNvSpPr>
            <a:spLocks noGrp="1"/>
          </p:cNvSpPr>
          <p:nvPr>
            <p:ph type="body" sz="half" idx="4294967295"/>
          </p:nvPr>
        </p:nvSpPr>
        <p:spPr>
          <a:xfrm>
            <a:off x="500063" y="1857375"/>
            <a:ext cx="4038600" cy="4525963"/>
          </a:xfrm>
        </p:spPr>
        <p:txBody>
          <a:bodyPr/>
          <a:lstStyle/>
          <a:p>
            <a:r>
              <a:rPr lang="es-ES" altLang="ja-JP" sz="2400" dirty="0" smtClean="0"/>
              <a:t>Promueve la protección universal</a:t>
            </a:r>
          </a:p>
          <a:p>
            <a:r>
              <a:rPr lang="es-ES" altLang="ja-JP" sz="2400" dirty="0" smtClean="0"/>
              <a:t>Aborda e impide violaciones</a:t>
            </a:r>
          </a:p>
          <a:p>
            <a:r>
              <a:rPr lang="es-ES" altLang="ja-JP" sz="2400" dirty="0" smtClean="0"/>
              <a:t>Desarrolla el derecho internacional</a:t>
            </a:r>
          </a:p>
          <a:p>
            <a:r>
              <a:rPr lang="es-ES" altLang="ja-JP" sz="2400" dirty="0" smtClean="0"/>
              <a:t>Revisa cumplimiento de los Estados miembros</a:t>
            </a:r>
          </a:p>
          <a:p>
            <a:r>
              <a:rPr lang="es-ES" altLang="ja-JP" sz="2400" dirty="0" smtClean="0"/>
              <a:t>Responde a las emergencias</a:t>
            </a:r>
          </a:p>
          <a:p>
            <a:r>
              <a:rPr lang="es-ES" altLang="ja-JP" sz="2400" dirty="0" smtClean="0"/>
              <a:t>Foro internacional para el diálogo</a:t>
            </a:r>
            <a:endParaRPr lang="es-ES" altLang="en-US" sz="2400" dirty="0" smtClean="0"/>
          </a:p>
        </p:txBody>
      </p:sp>
      <p:graphicFrame>
        <p:nvGraphicFramePr>
          <p:cNvPr id="5" name="Content Placeholder 4"/>
          <p:cNvGraphicFramePr>
            <a:graphicFrameLocks noGrp="1"/>
          </p:cNvGraphicFramePr>
          <p:nvPr>
            <p:ph sz="half" idx="4294967295"/>
          </p:nvPr>
        </p:nvGraphicFramePr>
        <p:xfrm>
          <a:off x="4648200" y="1600200"/>
          <a:ext cx="4038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4"/>
          <p:cNvSpPr txBox="1">
            <a:spLocks/>
          </p:cNvSpPr>
          <p:nvPr/>
        </p:nvSpPr>
        <p:spPr>
          <a:xfrm>
            <a:off x="1476375" y="116632"/>
            <a:ext cx="7210425" cy="1143000"/>
          </a:xfrm>
          <a:prstGeom prst="rect">
            <a:avLst/>
          </a:prstGeom>
        </p:spPr>
        <p:txBody>
          <a:bodyPr/>
          <a:lstStyle/>
          <a:p>
            <a:pPr algn="ctr"/>
            <a:r>
              <a:rPr kumimoji="1" lang="es-ES" altLang="ja-JP" sz="3200" dirty="0">
                <a:cs typeface="Arial" charset="0"/>
              </a:rPr>
              <a:t>Consejo de Derechos Humanos </a:t>
            </a:r>
          </a:p>
          <a:p>
            <a:pPr algn="ctr"/>
            <a:r>
              <a:rPr kumimoji="1" lang="es-ES" altLang="ja-JP" sz="2800" dirty="0">
                <a:cs typeface="Arial" charset="0"/>
              </a:rPr>
              <a:t>Órganos basados en la </a:t>
            </a:r>
            <a:endParaRPr kumimoji="1" lang="es-ES" altLang="ja-JP" sz="2800" dirty="0" smtClean="0">
              <a:cs typeface="Arial" charset="0"/>
            </a:endParaRPr>
          </a:p>
          <a:p>
            <a:pPr algn="ctr"/>
            <a:r>
              <a:rPr kumimoji="1" lang="es-ES" altLang="ja-JP" sz="2800" dirty="0" smtClean="0">
                <a:cs typeface="Arial" charset="0"/>
              </a:rPr>
              <a:t>Carta </a:t>
            </a:r>
            <a:r>
              <a:rPr kumimoji="1" lang="es-ES" altLang="ja-JP" sz="2800" dirty="0">
                <a:cs typeface="Arial" charset="0"/>
              </a:rPr>
              <a:t>de las </a:t>
            </a:r>
            <a:r>
              <a:rPr kumimoji="1" lang="es-ES" altLang="ja-JP" sz="2800" dirty="0" smtClean="0">
                <a:cs typeface="Arial" charset="0"/>
              </a:rPr>
              <a:t>Naciones Unidas</a:t>
            </a:r>
            <a:endParaRPr kumimoji="1" lang="es-ES" altLang="en-US" sz="2800" dirty="0">
              <a:cs typeface="Arial"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3"/>
          <p:cNvSpPr>
            <a:spLocks noGrp="1"/>
          </p:cNvSpPr>
          <p:nvPr>
            <p:ph type="title" idx="4294967295"/>
          </p:nvPr>
        </p:nvSpPr>
        <p:spPr>
          <a:xfrm>
            <a:off x="1476375" y="274638"/>
            <a:ext cx="7210425" cy="1143000"/>
          </a:xfrm>
        </p:spPr>
        <p:txBody>
          <a:bodyPr/>
          <a:lstStyle/>
          <a:p>
            <a:r>
              <a:rPr kumimoji="1" lang="es-ES" altLang="ja-JP" dirty="0" smtClean="0"/>
              <a:t>Examen Periódico Universal</a:t>
            </a:r>
            <a:endParaRPr kumimoji="1" lang="es-ES" altLang="en-US" dirty="0" smtClean="0"/>
          </a:p>
        </p:txBody>
      </p:sp>
      <p:sp>
        <p:nvSpPr>
          <p:cNvPr id="68611" name="Content Placeholder 2"/>
          <p:cNvSpPr>
            <a:spLocks noGrp="1"/>
          </p:cNvSpPr>
          <p:nvPr>
            <p:ph idx="4294967295"/>
          </p:nvPr>
        </p:nvSpPr>
        <p:spPr/>
        <p:txBody>
          <a:bodyPr anchor="ctr"/>
          <a:lstStyle/>
          <a:p>
            <a:pPr>
              <a:spcAft>
                <a:spcPts val="600"/>
              </a:spcAft>
            </a:pPr>
            <a:r>
              <a:rPr lang="es-ES" altLang="ja-JP" dirty="0" smtClean="0"/>
              <a:t>Revisar el cumplimiento de las obligaciones de derechos humanos de todos los países</a:t>
            </a:r>
          </a:p>
          <a:p>
            <a:pPr>
              <a:spcAft>
                <a:spcPts val="600"/>
              </a:spcAft>
            </a:pPr>
            <a:r>
              <a:rPr lang="es-ES" altLang="ja-JP" dirty="0" smtClean="0"/>
              <a:t>Todos los Estados miembros son revisados en un ciclo de 4 años (48 Estados por año)</a:t>
            </a:r>
          </a:p>
          <a:p>
            <a:pPr>
              <a:spcAft>
                <a:spcPts val="600"/>
              </a:spcAft>
            </a:pPr>
            <a:r>
              <a:rPr lang="es-CL" dirty="0"/>
              <a:t>La revisión se llevará a cabo por “pares” (Estados </a:t>
            </a:r>
            <a:r>
              <a:rPr lang="es-CL" dirty="0" smtClean="0"/>
              <a:t>miembros y </a:t>
            </a:r>
            <a:r>
              <a:rPr lang="es-CL" dirty="0"/>
              <a:t>Estados observadores, y moderada por una troika compuesta por 3 Estados) </a:t>
            </a:r>
            <a:endParaRPr lang="es-ES" alt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2945" name="Rectangle 2"/>
          <p:cNvSpPr>
            <a:spLocks noGrp="1"/>
          </p:cNvSpPr>
          <p:nvPr>
            <p:ph type="title" idx="4294967295"/>
          </p:nvPr>
        </p:nvSpPr>
        <p:spPr>
          <a:xfrm>
            <a:off x="1476375" y="274638"/>
            <a:ext cx="7210425" cy="1143000"/>
          </a:xfrm>
        </p:spPr>
        <p:txBody>
          <a:bodyPr/>
          <a:lstStyle/>
          <a:p>
            <a:pPr eaLnBrk="1" hangingPunct="1"/>
            <a:r>
              <a:rPr kumimoji="1" lang="es-ES" altLang="ja-JP" sz="4000" dirty="0"/>
              <a:t>Examen Periódico Universal</a:t>
            </a:r>
            <a:endParaRPr lang="en-US" sz="4000" dirty="0" smtClean="0"/>
          </a:p>
        </p:txBody>
      </p:sp>
      <p:pic>
        <p:nvPicPr>
          <p:cNvPr id="6" name="Picture 2"/>
          <p:cNvPicPr>
            <a:picLocks noChangeAspect="1" noChangeArrowheads="1"/>
          </p:cNvPicPr>
          <p:nvPr/>
        </p:nvPicPr>
        <p:blipFill>
          <a:blip r:embed="rId3"/>
          <a:srcRect/>
          <a:stretch>
            <a:fillRect/>
          </a:stretch>
        </p:blipFill>
        <p:spPr bwMode="auto">
          <a:xfrm>
            <a:off x="539750" y="3933825"/>
            <a:ext cx="8229600" cy="2346325"/>
          </a:xfrm>
          <a:prstGeom prst="rect">
            <a:avLst/>
          </a:prstGeom>
          <a:noFill/>
          <a:ln w="9525" cap="flat" algn="ctr">
            <a:noFill/>
            <a:miter lim="800000"/>
            <a:headEnd/>
            <a:tailEnd/>
          </a:ln>
          <a:effectLst>
            <a:outerShdw dist="107763" dir="2700000" algn="ctr" rotWithShape="0">
              <a:srgbClr val="808080"/>
            </a:outerShdw>
          </a:effectLst>
        </p:spPr>
      </p:pic>
      <p:sp>
        <p:nvSpPr>
          <p:cNvPr id="82947" name="Text Box 5"/>
          <p:cNvSpPr txBox="1">
            <a:spLocks noChangeArrowheads="1"/>
          </p:cNvSpPr>
          <p:nvPr/>
        </p:nvSpPr>
        <p:spPr bwMode="auto">
          <a:xfrm>
            <a:off x="1042988" y="1628775"/>
            <a:ext cx="6842125" cy="369332"/>
          </a:xfrm>
          <a:prstGeom prst="rect">
            <a:avLst/>
          </a:prstGeom>
          <a:noFill/>
          <a:ln w="9525">
            <a:noFill/>
            <a:miter lim="800000"/>
            <a:headEnd/>
            <a:tailEnd/>
          </a:ln>
        </p:spPr>
        <p:txBody>
          <a:bodyPr>
            <a:spAutoFit/>
          </a:bodyPr>
          <a:lstStyle/>
          <a:p>
            <a:pPr>
              <a:spcBef>
                <a:spcPct val="50000"/>
              </a:spcBef>
            </a:pPr>
            <a:r>
              <a:rPr lang="en-US" b="1" i="1" dirty="0" err="1" smtClean="0">
                <a:solidFill>
                  <a:srgbClr val="FF0000"/>
                </a:solidFill>
              </a:rPr>
              <a:t>Inserir</a:t>
            </a:r>
            <a:r>
              <a:rPr lang="en-US" b="1" i="1" dirty="0" smtClean="0">
                <a:solidFill>
                  <a:srgbClr val="FF0000"/>
                </a:solidFill>
              </a:rPr>
              <a:t> </a:t>
            </a:r>
            <a:r>
              <a:rPr lang="en-US" b="1" i="1" dirty="0" err="1" smtClean="0">
                <a:solidFill>
                  <a:srgbClr val="FF0000"/>
                </a:solidFill>
              </a:rPr>
              <a:t>copia</a:t>
            </a:r>
            <a:r>
              <a:rPr lang="en-US" b="1" i="1" dirty="0" smtClean="0">
                <a:solidFill>
                  <a:srgbClr val="FF0000"/>
                </a:solidFill>
              </a:rPr>
              <a:t> del </a:t>
            </a:r>
            <a:r>
              <a:rPr lang="en-US" b="1" i="1" dirty="0" err="1" smtClean="0">
                <a:solidFill>
                  <a:srgbClr val="FF0000"/>
                </a:solidFill>
              </a:rPr>
              <a:t>Informe</a:t>
            </a:r>
            <a:r>
              <a:rPr lang="en-US" b="1" i="1" dirty="0" smtClean="0">
                <a:solidFill>
                  <a:srgbClr val="FF0000"/>
                </a:solidFill>
              </a:rPr>
              <a:t> EPU del </a:t>
            </a:r>
            <a:r>
              <a:rPr lang="en-US" b="1" i="1" dirty="0" err="1" smtClean="0">
                <a:solidFill>
                  <a:srgbClr val="FF0000"/>
                </a:solidFill>
              </a:rPr>
              <a:t>pais</a:t>
            </a:r>
            <a:r>
              <a:rPr lang="en-US" b="1" i="1" dirty="0" smtClean="0">
                <a:solidFill>
                  <a:srgbClr val="FF0000"/>
                </a:solidFill>
              </a:rPr>
              <a:t> (</a:t>
            </a:r>
            <a:r>
              <a:rPr lang="en-US" b="1" i="1" dirty="0" err="1" smtClean="0">
                <a:solidFill>
                  <a:srgbClr val="FF0000"/>
                </a:solidFill>
              </a:rPr>
              <a:t>ver</a:t>
            </a:r>
            <a:r>
              <a:rPr lang="en-US" b="1" i="1" dirty="0" smtClean="0">
                <a:solidFill>
                  <a:srgbClr val="FF0000"/>
                </a:solidFill>
              </a:rPr>
              <a:t> </a:t>
            </a:r>
            <a:r>
              <a:rPr lang="en-US" b="1" i="1" dirty="0" err="1" smtClean="0">
                <a:solidFill>
                  <a:srgbClr val="FF0000"/>
                </a:solidFill>
              </a:rPr>
              <a:t>ejemplo</a:t>
            </a:r>
            <a:r>
              <a:rPr lang="en-US" b="1" i="1" dirty="0" smtClean="0">
                <a:solidFill>
                  <a:srgbClr val="FF0000"/>
                </a:solidFill>
              </a:rPr>
              <a:t> Lao)</a:t>
            </a:r>
            <a:endParaRPr lang="en-US" b="1" i="1" dirty="0">
              <a:solidFill>
                <a:srgbClr val="FF0000"/>
              </a:solidFill>
            </a:endParaRPr>
          </a:p>
        </p:txBody>
      </p:sp>
      <p:pic>
        <p:nvPicPr>
          <p:cNvPr id="5" name="Picture 2">
            <a:hlinkClick r:id="rId4"/>
          </p:cNvPr>
          <p:cNvPicPr>
            <a:picLocks noChangeAspect="1" noChangeArrowheads="1"/>
          </p:cNvPicPr>
          <p:nvPr/>
        </p:nvPicPr>
        <p:blipFill>
          <a:blip r:embed="rId5"/>
          <a:srcRect/>
          <a:stretch>
            <a:fillRect/>
          </a:stretch>
        </p:blipFill>
        <p:spPr bwMode="auto">
          <a:xfrm>
            <a:off x="611188" y="2349500"/>
            <a:ext cx="8208962" cy="1620838"/>
          </a:xfrm>
          <a:prstGeom prst="rect">
            <a:avLst/>
          </a:prstGeom>
          <a:noFill/>
          <a:ln w="9525" algn="ctr">
            <a:noFill/>
            <a:miter lim="800000"/>
            <a:headEnd/>
            <a:tailEnd/>
          </a:ln>
          <a:effectLst>
            <a:outerShdw dist="107763" dir="2700000" algn="ctr" rotWithShape="0">
              <a:srgbClr val="808080"/>
            </a:outerShdw>
          </a:effectLst>
        </p:spPr>
      </p:pic>
    </p:spTree>
    <p:extLst>
      <p:ext uri="{BB962C8B-B14F-4D97-AF65-F5344CB8AC3E}">
        <p14:creationId xmlns:p14="http://schemas.microsoft.com/office/powerpoint/2010/main" val="33366787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5"/>
          <p:cNvSpPr>
            <a:spLocks noGrp="1"/>
          </p:cNvSpPr>
          <p:nvPr>
            <p:ph type="title" idx="4294967295"/>
          </p:nvPr>
        </p:nvSpPr>
        <p:spPr>
          <a:xfrm>
            <a:off x="1403648" y="274638"/>
            <a:ext cx="7283152" cy="1143000"/>
          </a:xfrm>
        </p:spPr>
        <p:txBody>
          <a:bodyPr/>
          <a:lstStyle/>
          <a:p>
            <a:r>
              <a:rPr kumimoji="1" lang="es-ES" altLang="ja-JP" sz="4000" dirty="0" smtClean="0"/>
              <a:t>Órganos creados en virtud </a:t>
            </a:r>
            <a:br>
              <a:rPr kumimoji="1" lang="es-ES" altLang="ja-JP" sz="4000" dirty="0" smtClean="0"/>
            </a:br>
            <a:r>
              <a:rPr kumimoji="1" lang="es-ES" altLang="ja-JP" sz="4000" dirty="0" smtClean="0"/>
              <a:t>de Tratados</a:t>
            </a:r>
            <a:endParaRPr kumimoji="1" lang="es-ES" altLang="en-US" sz="4000" dirty="0" smtClean="0"/>
          </a:p>
        </p:txBody>
      </p:sp>
      <p:sp useBgFill="1">
        <p:nvSpPr>
          <p:cNvPr id="9" name="Content Placeholder 8"/>
          <p:cNvSpPr>
            <a:spLocks noGrp="1"/>
          </p:cNvSpPr>
          <p:nvPr>
            <p:ph idx="4294967295"/>
          </p:nvPr>
        </p:nvSpPr>
        <p:spPr/>
        <p:txBody>
          <a:bodyPr/>
          <a:lstStyle/>
          <a:p>
            <a:pPr marL="0" indent="0">
              <a:spcBef>
                <a:spcPct val="50000"/>
              </a:spcBef>
              <a:buClr>
                <a:schemeClr val="tx1"/>
              </a:buClr>
              <a:buFont typeface="Arial" charset="0"/>
              <a:buNone/>
            </a:pPr>
            <a:r>
              <a:rPr lang="es-ES" altLang="ja-JP" sz="2400" b="1" dirty="0" smtClean="0"/>
              <a:t>Los Órganos creados en virtud de Tratados supervisan y facilitan </a:t>
            </a:r>
            <a:r>
              <a:rPr lang="es-ES" altLang="ja-JP" sz="2400" dirty="0" smtClean="0"/>
              <a:t>la </a:t>
            </a:r>
            <a:r>
              <a:rPr lang="es-ES" altLang="ja-JP" sz="2400" dirty="0" smtClean="0"/>
              <a:t>implementación </a:t>
            </a:r>
            <a:r>
              <a:rPr lang="es-ES" altLang="ja-JP" sz="2400" dirty="0" smtClean="0"/>
              <a:t>de los tratados a través de:</a:t>
            </a:r>
          </a:p>
          <a:p>
            <a:pPr marL="0" indent="0">
              <a:spcBef>
                <a:spcPct val="50000"/>
              </a:spcBef>
              <a:buClr>
                <a:schemeClr val="tx1"/>
              </a:buClr>
              <a:buSzPct val="80000"/>
              <a:buFont typeface="Wingdings" pitchFamily="2" charset="2"/>
              <a:buChar char="u"/>
            </a:pPr>
            <a:r>
              <a:rPr lang="es-ES" altLang="ja-JP" sz="2400" dirty="0" smtClean="0"/>
              <a:t>Revisión de Informes de Estados Parte y otras fuentes de información </a:t>
            </a:r>
            <a:r>
              <a:rPr lang="es-CL" sz="2400" dirty="0"/>
              <a:t>(ONG, INDH, etc.)</a:t>
            </a:r>
            <a:endParaRPr lang="es-ES" altLang="ja-JP" sz="2400" dirty="0" smtClean="0"/>
          </a:p>
          <a:p>
            <a:pPr marL="0" indent="0">
              <a:spcBef>
                <a:spcPct val="50000"/>
              </a:spcBef>
              <a:buClr>
                <a:schemeClr val="tx1"/>
              </a:buClr>
              <a:buSzPct val="80000"/>
              <a:buFont typeface="Wingdings" pitchFamily="2" charset="2"/>
              <a:buChar char="u"/>
            </a:pPr>
            <a:r>
              <a:rPr lang="es-ES" altLang="ja-JP" sz="2400" dirty="0" smtClean="0"/>
              <a:t>Adopción de las observaciones y recomendaciones</a:t>
            </a:r>
          </a:p>
          <a:p>
            <a:pPr marL="0" indent="0">
              <a:spcBef>
                <a:spcPct val="50000"/>
              </a:spcBef>
              <a:buClr>
                <a:schemeClr val="tx1"/>
              </a:buClr>
              <a:buSzPct val="80000"/>
              <a:buFont typeface="Wingdings" pitchFamily="2" charset="2"/>
              <a:buChar char="u"/>
            </a:pPr>
            <a:r>
              <a:rPr lang="es-ES" altLang="ja-JP" sz="2400" dirty="0" smtClean="0"/>
              <a:t>Adopción de las Observaciones Generales sobre los estándares de derechos humanos contenidos en el tratado </a:t>
            </a:r>
          </a:p>
          <a:p>
            <a:pPr marL="0" indent="0">
              <a:spcBef>
                <a:spcPct val="50000"/>
              </a:spcBef>
              <a:buClr>
                <a:schemeClr val="tx1"/>
              </a:buClr>
              <a:buSzPct val="80000"/>
              <a:buFont typeface="Wingdings" pitchFamily="2" charset="2"/>
              <a:buChar char="u"/>
            </a:pPr>
            <a:r>
              <a:rPr lang="es-ES" altLang="ja-JP" sz="2400" dirty="0" smtClean="0"/>
              <a:t>Examen de las quejas individuales (algunos de ellos)</a:t>
            </a:r>
          </a:p>
          <a:p>
            <a:pPr marL="0" indent="0">
              <a:spcBef>
                <a:spcPct val="50000"/>
              </a:spcBef>
              <a:buClr>
                <a:schemeClr val="tx1"/>
              </a:buClr>
              <a:buSzPct val="80000"/>
              <a:buFont typeface="Wingdings" pitchFamily="2" charset="2"/>
              <a:buChar char="u"/>
            </a:pPr>
            <a:r>
              <a:rPr lang="es-ES" altLang="ja-JP" sz="2400" dirty="0" smtClean="0"/>
              <a:t>Realización de investigaciones confidenciales (algunos de ellas)</a:t>
            </a:r>
          </a:p>
          <a:p>
            <a:pPr marL="0" indent="0"/>
            <a:endParaRPr lang="es-ES" altLang="en-US" sz="24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Effect transition="in" filter="fade">
                                      <p:cBhvr>
                                        <p:cTn id="7" dur="2000"/>
                                        <p:tgtEl>
                                          <p:spTgt spid="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xEl>
                                              <p:pRg st="2" end="2"/>
                                            </p:txEl>
                                          </p:spTgt>
                                        </p:tgtEl>
                                        <p:attrNameLst>
                                          <p:attrName>style.visibility</p:attrName>
                                        </p:attrNameLst>
                                      </p:cBhvr>
                                      <p:to>
                                        <p:strVal val="visible"/>
                                      </p:to>
                                    </p:set>
                                    <p:animEffect transition="in" filter="fade">
                                      <p:cBhvr>
                                        <p:cTn id="12" dur="2000"/>
                                        <p:tgtEl>
                                          <p:spTgt spid="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animEffect transition="in" filter="fade">
                                      <p:cBhvr>
                                        <p:cTn id="17" dur="2000"/>
                                        <p:tgtEl>
                                          <p:spTgt spid="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xEl>
                                              <p:pRg st="4" end="4"/>
                                            </p:txEl>
                                          </p:spTgt>
                                        </p:tgtEl>
                                        <p:attrNameLst>
                                          <p:attrName>style.visibility</p:attrName>
                                        </p:attrNameLst>
                                      </p:cBhvr>
                                      <p:to>
                                        <p:strVal val="visible"/>
                                      </p:to>
                                    </p:set>
                                    <p:animEffect transition="in" filter="fade">
                                      <p:cBhvr>
                                        <p:cTn id="22" dur="2000"/>
                                        <p:tgtEl>
                                          <p:spTgt spid="9">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animEffect transition="in" filter="fade">
                                      <p:cBhvr>
                                        <p:cTn id="27" dur="20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6"/>
          <p:cNvSpPr>
            <a:spLocks noGrp="1"/>
          </p:cNvSpPr>
          <p:nvPr>
            <p:ph type="title" idx="4294967295"/>
          </p:nvPr>
        </p:nvSpPr>
        <p:spPr/>
        <p:txBody>
          <a:bodyPr/>
          <a:lstStyle/>
          <a:p>
            <a:r>
              <a:rPr kumimoji="1" lang="es-ES" altLang="ja-JP" smtClean="0"/>
              <a:t>Procedimientos Especiales</a:t>
            </a:r>
            <a:endParaRPr kumimoji="1" lang="es-ES" altLang="en-US" smtClean="0"/>
          </a:p>
        </p:txBody>
      </p:sp>
      <p:sp>
        <p:nvSpPr>
          <p:cNvPr id="8" name="Text Placeholder 7"/>
          <p:cNvSpPr>
            <a:spLocks noGrp="1"/>
          </p:cNvSpPr>
          <p:nvPr>
            <p:ph type="body" idx="4294967295"/>
          </p:nvPr>
        </p:nvSpPr>
        <p:spPr>
          <a:xfrm>
            <a:off x="457200" y="1535113"/>
            <a:ext cx="4040188" cy="639762"/>
          </a:xfrm>
        </p:spPr>
        <p:txBody>
          <a:bodyPr anchor="b"/>
          <a:lstStyle/>
          <a:p>
            <a:pPr marL="0" indent="0">
              <a:buFont typeface="Arial" charset="0"/>
              <a:buNone/>
            </a:pPr>
            <a:r>
              <a:rPr kumimoji="1" lang="es-ES" altLang="ja-JP" sz="2400" b="1" smtClean="0"/>
              <a:t>Mandatos de los Países (8)</a:t>
            </a:r>
            <a:endParaRPr kumimoji="1" lang="es-ES" altLang="en-US" sz="2400" b="1" smtClean="0"/>
          </a:p>
        </p:txBody>
      </p:sp>
      <p:sp>
        <p:nvSpPr>
          <p:cNvPr id="9" name="Content Placeholder 8"/>
          <p:cNvSpPr>
            <a:spLocks noGrp="1"/>
          </p:cNvSpPr>
          <p:nvPr>
            <p:ph sz="half" idx="4294967295"/>
          </p:nvPr>
        </p:nvSpPr>
        <p:spPr>
          <a:xfrm>
            <a:off x="457200" y="2174875"/>
            <a:ext cx="4040188" cy="3951288"/>
          </a:xfrm>
        </p:spPr>
        <p:txBody>
          <a:bodyPr/>
          <a:lstStyle/>
          <a:p>
            <a:r>
              <a:rPr kumimoji="1" lang="es-ES" altLang="ja-JP" sz="2400" smtClean="0"/>
              <a:t>Burundi</a:t>
            </a:r>
          </a:p>
          <a:p>
            <a:r>
              <a:rPr lang="es-ES" altLang="ja-JP" sz="2400" smtClean="0"/>
              <a:t>Bután</a:t>
            </a:r>
          </a:p>
          <a:p>
            <a:r>
              <a:rPr kumimoji="1" lang="es-ES" altLang="ja-JP" sz="2400" smtClean="0"/>
              <a:t>Corea del Norte</a:t>
            </a:r>
          </a:p>
          <a:p>
            <a:r>
              <a:rPr lang="es-ES" altLang="ja-JP" sz="2400" smtClean="0"/>
              <a:t>Panamá</a:t>
            </a:r>
          </a:p>
          <a:p>
            <a:r>
              <a:rPr kumimoji="1" lang="es-ES" altLang="ja-JP" sz="2400" smtClean="0"/>
              <a:t>Mónaco</a:t>
            </a:r>
          </a:p>
          <a:p>
            <a:r>
              <a:rPr lang="es-ES" altLang="ja-JP" sz="2400" smtClean="0"/>
              <a:t>Territorios Palestinos</a:t>
            </a:r>
          </a:p>
          <a:p>
            <a:r>
              <a:rPr kumimoji="1" lang="es-ES" altLang="ja-JP" sz="2400" smtClean="0"/>
              <a:t>Somalia</a:t>
            </a:r>
          </a:p>
          <a:p>
            <a:r>
              <a:rPr lang="es-ES" altLang="ja-JP" sz="2400" smtClean="0"/>
              <a:t>Sudán</a:t>
            </a:r>
          </a:p>
        </p:txBody>
      </p:sp>
      <p:sp>
        <p:nvSpPr>
          <p:cNvPr id="10" name="Text Placeholder 9"/>
          <p:cNvSpPr>
            <a:spLocks noGrp="1"/>
          </p:cNvSpPr>
          <p:nvPr>
            <p:ph type="body" sz="quarter" idx="4294967295"/>
          </p:nvPr>
        </p:nvSpPr>
        <p:spPr>
          <a:xfrm>
            <a:off x="4572000" y="1196975"/>
            <a:ext cx="4041775" cy="639763"/>
          </a:xfrm>
        </p:spPr>
        <p:txBody>
          <a:bodyPr anchor="b"/>
          <a:lstStyle/>
          <a:p>
            <a:pPr marL="0" indent="0">
              <a:buFont typeface="Arial" charset="0"/>
              <a:buNone/>
            </a:pPr>
            <a:r>
              <a:rPr kumimoji="1" lang="es-ES" altLang="ja-JP" sz="2400" b="1" smtClean="0"/>
              <a:t>Mandatos temáticos (33)</a:t>
            </a:r>
            <a:endParaRPr kumimoji="1" lang="es-ES" altLang="en-US" sz="2400" b="1" smtClean="0"/>
          </a:p>
        </p:txBody>
      </p:sp>
      <p:sp>
        <p:nvSpPr>
          <p:cNvPr id="11" name="Content Placeholder 10"/>
          <p:cNvSpPr>
            <a:spLocks noGrp="1"/>
          </p:cNvSpPr>
          <p:nvPr>
            <p:ph sz="quarter" idx="4294967295"/>
          </p:nvPr>
        </p:nvSpPr>
        <p:spPr>
          <a:xfrm>
            <a:off x="4643438" y="1773238"/>
            <a:ext cx="4041775" cy="3951287"/>
          </a:xfrm>
        </p:spPr>
        <p:txBody>
          <a:bodyPr/>
          <a:lstStyle/>
          <a:p>
            <a:pPr marL="0" indent="0">
              <a:buNone/>
            </a:pPr>
            <a:r>
              <a:rPr lang="es-ES" altLang="ja-JP" sz="1600" dirty="0" smtClean="0"/>
              <a:t>►Vivienda adecuada ►</a:t>
            </a:r>
            <a:r>
              <a:rPr lang="es-CL" sz="1600" dirty="0" err="1"/>
              <a:t>Afrodescendientes</a:t>
            </a:r>
            <a:r>
              <a:rPr lang="es-ES" altLang="ja-JP" sz="1600" dirty="0" smtClean="0"/>
              <a:t>►</a:t>
            </a:r>
            <a:r>
              <a:rPr lang="es-ES" altLang="ja-JP" sz="1600" dirty="0" smtClean="0">
                <a:cs typeface="Arial" charset="0"/>
              </a:rPr>
              <a:t>Detención </a:t>
            </a:r>
            <a:r>
              <a:rPr lang="es-ES" altLang="ja-JP" sz="1600" dirty="0" err="1" smtClean="0">
                <a:cs typeface="Arial" charset="0"/>
              </a:rPr>
              <a:t>arbitraria</a:t>
            </a:r>
            <a:r>
              <a:rPr lang="es-ES" altLang="ja-JP" sz="1600" dirty="0" err="1" smtClean="0"/>
              <a:t>►venta</a:t>
            </a:r>
            <a:r>
              <a:rPr lang="es-ES" altLang="ja-JP" sz="1600" dirty="0" smtClean="0"/>
              <a:t> de niños ►Derechos culturales► Discriminación contra la mujer en legislación y práctica ► Educación ►Desapariciones </a:t>
            </a:r>
            <a:r>
              <a:rPr lang="es-ES" altLang="ja-JP" sz="1600" dirty="0" err="1" smtClean="0"/>
              <a:t>Forzadas►Ejecuciones</a:t>
            </a:r>
            <a:r>
              <a:rPr lang="es-ES" altLang="ja-JP" sz="1600" dirty="0" smtClean="0"/>
              <a:t> extrajudiciales ►Pobreza extrema ►Alimentación ►Deuda externa ►Libertad de reunión pacífica y asociación ►Libertad de opinión y de expresión ►Libertad de religión ►Salud ►Defensores de Derechos Humanos ►Independencia de jueces y </a:t>
            </a:r>
            <a:r>
              <a:rPr lang="es-ES" altLang="ja-JP" sz="1600" dirty="0" err="1" smtClean="0"/>
              <a:t>abogados►Indígenas►desplazados</a:t>
            </a:r>
            <a:r>
              <a:rPr lang="es-ES" altLang="ja-JP" sz="1600" dirty="0" smtClean="0"/>
              <a:t> internos ►Mercenarios ►</a:t>
            </a:r>
            <a:r>
              <a:rPr lang="es-ES" altLang="ja-JP" sz="1600" dirty="0" err="1" smtClean="0"/>
              <a:t>Migrantes►Cuestiones</a:t>
            </a:r>
            <a:r>
              <a:rPr lang="es-ES" altLang="ja-JP" sz="1600" dirty="0" smtClean="0"/>
              <a:t> relativas a las </a:t>
            </a:r>
            <a:r>
              <a:rPr lang="es-ES" altLang="ja-JP" sz="1600" dirty="0" err="1" smtClean="0"/>
              <a:t>minorías►Racismo</a:t>
            </a:r>
            <a:r>
              <a:rPr lang="es-ES" altLang="ja-JP" sz="1600" dirty="0" smtClean="0"/>
              <a:t>  ►Esclavitud ►Solidaridad internacional ►Terrorismo ►Tortura ►Residuos tóxicos ► Trata de </a:t>
            </a:r>
            <a:r>
              <a:rPr lang="es-ES" altLang="ja-JP" sz="1600" dirty="0" err="1" smtClean="0"/>
              <a:t>personas►Empresas</a:t>
            </a:r>
            <a:r>
              <a:rPr lang="es-ES" altLang="ja-JP" sz="1600" dirty="0" smtClean="0"/>
              <a:t> y negocios transnacionales ► Agua y saneamiento ► Violencia contra la mujer</a:t>
            </a:r>
            <a:endParaRPr lang="es-ES" altLang="en-US" sz="16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Effect transition="in" filter="fade">
                                      <p:cBhvr>
                                        <p:cTn id="15" dur="2000"/>
                                        <p:tgtEl>
                                          <p:spTgt spid="10">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Effect transition="in" filter="fade">
                                      <p:cBhvr>
                                        <p:cTn id="18"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p:bldP spid="10" grpId="0" build="p"/>
      <p:bldP spid="1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2"/>
          <p:cNvSpPr>
            <a:spLocks noChangeArrowheads="1"/>
          </p:cNvSpPr>
          <p:nvPr/>
        </p:nvSpPr>
        <p:spPr bwMode="auto">
          <a:xfrm>
            <a:off x="4140200" y="2636838"/>
            <a:ext cx="914400" cy="609600"/>
          </a:xfrm>
          <a:prstGeom prst="wedgeRectCallout">
            <a:avLst>
              <a:gd name="adj1" fmla="val -43750"/>
              <a:gd name="adj2" fmla="val 7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pPr marL="342900" indent="-342900">
              <a:spcBef>
                <a:spcPct val="20000"/>
              </a:spcBef>
            </a:pPr>
            <a:endParaRPr lang="es-ES" altLang="ja-JP" sz="2000">
              <a:solidFill>
                <a:srgbClr val="FFFFFF"/>
              </a:solidFill>
              <a:latin typeface="Calibri" pitchFamily="34" charset="0"/>
            </a:endParaRPr>
          </a:p>
        </p:txBody>
      </p:sp>
      <p:grpSp>
        <p:nvGrpSpPr>
          <p:cNvPr id="2" name="Diagram 3"/>
          <p:cNvGrpSpPr>
            <a:grpSpLocks/>
          </p:cNvGrpSpPr>
          <p:nvPr/>
        </p:nvGrpSpPr>
        <p:grpSpPr bwMode="auto">
          <a:xfrm>
            <a:off x="468313" y="549275"/>
            <a:ext cx="7559675" cy="5908675"/>
            <a:chOff x="1429" y="705"/>
            <a:chExt cx="2858" cy="2858"/>
          </a:xfrm>
        </p:grpSpPr>
        <p:sp>
          <p:nvSpPr>
            <p:cNvPr id="14349" name="_s75781"/>
            <p:cNvSpPr>
              <a:spLocks noChangeArrowheads="1" noTextEdit="1"/>
            </p:cNvSpPr>
            <p:nvPr/>
          </p:nvSpPr>
          <p:spPr bwMode="auto">
            <a:xfrm>
              <a:off x="1935" y="919"/>
              <a:ext cx="1847" cy="1847"/>
            </a:xfrm>
            <a:custGeom>
              <a:avLst/>
              <a:gdLst>
                <a:gd name="T0" fmla="*/ 0 w 21600"/>
                <a:gd name="T1" fmla="*/ 0 h 21600"/>
                <a:gd name="T2" fmla="*/ 0 w 21600"/>
                <a:gd name="T3" fmla="*/ 0 h 21600"/>
                <a:gd name="T4" fmla="*/ 1 w 21600"/>
                <a:gd name="T5" fmla="*/ 0 h 21600"/>
                <a:gd name="T6" fmla="*/ 1 w 21600"/>
                <a:gd name="T7" fmla="*/ 0 h 21600"/>
                <a:gd name="T8" fmla="*/ 1 w 21600"/>
                <a:gd name="T9" fmla="*/ 0 h 21600"/>
                <a:gd name="T10" fmla="*/ 1 w 21600"/>
                <a:gd name="T11" fmla="*/ 0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600"/>
                    <a:pt x="7468" y="4196"/>
                    <a:pt x="6171" y="5284"/>
                  </a:cubicBezTo>
                  <a:lnTo>
                    <a:pt x="3857" y="2526"/>
                  </a:lnTo>
                  <a:cubicBezTo>
                    <a:pt x="5802" y="894"/>
                    <a:pt x="8260" y="0"/>
                    <a:pt x="10800" y="0"/>
                  </a:cubicBezTo>
                  <a:cubicBezTo>
                    <a:pt x="11428" y="0"/>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anchor="ctr"/>
            <a:lstStyle/>
            <a:p>
              <a:endParaRPr lang="en-GB"/>
            </a:p>
          </p:txBody>
        </p:sp>
        <p:sp>
          <p:nvSpPr>
            <p:cNvPr id="14350" name="_s75782"/>
            <p:cNvSpPr>
              <a:spLocks noChangeArrowheads="1" noTextEdit="1"/>
            </p:cNvSpPr>
            <p:nvPr/>
          </p:nvSpPr>
          <p:spPr bwMode="auto">
            <a:xfrm rot="7200000">
              <a:off x="2188" y="1357"/>
              <a:ext cx="1847" cy="1847"/>
            </a:xfrm>
            <a:custGeom>
              <a:avLst/>
              <a:gdLst>
                <a:gd name="T0" fmla="*/ 0 w 21600"/>
                <a:gd name="T1" fmla="*/ 0 h 21600"/>
                <a:gd name="T2" fmla="*/ 0 w 21600"/>
                <a:gd name="T3" fmla="*/ 0 h 21600"/>
                <a:gd name="T4" fmla="*/ 1 w 21600"/>
                <a:gd name="T5" fmla="*/ 0 h 21600"/>
                <a:gd name="T6" fmla="*/ 1 w 21600"/>
                <a:gd name="T7" fmla="*/ 0 h 21600"/>
                <a:gd name="T8" fmla="*/ 1 w 21600"/>
                <a:gd name="T9" fmla="*/ 0 h 21600"/>
                <a:gd name="T10" fmla="*/ 1 w 21600"/>
                <a:gd name="T11" fmla="*/ 0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600"/>
                    <a:pt x="7468" y="4196"/>
                    <a:pt x="6171" y="5284"/>
                  </a:cubicBezTo>
                  <a:lnTo>
                    <a:pt x="3857" y="2526"/>
                  </a:lnTo>
                  <a:cubicBezTo>
                    <a:pt x="5802" y="894"/>
                    <a:pt x="8260" y="0"/>
                    <a:pt x="10800" y="0"/>
                  </a:cubicBezTo>
                  <a:cubicBezTo>
                    <a:pt x="11428" y="0"/>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anchor="ctr"/>
            <a:lstStyle/>
            <a:p>
              <a:endParaRPr lang="en-GB"/>
            </a:p>
          </p:txBody>
        </p:sp>
        <p:sp>
          <p:nvSpPr>
            <p:cNvPr id="14351" name="_s75783"/>
            <p:cNvSpPr>
              <a:spLocks noChangeArrowheads="1" noTextEdit="1"/>
            </p:cNvSpPr>
            <p:nvPr/>
          </p:nvSpPr>
          <p:spPr bwMode="auto">
            <a:xfrm rot="-7200000">
              <a:off x="1682" y="1357"/>
              <a:ext cx="1847" cy="1847"/>
            </a:xfrm>
            <a:custGeom>
              <a:avLst/>
              <a:gdLst>
                <a:gd name="T0" fmla="*/ 0 w 21600"/>
                <a:gd name="T1" fmla="*/ 0 h 21600"/>
                <a:gd name="T2" fmla="*/ 0 w 21600"/>
                <a:gd name="T3" fmla="*/ 0 h 21600"/>
                <a:gd name="T4" fmla="*/ 1 w 21600"/>
                <a:gd name="T5" fmla="*/ 0 h 21600"/>
                <a:gd name="T6" fmla="*/ 1 w 21600"/>
                <a:gd name="T7" fmla="*/ 0 h 21600"/>
                <a:gd name="T8" fmla="*/ 1 w 21600"/>
                <a:gd name="T9" fmla="*/ 0 h 21600"/>
                <a:gd name="T10" fmla="*/ 1 w 21600"/>
                <a:gd name="T11" fmla="*/ 0 h 21600"/>
                <a:gd name="T12" fmla="*/ 0 60000 65536"/>
                <a:gd name="T13" fmla="*/ 0 60000 65536"/>
                <a:gd name="T14" fmla="*/ 0 60000 65536"/>
                <a:gd name="T15" fmla="*/ 0 60000 65536"/>
                <a:gd name="T16" fmla="*/ 0 60000 65536"/>
                <a:gd name="T17" fmla="*/ 0 60000 65536"/>
                <a:gd name="T18" fmla="*/ 3158 w 21600"/>
                <a:gd name="T19" fmla="*/ 3158 h 21600"/>
                <a:gd name="T20" fmla="*/ 18442 w 21600"/>
                <a:gd name="T21" fmla="*/ 18442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2050" y="3709"/>
                  </a:moveTo>
                  <a:cubicBezTo>
                    <a:pt x="11637" y="3636"/>
                    <a:pt x="11219" y="3600"/>
                    <a:pt x="10800" y="3600"/>
                  </a:cubicBezTo>
                  <a:cubicBezTo>
                    <a:pt x="9107" y="3600"/>
                    <a:pt x="7468" y="4196"/>
                    <a:pt x="6171" y="5284"/>
                  </a:cubicBezTo>
                  <a:lnTo>
                    <a:pt x="3857" y="2526"/>
                  </a:lnTo>
                  <a:cubicBezTo>
                    <a:pt x="5802" y="894"/>
                    <a:pt x="8260" y="0"/>
                    <a:pt x="10800" y="0"/>
                  </a:cubicBezTo>
                  <a:cubicBezTo>
                    <a:pt x="11428" y="0"/>
                    <a:pt x="12056" y="54"/>
                    <a:pt x="12675" y="164"/>
                  </a:cubicBezTo>
                  <a:lnTo>
                    <a:pt x="13144" y="-2495"/>
                  </a:lnTo>
                  <a:lnTo>
                    <a:pt x="16794" y="2717"/>
                  </a:lnTo>
                  <a:lnTo>
                    <a:pt x="11581" y="6368"/>
                  </a:lnTo>
                  <a:lnTo>
                    <a:pt x="12050" y="3709"/>
                  </a:lnTo>
                  <a:close/>
                </a:path>
              </a:pathLst>
            </a:custGeom>
            <a:solidFill>
              <a:schemeClr val="accent1"/>
            </a:solidFill>
            <a:ln w="9525">
              <a:solidFill>
                <a:schemeClr val="tx1"/>
              </a:solidFill>
              <a:miter lim="800000"/>
              <a:headEnd/>
              <a:tailEnd/>
            </a:ln>
          </p:spPr>
          <p:txBody>
            <a:bodyPr anchor="ctr"/>
            <a:lstStyle/>
            <a:p>
              <a:endParaRPr lang="en-GB"/>
            </a:p>
          </p:txBody>
        </p:sp>
        <p:sp>
          <p:nvSpPr>
            <p:cNvPr id="14352" name="_s75784"/>
            <p:cNvSpPr>
              <a:spLocks noChangeArrowheads="1"/>
            </p:cNvSpPr>
            <p:nvPr/>
          </p:nvSpPr>
          <p:spPr bwMode="auto">
            <a:xfrm>
              <a:off x="3364" y="1258"/>
              <a:ext cx="741" cy="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marL="342900" indent="-342900" algn="ctr">
                <a:lnSpc>
                  <a:spcPct val="70000"/>
                </a:lnSpc>
                <a:spcBef>
                  <a:spcPct val="20000"/>
                </a:spcBef>
                <a:buClr>
                  <a:schemeClr val="tx2"/>
                </a:buClr>
                <a:buSzPct val="75000"/>
              </a:pPr>
              <a:r>
                <a:rPr kumimoji="1" lang="en-GB" sz="1600">
                  <a:latin typeface="Calibri" pitchFamily="34" charset="0"/>
                  <a:ea typeface="ＭＳ Ｐゴシック" pitchFamily="34" charset="-128"/>
                </a:rPr>
                <a:t>Recomendaciones</a:t>
              </a:r>
              <a:endParaRPr kumimoji="1" lang="en-US" altLang="ja-JP" sz="1600">
                <a:latin typeface="Calibri" pitchFamily="34" charset="0"/>
              </a:endParaRPr>
            </a:p>
          </p:txBody>
        </p:sp>
        <p:sp>
          <p:nvSpPr>
            <p:cNvPr id="14353" name="_s75785"/>
            <p:cNvSpPr>
              <a:spLocks noChangeArrowheads="1"/>
            </p:cNvSpPr>
            <p:nvPr/>
          </p:nvSpPr>
          <p:spPr bwMode="auto">
            <a:xfrm>
              <a:off x="2488" y="2775"/>
              <a:ext cx="741" cy="741"/>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marL="342900" indent="-342900" algn="ctr">
                <a:lnSpc>
                  <a:spcPct val="70000"/>
                </a:lnSpc>
                <a:spcBef>
                  <a:spcPct val="20000"/>
                </a:spcBef>
                <a:buClr>
                  <a:schemeClr val="tx2"/>
                </a:buClr>
                <a:buSzPct val="75000"/>
              </a:pPr>
              <a:r>
                <a:rPr kumimoji="1" lang="en-GB" b="1">
                  <a:latin typeface="Calibri" pitchFamily="34" charset="0"/>
                  <a:ea typeface="ＭＳ Ｐゴシック" pitchFamily="34" charset="-128"/>
                </a:rPr>
                <a:t>Estado,</a:t>
              </a:r>
            </a:p>
            <a:p>
              <a:pPr marL="342900" indent="-342900" algn="ctr">
                <a:lnSpc>
                  <a:spcPct val="70000"/>
                </a:lnSpc>
                <a:spcBef>
                  <a:spcPct val="20000"/>
                </a:spcBef>
                <a:buClr>
                  <a:schemeClr val="tx2"/>
                </a:buClr>
                <a:buSzPct val="75000"/>
              </a:pPr>
              <a:r>
                <a:rPr kumimoji="1" lang="en-GB" b="1">
                  <a:latin typeface="Calibri" pitchFamily="34" charset="0"/>
                  <a:ea typeface="ＭＳ Ｐゴシック" pitchFamily="34" charset="-128"/>
                </a:rPr>
                <a:t>Sociedad Civil</a:t>
              </a:r>
              <a:endParaRPr kumimoji="1" lang="en-US" altLang="ja-JP">
                <a:latin typeface="Calibri" pitchFamily="34" charset="0"/>
              </a:endParaRPr>
            </a:p>
          </p:txBody>
        </p:sp>
        <p:sp>
          <p:nvSpPr>
            <p:cNvPr id="14354" name="_s75786"/>
            <p:cNvSpPr>
              <a:spLocks noChangeArrowheads="1"/>
            </p:cNvSpPr>
            <p:nvPr/>
          </p:nvSpPr>
          <p:spPr bwMode="auto">
            <a:xfrm>
              <a:off x="1612" y="1258"/>
              <a:ext cx="741" cy="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marL="342900" indent="-342900" algn="ctr">
                <a:lnSpc>
                  <a:spcPct val="70000"/>
                </a:lnSpc>
                <a:spcBef>
                  <a:spcPct val="20000"/>
                </a:spcBef>
                <a:buClr>
                  <a:schemeClr val="tx2"/>
                </a:buClr>
                <a:buSzPct val="75000"/>
              </a:pPr>
              <a:r>
                <a:rPr kumimoji="1" lang="en-GB" sz="1600">
                  <a:latin typeface="Calibri" pitchFamily="34" charset="0"/>
                  <a:ea typeface="ＭＳ Ｐゴシック" pitchFamily="34" charset="-128"/>
                </a:rPr>
                <a:t>Informes del Estado</a:t>
              </a:r>
            </a:p>
            <a:p>
              <a:pPr marL="342900" indent="-342900" algn="ctr">
                <a:lnSpc>
                  <a:spcPct val="70000"/>
                </a:lnSpc>
                <a:spcBef>
                  <a:spcPct val="20000"/>
                </a:spcBef>
                <a:buClr>
                  <a:schemeClr val="tx2"/>
                </a:buClr>
                <a:buSzPct val="75000"/>
              </a:pPr>
              <a:r>
                <a:rPr kumimoji="1" lang="en-GB" sz="1600">
                  <a:latin typeface="Calibri" pitchFamily="34" charset="0"/>
                  <a:ea typeface="ＭＳ Ｐゴシック" pitchFamily="34" charset="-128"/>
                </a:rPr>
                <a:t>Sociedad civil/INDH</a:t>
              </a:r>
              <a:endParaRPr kumimoji="1" lang="en-US" altLang="ja-JP" sz="1600">
                <a:latin typeface="Calibri" pitchFamily="34" charset="0"/>
              </a:endParaRPr>
            </a:p>
          </p:txBody>
        </p:sp>
      </p:grpSp>
      <p:grpSp>
        <p:nvGrpSpPr>
          <p:cNvPr id="10" name="Diagram 12"/>
          <p:cNvGrpSpPr>
            <a:grpSpLocks/>
          </p:cNvGrpSpPr>
          <p:nvPr/>
        </p:nvGrpSpPr>
        <p:grpSpPr bwMode="auto">
          <a:xfrm>
            <a:off x="1006475" y="9525"/>
            <a:ext cx="6040438" cy="5602288"/>
            <a:chOff x="1646" y="776"/>
            <a:chExt cx="2434" cy="2207"/>
          </a:xfrm>
        </p:grpSpPr>
        <p:sp>
          <p:nvSpPr>
            <p:cNvPr id="14342" name="_s75789"/>
            <p:cNvSpPr>
              <a:spLocks noChangeShapeType="1"/>
            </p:cNvSpPr>
            <p:nvPr/>
          </p:nvSpPr>
          <p:spPr bwMode="auto">
            <a:xfrm flipH="1">
              <a:off x="2269" y="2303"/>
              <a:ext cx="296" cy="17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GB"/>
            </a:p>
          </p:txBody>
        </p:sp>
        <p:sp>
          <p:nvSpPr>
            <p:cNvPr id="14343" name="_s75790"/>
            <p:cNvSpPr>
              <a:spLocks noChangeArrowheads="1"/>
            </p:cNvSpPr>
            <p:nvPr/>
          </p:nvSpPr>
          <p:spPr bwMode="auto">
            <a:xfrm>
              <a:off x="1646" y="2304"/>
              <a:ext cx="679" cy="679"/>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endParaRPr kumimoji="1" lang="en-GB" sz="1600" dirty="0">
                <a:latin typeface="Calibri" pitchFamily="34" charset="0"/>
                <a:ea typeface="ＭＳ Ｐゴシック" pitchFamily="34" charset="-128"/>
              </a:endParaRPr>
            </a:p>
            <a:p>
              <a:pPr marL="342900" indent="-342900" algn="ctr">
                <a:lnSpc>
                  <a:spcPct val="70000"/>
                </a:lnSpc>
                <a:spcBef>
                  <a:spcPct val="20000"/>
                </a:spcBef>
                <a:buClr>
                  <a:schemeClr val="tx2"/>
                </a:buClr>
                <a:buSzPct val="75000"/>
              </a:pPr>
              <a:r>
                <a:rPr kumimoji="1" lang="en-GB" sz="1400" dirty="0" err="1">
                  <a:latin typeface="Calibri" pitchFamily="34" charset="0"/>
                  <a:ea typeface="ＭＳ Ｐゴシック" pitchFamily="34" charset="-128"/>
                </a:rPr>
                <a:t>Apoyar</a:t>
              </a:r>
              <a:r>
                <a:rPr kumimoji="1" lang="en-GB" sz="1400" dirty="0">
                  <a:latin typeface="Calibri" pitchFamily="34" charset="0"/>
                  <a:ea typeface="ＭＳ Ｐゴシック" pitchFamily="34" charset="-128"/>
                </a:rPr>
                <a:t> el </a:t>
              </a:r>
              <a:r>
                <a:rPr kumimoji="1" lang="en-GB" sz="1400" dirty="0" err="1">
                  <a:latin typeface="Calibri" pitchFamily="34" charset="0"/>
                  <a:ea typeface="ＭＳ Ｐゴシック" pitchFamily="34" charset="-128"/>
                </a:rPr>
                <a:t>proceso</a:t>
              </a:r>
              <a:r>
                <a:rPr kumimoji="1" lang="en-GB" sz="1400" dirty="0">
                  <a:latin typeface="Calibri" pitchFamily="34" charset="0"/>
                  <a:ea typeface="ＭＳ Ｐゴシック" pitchFamily="34" charset="-128"/>
                </a:rPr>
                <a:t> </a:t>
              </a:r>
            </a:p>
            <a:p>
              <a:pPr marL="342900" indent="-342900" algn="ctr">
                <a:lnSpc>
                  <a:spcPct val="70000"/>
                </a:lnSpc>
                <a:spcBef>
                  <a:spcPct val="20000"/>
                </a:spcBef>
                <a:buClr>
                  <a:schemeClr val="tx2"/>
                </a:buClr>
                <a:buSzPct val="75000"/>
              </a:pPr>
              <a:r>
                <a:rPr kumimoji="1" lang="en-GB" sz="1400" dirty="0">
                  <a:latin typeface="Calibri" pitchFamily="34" charset="0"/>
                  <a:ea typeface="ＭＳ Ｐゴシック" pitchFamily="34" charset="-128"/>
                </a:rPr>
                <a:t>de </a:t>
              </a:r>
              <a:r>
                <a:rPr kumimoji="1" lang="en-GB" sz="1400" dirty="0" err="1">
                  <a:latin typeface="Calibri" pitchFamily="34" charset="0"/>
                  <a:ea typeface="ＭＳ Ｐゴシック" pitchFamily="34" charset="-128"/>
                </a:rPr>
                <a:t>formulación</a:t>
              </a:r>
              <a:r>
                <a:rPr kumimoji="1" lang="en-GB" sz="1400" dirty="0">
                  <a:latin typeface="Calibri" pitchFamily="34" charset="0"/>
                  <a:ea typeface="ＭＳ Ｐゴシック" pitchFamily="34" charset="-128"/>
                </a:rPr>
                <a:t> de </a:t>
              </a:r>
            </a:p>
            <a:p>
              <a:pPr marL="342900" indent="-342900" algn="ctr">
                <a:lnSpc>
                  <a:spcPct val="70000"/>
                </a:lnSpc>
                <a:spcBef>
                  <a:spcPct val="20000"/>
                </a:spcBef>
                <a:buClr>
                  <a:schemeClr val="tx2"/>
                </a:buClr>
                <a:buSzPct val="75000"/>
              </a:pPr>
              <a:r>
                <a:rPr kumimoji="1" lang="en-GB" sz="1400" dirty="0" err="1">
                  <a:latin typeface="Calibri" pitchFamily="34" charset="0"/>
                  <a:ea typeface="ＭＳ Ｐゴシック" pitchFamily="34" charset="-128"/>
                </a:rPr>
                <a:t>informes</a:t>
              </a:r>
              <a:endParaRPr kumimoji="1" lang="en-GB" sz="1400" dirty="0">
                <a:latin typeface="Calibri" pitchFamily="34" charset="0"/>
                <a:ea typeface="ＭＳ Ｐゴシック" pitchFamily="34" charset="-128"/>
              </a:endParaRPr>
            </a:p>
            <a:p>
              <a:pPr marL="342900" indent="-342900" algn="ctr">
                <a:lnSpc>
                  <a:spcPct val="70000"/>
                </a:lnSpc>
                <a:spcBef>
                  <a:spcPct val="20000"/>
                </a:spcBef>
                <a:buClr>
                  <a:schemeClr val="tx2"/>
                </a:buClr>
                <a:buSzPct val="75000"/>
              </a:pPr>
              <a:endParaRPr kumimoji="1" lang="en-US" altLang="ja-JP" sz="2000" dirty="0">
                <a:latin typeface="Calibri" pitchFamily="34" charset="0"/>
              </a:endParaRPr>
            </a:p>
          </p:txBody>
        </p:sp>
        <p:sp>
          <p:nvSpPr>
            <p:cNvPr id="14344" name="_s75791"/>
            <p:cNvSpPr>
              <a:spLocks noChangeShapeType="1"/>
            </p:cNvSpPr>
            <p:nvPr/>
          </p:nvSpPr>
          <p:spPr bwMode="auto">
            <a:xfrm>
              <a:off x="3151" y="2303"/>
              <a:ext cx="295" cy="17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GB"/>
            </a:p>
          </p:txBody>
        </p:sp>
        <p:sp>
          <p:nvSpPr>
            <p:cNvPr id="14345" name="_s75792"/>
            <p:cNvSpPr>
              <a:spLocks noChangeArrowheads="1"/>
            </p:cNvSpPr>
            <p:nvPr/>
          </p:nvSpPr>
          <p:spPr bwMode="auto">
            <a:xfrm>
              <a:off x="3348" y="2241"/>
              <a:ext cx="732" cy="742"/>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1300" dirty="0" err="1">
                  <a:latin typeface="Calibri" pitchFamily="34" charset="0"/>
                  <a:ea typeface="ＭＳ Ｐゴシック" pitchFamily="34" charset="-128"/>
                </a:rPr>
                <a:t>Programas</a:t>
              </a:r>
              <a:r>
                <a:rPr kumimoji="1" lang="en-GB" sz="1300" dirty="0">
                  <a:latin typeface="Calibri" pitchFamily="34" charset="0"/>
                  <a:ea typeface="ＭＳ Ｐゴシック" pitchFamily="34" charset="-128"/>
                </a:rPr>
                <a:t> en </a:t>
              </a:r>
            </a:p>
            <a:p>
              <a:pPr marL="342900" indent="-342900" algn="ctr">
                <a:lnSpc>
                  <a:spcPct val="70000"/>
                </a:lnSpc>
                <a:spcBef>
                  <a:spcPct val="20000"/>
                </a:spcBef>
                <a:buClr>
                  <a:schemeClr val="tx2"/>
                </a:buClr>
                <a:buSzPct val="75000"/>
              </a:pPr>
              <a:r>
                <a:rPr kumimoji="1" lang="en-GB" sz="1300" dirty="0" err="1">
                  <a:latin typeface="Calibri" pitchFamily="34" charset="0"/>
                  <a:ea typeface="ＭＳ Ｐゴシック" pitchFamily="34" charset="-128"/>
                </a:rPr>
                <a:t>apoyo</a:t>
              </a:r>
              <a:r>
                <a:rPr kumimoji="1" lang="en-GB" sz="1300" dirty="0">
                  <a:latin typeface="Calibri" pitchFamily="34" charset="0"/>
                  <a:ea typeface="ＭＳ Ｐゴシック" pitchFamily="34" charset="-128"/>
                </a:rPr>
                <a:t> al </a:t>
              </a:r>
              <a:r>
                <a:rPr kumimoji="1" lang="en-GB" sz="1300" dirty="0" err="1">
                  <a:latin typeface="Calibri" pitchFamily="34" charset="0"/>
                  <a:ea typeface="ＭＳ Ｐゴシック" pitchFamily="34" charset="-128"/>
                </a:rPr>
                <a:t>seguimiento</a:t>
              </a:r>
              <a:endParaRPr kumimoji="1" lang="en-GB" sz="1300" dirty="0">
                <a:latin typeface="Calibri" pitchFamily="34" charset="0"/>
                <a:ea typeface="ＭＳ Ｐゴシック" pitchFamily="34" charset="-128"/>
              </a:endParaRPr>
            </a:p>
            <a:p>
              <a:pPr marL="342900" indent="-342900" algn="ctr">
                <a:lnSpc>
                  <a:spcPct val="70000"/>
                </a:lnSpc>
                <a:spcBef>
                  <a:spcPct val="20000"/>
                </a:spcBef>
                <a:buClr>
                  <a:schemeClr val="tx2"/>
                </a:buClr>
                <a:buSzPct val="75000"/>
              </a:pPr>
              <a:r>
                <a:rPr kumimoji="1" lang="en-GB" sz="1300" dirty="0">
                  <a:latin typeface="Calibri" pitchFamily="34" charset="0"/>
                  <a:ea typeface="ＭＳ Ｐゴシック" pitchFamily="34" charset="-128"/>
                </a:rPr>
                <a:t>de </a:t>
              </a:r>
              <a:r>
                <a:rPr kumimoji="1" lang="en-GB" sz="1300" dirty="0" err="1">
                  <a:latin typeface="Calibri" pitchFamily="34" charset="0"/>
                  <a:ea typeface="ＭＳ Ｐゴシック" pitchFamily="34" charset="-128"/>
                </a:rPr>
                <a:t>las</a:t>
              </a:r>
              <a:r>
                <a:rPr kumimoji="1" lang="en-GB" sz="1300" dirty="0">
                  <a:latin typeface="Calibri" pitchFamily="34" charset="0"/>
                  <a:ea typeface="ＭＳ Ｐゴシック" pitchFamily="34" charset="-128"/>
                </a:rPr>
                <a:t> </a:t>
              </a:r>
              <a:r>
                <a:rPr kumimoji="1" lang="en-GB" sz="1300" dirty="0" err="1">
                  <a:latin typeface="Calibri" pitchFamily="34" charset="0"/>
                  <a:ea typeface="ＭＳ Ｐゴシック" pitchFamily="34" charset="-128"/>
                </a:rPr>
                <a:t>recomendaciones</a:t>
              </a:r>
              <a:endParaRPr kumimoji="1" lang="en-GB" sz="1300" dirty="0">
                <a:latin typeface="Calibri" pitchFamily="34" charset="0"/>
                <a:ea typeface="ＭＳ Ｐゴシック" pitchFamily="34" charset="-128"/>
              </a:endParaRPr>
            </a:p>
            <a:p>
              <a:pPr marL="342900" indent="-342900" algn="ctr">
                <a:lnSpc>
                  <a:spcPct val="70000"/>
                </a:lnSpc>
                <a:spcBef>
                  <a:spcPct val="20000"/>
                </a:spcBef>
                <a:buClr>
                  <a:schemeClr val="tx2"/>
                </a:buClr>
                <a:buSzPct val="75000"/>
              </a:pPr>
              <a:r>
                <a:rPr kumimoji="1" lang="en-GB" sz="1300" dirty="0" err="1">
                  <a:latin typeface="Calibri" pitchFamily="34" charset="0"/>
                  <a:ea typeface="ＭＳ Ｐゴシック" pitchFamily="34" charset="-128"/>
                </a:rPr>
                <a:t>por</a:t>
              </a:r>
              <a:r>
                <a:rPr kumimoji="1" lang="en-GB" sz="1300" dirty="0">
                  <a:latin typeface="Calibri" pitchFamily="34" charset="0"/>
                  <a:ea typeface="ＭＳ Ｐゴシック" pitchFamily="34" charset="-128"/>
                </a:rPr>
                <a:t> parte del Estado</a:t>
              </a:r>
              <a:endParaRPr kumimoji="1" lang="en-US" altLang="ja-JP" sz="1300" dirty="0">
                <a:latin typeface="Calibri" pitchFamily="34" charset="0"/>
              </a:endParaRPr>
            </a:p>
          </p:txBody>
        </p:sp>
        <p:sp>
          <p:nvSpPr>
            <p:cNvPr id="14346" name="_s75793"/>
            <p:cNvSpPr>
              <a:spLocks noChangeShapeType="1"/>
            </p:cNvSpPr>
            <p:nvPr/>
          </p:nvSpPr>
          <p:spPr bwMode="auto">
            <a:xfrm flipV="1">
              <a:off x="2858" y="1454"/>
              <a:ext cx="0" cy="34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n-GB"/>
            </a:p>
          </p:txBody>
        </p:sp>
        <p:sp>
          <p:nvSpPr>
            <p:cNvPr id="14347" name="_s75794"/>
            <p:cNvSpPr>
              <a:spLocks noChangeArrowheads="1"/>
            </p:cNvSpPr>
            <p:nvPr/>
          </p:nvSpPr>
          <p:spPr bwMode="auto">
            <a:xfrm>
              <a:off x="2519" y="776"/>
              <a:ext cx="679" cy="679"/>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000">
                  <a:latin typeface="Calibri" pitchFamily="34" charset="0"/>
                  <a:ea typeface="ＭＳ Ｐゴシック" pitchFamily="34" charset="-128"/>
                </a:rPr>
                <a:t>Proporcionar </a:t>
              </a:r>
            </a:p>
            <a:p>
              <a:pPr marL="342900" indent="-342900" algn="ctr">
                <a:lnSpc>
                  <a:spcPct val="70000"/>
                </a:lnSpc>
                <a:spcBef>
                  <a:spcPct val="20000"/>
                </a:spcBef>
                <a:buClr>
                  <a:schemeClr val="tx2"/>
                </a:buClr>
                <a:buSzPct val="75000"/>
              </a:pPr>
              <a:r>
                <a:rPr kumimoji="1" lang="en-GB" sz="2000">
                  <a:latin typeface="Calibri" pitchFamily="34" charset="0"/>
                  <a:ea typeface="ＭＳ Ｐゴシック" pitchFamily="34" charset="-128"/>
                </a:rPr>
                <a:t>sus propios</a:t>
              </a:r>
            </a:p>
            <a:p>
              <a:pPr marL="342900" indent="-342900" algn="ctr">
                <a:lnSpc>
                  <a:spcPct val="70000"/>
                </a:lnSpc>
                <a:spcBef>
                  <a:spcPct val="20000"/>
                </a:spcBef>
                <a:buClr>
                  <a:schemeClr val="tx2"/>
                </a:buClr>
                <a:buSzPct val="75000"/>
              </a:pPr>
              <a:r>
                <a:rPr kumimoji="1" lang="en-GB" altLang="ja-JP">
                  <a:latin typeface="Calibri" pitchFamily="34" charset="0"/>
                </a:rPr>
                <a:t>insumos</a:t>
              </a:r>
              <a:endParaRPr kumimoji="1" lang="en-US" altLang="ja-JP">
                <a:latin typeface="Calibri" pitchFamily="34" charset="0"/>
              </a:endParaRPr>
            </a:p>
          </p:txBody>
        </p:sp>
        <p:sp>
          <p:nvSpPr>
            <p:cNvPr id="14348" name="_s75795"/>
            <p:cNvSpPr>
              <a:spLocks noChangeArrowheads="1"/>
            </p:cNvSpPr>
            <p:nvPr/>
          </p:nvSpPr>
          <p:spPr bwMode="auto">
            <a:xfrm>
              <a:off x="2519" y="1795"/>
              <a:ext cx="679" cy="679"/>
            </a:xfrm>
            <a:prstGeom prst="ellipse">
              <a:avLst/>
            </a:prstGeom>
            <a:solidFill>
              <a:srgbClr val="FF9900"/>
            </a:solidFill>
            <a:ln w="9525">
              <a:solidFill>
                <a:schemeClr val="tx1"/>
              </a:solidFill>
              <a:round/>
              <a:headEnd/>
              <a:tailEnd/>
            </a:ln>
          </p:spPr>
          <p:txBody>
            <a:bodyPr wrap="none" lIns="0" tIns="0" rIns="0" bIns="0" anchor="ctr"/>
            <a:lstStyle/>
            <a:p>
              <a:pPr marL="342900" indent="-342900" algn="ctr">
                <a:lnSpc>
                  <a:spcPct val="70000"/>
                </a:lnSpc>
                <a:spcBef>
                  <a:spcPct val="20000"/>
                </a:spcBef>
                <a:buClr>
                  <a:schemeClr val="tx2"/>
                </a:buClr>
                <a:buSzPct val="75000"/>
              </a:pPr>
              <a:r>
                <a:rPr kumimoji="1" lang="en-GB" sz="2900">
                  <a:latin typeface="Calibri" pitchFamily="34" charset="0"/>
                  <a:ea typeface="ＭＳ Ｐゴシック" pitchFamily="34" charset="-128"/>
                </a:rPr>
                <a:t>Equipo </a:t>
              </a:r>
            </a:p>
            <a:p>
              <a:pPr marL="342900" indent="-342900" algn="ctr">
                <a:lnSpc>
                  <a:spcPct val="70000"/>
                </a:lnSpc>
                <a:spcBef>
                  <a:spcPct val="20000"/>
                </a:spcBef>
                <a:buClr>
                  <a:schemeClr val="tx2"/>
                </a:buClr>
                <a:buSzPct val="75000"/>
              </a:pPr>
              <a:r>
                <a:rPr kumimoji="1" lang="en-GB" sz="2900">
                  <a:latin typeface="Calibri" pitchFamily="34" charset="0"/>
                  <a:ea typeface="ＭＳ Ｐゴシック" pitchFamily="34" charset="-128"/>
                </a:rPr>
                <a:t>de País</a:t>
              </a:r>
              <a:endParaRPr kumimoji="1" lang="en-US" altLang="ja-JP" sz="2900">
                <a:latin typeface="Calibri" pitchFamily="34" charset="0"/>
              </a:endParaRPr>
            </a:p>
          </p:txBody>
        </p:sp>
      </p:grpSp>
      <p:sp>
        <p:nvSpPr>
          <p:cNvPr id="14340" name="AutoShape 21"/>
          <p:cNvSpPr>
            <a:spLocks noChangeArrowheads="1"/>
          </p:cNvSpPr>
          <p:nvPr/>
        </p:nvSpPr>
        <p:spPr bwMode="auto">
          <a:xfrm>
            <a:off x="3348038" y="3500438"/>
            <a:ext cx="914400" cy="457200"/>
          </a:xfrm>
          <a:prstGeom prst="flowChartManualInpu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ja-JP" altLang="en-US">
              <a:latin typeface="Calibri" pitchFamily="34" charset="0"/>
            </a:endParaRPr>
          </a:p>
        </p:txBody>
      </p:sp>
      <p:sp>
        <p:nvSpPr>
          <p:cNvPr id="5" name="4 Flecha izquierda y derecha"/>
          <p:cNvSpPr/>
          <p:nvPr/>
        </p:nvSpPr>
        <p:spPr>
          <a:xfrm>
            <a:off x="611188" y="6021388"/>
            <a:ext cx="7921625" cy="64770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95250" indent="-95250" algn="ctr"/>
            <a:r>
              <a:rPr lang="en-GB" sz="2400">
                <a:solidFill>
                  <a:srgbClr val="FFFFFF"/>
                </a:solidFill>
                <a:cs typeface="Arial" charset="0"/>
              </a:rPr>
              <a:t>Divulgación y sensibilización sobre el proceso </a:t>
            </a:r>
            <a:r>
              <a:rPr lang="en-US" sz="2400" b="1">
                <a:solidFill>
                  <a:srgbClr val="FFFFFF"/>
                </a:solidFill>
                <a:cs typeface="Arial" charset="0"/>
              </a:rPr>
              <a:t> </a:t>
            </a:r>
          </a:p>
        </p:txBody>
      </p:sp>
    </p:spTree>
    <p:extLst>
      <p:ext uri="{BB962C8B-B14F-4D97-AF65-F5344CB8AC3E}">
        <p14:creationId xmlns:p14="http://schemas.microsoft.com/office/powerpoint/2010/main" val="30867010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ox(in)">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4"/>
          <p:cNvSpPr>
            <a:spLocks noGrp="1"/>
          </p:cNvSpPr>
          <p:nvPr>
            <p:ph type="title" idx="4294967295"/>
          </p:nvPr>
        </p:nvSpPr>
        <p:spPr>
          <a:xfrm>
            <a:off x="1403350" y="274638"/>
            <a:ext cx="7283450" cy="1143000"/>
          </a:xfrm>
        </p:spPr>
        <p:txBody>
          <a:bodyPr/>
          <a:lstStyle/>
          <a:p>
            <a:r>
              <a:rPr kumimoji="1" lang="es-ES" altLang="ja-JP" sz="3600" dirty="0" smtClean="0"/>
              <a:t>Sistemas Regionales de </a:t>
            </a:r>
            <a:br>
              <a:rPr kumimoji="1" lang="es-ES" altLang="ja-JP" sz="3600" dirty="0" smtClean="0"/>
            </a:br>
            <a:r>
              <a:rPr kumimoji="1" lang="es-ES" altLang="ja-JP" sz="3600" dirty="0" smtClean="0"/>
              <a:t>Derechos Humanos</a:t>
            </a:r>
            <a:endParaRPr kumimoji="1" lang="es-ES" altLang="en-US" sz="3600" dirty="0" smtClean="0"/>
          </a:p>
        </p:txBody>
      </p:sp>
      <p:sp>
        <p:nvSpPr>
          <p:cNvPr id="77827" name="Text Placeholder 5"/>
          <p:cNvSpPr>
            <a:spLocks noGrp="1"/>
          </p:cNvSpPr>
          <p:nvPr>
            <p:ph type="body" idx="4294967295"/>
          </p:nvPr>
        </p:nvSpPr>
        <p:spPr>
          <a:xfrm>
            <a:off x="468313" y="1412875"/>
            <a:ext cx="4040187" cy="639763"/>
          </a:xfrm>
        </p:spPr>
        <p:txBody>
          <a:bodyPr anchor="b"/>
          <a:lstStyle/>
          <a:p>
            <a:pPr marL="0" indent="0">
              <a:buFont typeface="Arial" charset="0"/>
              <a:buNone/>
            </a:pPr>
            <a:r>
              <a:rPr kumimoji="1" lang="es-ES" altLang="ja-JP" sz="2000" b="1" smtClean="0"/>
              <a:t>Instrumentos</a:t>
            </a:r>
            <a:endParaRPr kumimoji="1" lang="es-ES" altLang="en-US" sz="2000" b="1" smtClean="0"/>
          </a:p>
        </p:txBody>
      </p:sp>
      <p:sp>
        <p:nvSpPr>
          <p:cNvPr id="77828" name="Content Placeholder 6"/>
          <p:cNvSpPr>
            <a:spLocks noGrp="1"/>
          </p:cNvSpPr>
          <p:nvPr>
            <p:ph sz="half" idx="4294967295"/>
          </p:nvPr>
        </p:nvSpPr>
        <p:spPr>
          <a:xfrm>
            <a:off x="395288" y="1844675"/>
            <a:ext cx="4187825" cy="3990975"/>
          </a:xfrm>
        </p:spPr>
        <p:txBody>
          <a:bodyPr/>
          <a:lstStyle/>
          <a:p>
            <a:pPr>
              <a:lnSpc>
                <a:spcPct val="90000"/>
              </a:lnSpc>
            </a:pPr>
            <a:endParaRPr kumimoji="1" lang="es-ES" altLang="ja-JP" sz="2000" dirty="0" smtClean="0"/>
          </a:p>
          <a:p>
            <a:pPr>
              <a:lnSpc>
                <a:spcPct val="90000"/>
              </a:lnSpc>
            </a:pPr>
            <a:r>
              <a:rPr kumimoji="1" lang="es-ES" altLang="ja-JP" sz="2000" dirty="0" smtClean="0"/>
              <a:t>Convención Europea para la Protección de los Derechos Humanos y las Libertades Fundamentales</a:t>
            </a:r>
          </a:p>
          <a:p>
            <a:pPr>
              <a:lnSpc>
                <a:spcPct val="90000"/>
              </a:lnSpc>
            </a:pPr>
            <a:r>
              <a:rPr lang="es-ES" altLang="ja-JP" sz="2000" dirty="0" smtClean="0"/>
              <a:t>Convención Americana sobre Derechos Humanos y el </a:t>
            </a:r>
            <a:r>
              <a:rPr lang="es-CL" sz="2000" dirty="0"/>
              <a:t>Protocolo de San Salvador </a:t>
            </a:r>
            <a:r>
              <a:rPr lang="es-ES" altLang="ja-JP" sz="2000" dirty="0" smtClean="0"/>
              <a:t>Derechos Económicos, Sociales y Culturales</a:t>
            </a:r>
          </a:p>
          <a:p>
            <a:pPr>
              <a:lnSpc>
                <a:spcPct val="90000"/>
              </a:lnSpc>
            </a:pPr>
            <a:r>
              <a:rPr kumimoji="1" lang="es-ES" altLang="ja-JP" sz="2000" dirty="0" smtClean="0"/>
              <a:t>Carta Africana de los Derechos Humanos y de los Pueblos</a:t>
            </a:r>
          </a:p>
          <a:p>
            <a:pPr>
              <a:lnSpc>
                <a:spcPct val="90000"/>
              </a:lnSpc>
            </a:pPr>
            <a:r>
              <a:rPr lang="es-ES" altLang="ja-JP" sz="2000" dirty="0" smtClean="0"/>
              <a:t>Carta Árabe de los Derechos Humanos</a:t>
            </a:r>
          </a:p>
        </p:txBody>
      </p:sp>
      <p:sp>
        <p:nvSpPr>
          <p:cNvPr id="77829" name="Text Placeholder 7"/>
          <p:cNvSpPr>
            <a:spLocks noGrp="1"/>
          </p:cNvSpPr>
          <p:nvPr>
            <p:ph type="body" sz="quarter" idx="4294967295"/>
          </p:nvPr>
        </p:nvSpPr>
        <p:spPr>
          <a:xfrm>
            <a:off x="4643438" y="1412875"/>
            <a:ext cx="4041775" cy="639763"/>
          </a:xfrm>
        </p:spPr>
        <p:txBody>
          <a:bodyPr anchor="b"/>
          <a:lstStyle/>
          <a:p>
            <a:pPr marL="0" indent="0">
              <a:buFont typeface="Arial" charset="0"/>
              <a:buNone/>
            </a:pPr>
            <a:r>
              <a:rPr kumimoji="1" lang="es-ES" altLang="ja-JP" sz="2000" b="1" smtClean="0"/>
              <a:t>Mecanismos</a:t>
            </a:r>
            <a:endParaRPr kumimoji="1" lang="es-ES" altLang="en-US" sz="2000" b="1" smtClean="0"/>
          </a:p>
        </p:txBody>
      </p:sp>
      <p:sp>
        <p:nvSpPr>
          <p:cNvPr id="77830" name="Content Placeholder 8"/>
          <p:cNvSpPr>
            <a:spLocks noGrp="1"/>
          </p:cNvSpPr>
          <p:nvPr>
            <p:ph sz="quarter" idx="4294967295"/>
          </p:nvPr>
        </p:nvSpPr>
        <p:spPr>
          <a:xfrm>
            <a:off x="4716463" y="2205038"/>
            <a:ext cx="4041775" cy="3951287"/>
          </a:xfrm>
        </p:spPr>
        <p:txBody>
          <a:bodyPr/>
          <a:lstStyle/>
          <a:p>
            <a:r>
              <a:rPr kumimoji="1" lang="es-ES" altLang="ja-JP" sz="1800" smtClean="0"/>
              <a:t>Tribunal Europeo de Derechos Humanos</a:t>
            </a:r>
          </a:p>
          <a:p>
            <a:r>
              <a:rPr lang="es-ES" altLang="ja-JP" sz="1800" smtClean="0"/>
              <a:t>Comisión Interamericana de Derechos Humanos</a:t>
            </a:r>
          </a:p>
          <a:p>
            <a:r>
              <a:rPr kumimoji="1" lang="es-ES" altLang="ja-JP" sz="1800" smtClean="0"/>
              <a:t>Corte Interamericana de Derechos Humanos</a:t>
            </a:r>
          </a:p>
          <a:p>
            <a:r>
              <a:rPr lang="es-ES" altLang="ja-JP" sz="1800" smtClean="0"/>
              <a:t>Carta Africana de los Derechos Humanos y de los Pueblos</a:t>
            </a:r>
          </a:p>
          <a:p>
            <a:r>
              <a:rPr kumimoji="1" lang="es-ES" altLang="ja-JP" sz="1800" smtClean="0"/>
              <a:t>Corte Africana de los Derechos Humanos y de los Pueblos</a:t>
            </a:r>
          </a:p>
          <a:p>
            <a:r>
              <a:rPr kumimoji="1" lang="es-ES" altLang="ja-JP" sz="1800" smtClean="0"/>
              <a:t>Comité Árabe de expertos de Derechos Humanos</a:t>
            </a:r>
          </a:p>
          <a:p>
            <a:r>
              <a:rPr kumimoji="1" lang="es-ES" altLang="ja-JP" sz="1800" smtClean="0"/>
              <a:t>Comisión Intergubernamental de Derechos Humanos de la ASEAN (AICHR)</a:t>
            </a:r>
            <a:endParaRPr kumimoji="1" lang="es-ES" altLang="en-US" sz="1800" smtClean="0"/>
          </a:p>
          <a:p>
            <a:endParaRPr kumimoji="1" lang="es-ES" altLang="en-US" sz="180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itle 3"/>
          <p:cNvSpPr>
            <a:spLocks noGrp="1"/>
          </p:cNvSpPr>
          <p:nvPr>
            <p:ph type="title" idx="4294967295"/>
          </p:nvPr>
        </p:nvSpPr>
        <p:spPr>
          <a:xfrm>
            <a:off x="1547813" y="274638"/>
            <a:ext cx="7138987" cy="1143000"/>
          </a:xfrm>
        </p:spPr>
        <p:txBody>
          <a:bodyPr/>
          <a:lstStyle/>
          <a:p>
            <a:r>
              <a:rPr kumimoji="1" lang="es-ES" altLang="ja-JP" sz="3600" dirty="0" smtClean="0"/>
              <a:t>Sistema nacional de protección de derechos humanos</a:t>
            </a:r>
            <a:endParaRPr kumimoji="1" lang="es-ES" altLang="en-US" sz="3600" dirty="0" smtClean="0"/>
          </a:p>
        </p:txBody>
      </p:sp>
      <p:sp>
        <p:nvSpPr>
          <p:cNvPr id="79875" name="Content Placeholder 4"/>
          <p:cNvSpPr>
            <a:spLocks noGrp="1"/>
          </p:cNvSpPr>
          <p:nvPr>
            <p:ph idx="4294967295"/>
          </p:nvPr>
        </p:nvSpPr>
        <p:spPr>
          <a:xfrm>
            <a:off x="468313" y="1916113"/>
            <a:ext cx="8229600" cy="4525962"/>
          </a:xfrm>
        </p:spPr>
        <p:txBody>
          <a:bodyPr/>
          <a:lstStyle/>
          <a:p>
            <a:pPr>
              <a:buFont typeface="Arial" charset="0"/>
              <a:buNone/>
            </a:pPr>
            <a:r>
              <a:rPr kumimoji="1" lang="es-ES" altLang="ja-JP" sz="2400" dirty="0" smtClean="0"/>
              <a:t>Garantizar el respeto de los derechos humanos requiere:</a:t>
            </a:r>
          </a:p>
          <a:p>
            <a:pPr>
              <a:buFont typeface="Arial" charset="0"/>
              <a:buNone/>
            </a:pPr>
            <a:endParaRPr kumimoji="1" lang="es-ES" altLang="ja-JP" sz="2400" dirty="0" smtClean="0"/>
          </a:p>
          <a:p>
            <a:r>
              <a:rPr lang="es-ES" altLang="ja-JP" sz="2400" dirty="0" smtClean="0"/>
              <a:t>Marco constitucional y legal</a:t>
            </a:r>
          </a:p>
          <a:p>
            <a:r>
              <a:rPr kumimoji="1" lang="es-ES" altLang="ja-JP" sz="2400" dirty="0" smtClean="0"/>
              <a:t>Instituciones eficaces (parlamento, gobierno, poder judicial, la administración pública, instituciones de Derechos Humanos)</a:t>
            </a:r>
          </a:p>
          <a:p>
            <a:r>
              <a:rPr lang="es-ES" altLang="ja-JP" sz="2400" dirty="0" smtClean="0"/>
              <a:t>Procedimientos y procesos de inclusión de recursos eficaces</a:t>
            </a:r>
          </a:p>
          <a:p>
            <a:r>
              <a:rPr kumimoji="1" lang="es-ES" altLang="ja-JP" sz="2400" dirty="0" smtClean="0"/>
              <a:t>Políticas y programas, incluida la sensibilización</a:t>
            </a:r>
          </a:p>
          <a:p>
            <a:r>
              <a:rPr lang="es-ES" altLang="ja-JP" sz="2400" dirty="0" smtClean="0"/>
              <a:t>Dinámica de la sociedad civil y medios de comunicación libres</a:t>
            </a:r>
            <a:endParaRPr kumimoji="1" lang="es-ES" altLang="en-US" sz="2400"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martArt Placeholder 6"/>
          <p:cNvGraphicFramePr>
            <a:graphicFrameLocks noGrp="1"/>
          </p:cNvGraphicFramePr>
          <p:nvPr>
            <p:ph type="dgm" idx="4294967295"/>
          </p:nvPr>
        </p:nvGraphicFramePr>
        <p:xfrm>
          <a:off x="546100" y="163195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a:spLocks noChangeArrowheads="1"/>
          </p:cNvSpPr>
          <p:nvPr/>
        </p:nvSpPr>
        <p:spPr bwMode="auto">
          <a:xfrm>
            <a:off x="395288" y="1785938"/>
            <a:ext cx="2819400" cy="730250"/>
          </a:xfrm>
          <a:prstGeom prst="rect">
            <a:avLst/>
          </a:prstGeom>
          <a:noFill/>
          <a:ln w="9525">
            <a:noFill/>
            <a:miter lim="800000"/>
            <a:headEnd/>
            <a:tailEnd/>
          </a:ln>
        </p:spPr>
        <p:txBody>
          <a:bodyPr>
            <a:spAutoFit/>
          </a:bodyPr>
          <a:lstStyle/>
          <a:p>
            <a:r>
              <a:rPr lang="es-ES" altLang="ja-JP" sz="2000">
                <a:cs typeface="Arial" charset="0"/>
              </a:rPr>
              <a:t>Protección global y regional son complementarios</a:t>
            </a:r>
            <a:endParaRPr lang="es-ES" altLang="en-US" sz="2000">
              <a:cs typeface="Arial" charset="0"/>
            </a:endParaRPr>
          </a:p>
        </p:txBody>
      </p:sp>
      <p:sp>
        <p:nvSpPr>
          <p:cNvPr id="10" name="TextBox 9"/>
          <p:cNvSpPr txBox="1">
            <a:spLocks noChangeArrowheads="1"/>
          </p:cNvSpPr>
          <p:nvPr/>
        </p:nvSpPr>
        <p:spPr bwMode="auto">
          <a:xfrm>
            <a:off x="6000750" y="1785938"/>
            <a:ext cx="2714625" cy="1016000"/>
          </a:xfrm>
          <a:prstGeom prst="rect">
            <a:avLst/>
          </a:prstGeom>
          <a:noFill/>
          <a:ln w="9525">
            <a:noFill/>
            <a:miter lim="800000"/>
            <a:headEnd/>
            <a:tailEnd/>
          </a:ln>
        </p:spPr>
        <p:txBody>
          <a:bodyPr>
            <a:spAutoFit/>
          </a:bodyPr>
          <a:lstStyle/>
          <a:p>
            <a:r>
              <a:rPr lang="es-ES" altLang="ja-JP" sz="2000">
                <a:cs typeface="Arial" charset="0"/>
              </a:rPr>
              <a:t>Normas regionales y mundiales requieren la aplicación nacional</a:t>
            </a:r>
            <a:endParaRPr lang="es-ES" altLang="en-US" sz="2000">
              <a:cs typeface="Arial" charset="0"/>
            </a:endParaRPr>
          </a:p>
        </p:txBody>
      </p:sp>
      <p:sp>
        <p:nvSpPr>
          <p:cNvPr id="12" name="TextBox 11"/>
          <p:cNvSpPr txBox="1">
            <a:spLocks noChangeArrowheads="1"/>
          </p:cNvSpPr>
          <p:nvPr/>
        </p:nvSpPr>
        <p:spPr bwMode="auto">
          <a:xfrm>
            <a:off x="1071563" y="5072063"/>
            <a:ext cx="3241675" cy="730250"/>
          </a:xfrm>
          <a:prstGeom prst="rect">
            <a:avLst/>
          </a:prstGeom>
          <a:noFill/>
          <a:ln w="9525">
            <a:noFill/>
            <a:miter lim="800000"/>
            <a:headEnd/>
            <a:tailEnd/>
          </a:ln>
        </p:spPr>
        <p:txBody>
          <a:bodyPr>
            <a:spAutoFit/>
          </a:bodyPr>
          <a:lstStyle/>
          <a:p>
            <a:r>
              <a:rPr lang="es-ES" altLang="ja-JP" sz="2000">
                <a:cs typeface="Arial" charset="0"/>
              </a:rPr>
              <a:t>Normas nacionales deben ser coherentes con las normas mundiales y regionales</a:t>
            </a:r>
            <a:endParaRPr lang="es-ES" altLang="en-US" sz="2000">
              <a:cs typeface="Arial" charset="0"/>
            </a:endParaRPr>
          </a:p>
        </p:txBody>
      </p:sp>
      <p:sp>
        <p:nvSpPr>
          <p:cNvPr id="81926" name="Title 4"/>
          <p:cNvSpPr txBox="1">
            <a:spLocks/>
          </p:cNvSpPr>
          <p:nvPr/>
        </p:nvSpPr>
        <p:spPr bwMode="auto">
          <a:xfrm>
            <a:off x="1259632" y="188640"/>
            <a:ext cx="7820917" cy="1143000"/>
          </a:xfrm>
          <a:prstGeom prst="rect">
            <a:avLst/>
          </a:prstGeom>
          <a:noFill/>
          <a:ln w="9525">
            <a:noFill/>
            <a:miter lim="800000"/>
            <a:headEnd/>
            <a:tailEnd/>
          </a:ln>
        </p:spPr>
        <p:txBody>
          <a:bodyPr/>
          <a:lstStyle/>
          <a:p>
            <a:pPr algn="ctr"/>
            <a:r>
              <a:rPr lang="es-ES" altLang="ja-JP" sz="2800" b="1" dirty="0">
                <a:cs typeface="Arial" charset="0"/>
              </a:rPr>
              <a:t>Los vínculos entre los sistemas de protección nacional, regional e internacional</a:t>
            </a:r>
            <a:endParaRPr lang="es-ES" altLang="en-US" sz="2800" b="1" dirty="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20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0" end="0"/>
                                            </p:txEl>
                                          </p:spTgt>
                                        </p:tgtEl>
                                        <p:attrNameLst>
                                          <p:attrName>style.visibility</p:attrName>
                                        </p:attrNameLst>
                                      </p:cBhvr>
                                      <p:to>
                                        <p:strVal val="visible"/>
                                      </p:to>
                                    </p:set>
                                    <p:animEffect transition="in" filter="fade">
                                      <p:cBhvr>
                                        <p:cTn id="12" dur="2000"/>
                                        <p:tgtEl>
                                          <p:spTgt spid="1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P spid="10" grpId="0" build="allAtOnce"/>
      <p:bldP spid="12"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933267" y="260648"/>
            <a:ext cx="8229600" cy="1143000"/>
          </a:xfrm>
        </p:spPr>
        <p:txBody>
          <a:bodyPr/>
          <a:lstStyle/>
          <a:p>
            <a:r>
              <a:rPr kumimoji="1" lang="es-ES" altLang="ja-JP" sz="3600" dirty="0" smtClean="0"/>
              <a:t>Hitos de la Incorporación de Derechos Humanos en la ONU</a:t>
            </a:r>
            <a:endParaRPr kumimoji="1" lang="es-ES" altLang="en-US" sz="3600" dirty="0" smtClean="0"/>
          </a:p>
        </p:txBody>
      </p:sp>
      <p:graphicFrame>
        <p:nvGraphicFramePr>
          <p:cNvPr id="4" name="Content Placeholder 3"/>
          <p:cNvGraphicFramePr>
            <a:graphicFrameLocks noGrp="1"/>
          </p:cNvGraphicFramePr>
          <p:nvPr>
            <p:ph idx="4294967295"/>
          </p:nvPr>
        </p:nvGraphicFramePr>
        <p:xfrm>
          <a:off x="251520" y="1916832"/>
          <a:ext cx="889248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Oval 5"/>
          <p:cNvSpPr/>
          <p:nvPr/>
        </p:nvSpPr>
        <p:spPr>
          <a:xfrm>
            <a:off x="7235825" y="2636838"/>
            <a:ext cx="573088" cy="571500"/>
          </a:xfrm>
          <a:prstGeom prst="ellipse">
            <a:avLst/>
          </a:pr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3970" name="Rectangle 2"/>
          <p:cNvSpPr>
            <a:spLocks noGrp="1"/>
          </p:cNvSpPr>
          <p:nvPr>
            <p:ph type="title" idx="4294967295"/>
          </p:nvPr>
        </p:nvSpPr>
        <p:spPr/>
        <p:txBody>
          <a:bodyPr/>
          <a:lstStyle/>
          <a:p>
            <a:endParaRPr lang="en-US" smtClean="0"/>
          </a:p>
        </p:txBody>
      </p:sp>
      <p:sp>
        <p:nvSpPr>
          <p:cNvPr id="83971" name="Rectangle 3"/>
          <p:cNvSpPr>
            <a:spLocks noGrp="1"/>
          </p:cNvSpPr>
          <p:nvPr>
            <p:ph type="body" idx="4294967295"/>
          </p:nvPr>
        </p:nvSpPr>
        <p:spPr>
          <a:xfrm>
            <a:off x="899592" y="1600200"/>
            <a:ext cx="7560840" cy="4525963"/>
          </a:xfrm>
        </p:spPr>
        <p:txBody>
          <a:bodyPr/>
          <a:lstStyle/>
          <a:p>
            <a:pPr>
              <a:buFont typeface="Arial" charset="0"/>
              <a:buNone/>
            </a:pPr>
            <a:endParaRPr lang="es-ES" dirty="0" smtClean="0"/>
          </a:p>
          <a:p>
            <a:pPr algn="ctr">
              <a:buFont typeface="Arial" charset="0"/>
              <a:buNone/>
            </a:pPr>
            <a:r>
              <a:rPr lang="es-ES" sz="4400" dirty="0" smtClean="0"/>
              <a:t>Derechos humanos – </a:t>
            </a:r>
          </a:p>
          <a:p>
            <a:pPr algn="ctr">
              <a:buFont typeface="Arial" charset="0"/>
              <a:buNone/>
            </a:pPr>
            <a:r>
              <a:rPr lang="es-ES" sz="4400" dirty="0" smtClean="0"/>
              <a:t>un curso intensivo </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2899" name="Text Box 3"/>
          <p:cNvSpPr txBox="1">
            <a:spLocks noChangeArrowheads="1"/>
          </p:cNvSpPr>
          <p:nvPr/>
        </p:nvSpPr>
        <p:spPr bwMode="auto">
          <a:xfrm>
            <a:off x="1979613" y="1268413"/>
            <a:ext cx="5256212" cy="400110"/>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s-ES" altLang="ja-JP" sz="2000" dirty="0">
                <a:latin typeface="+mn-lt"/>
                <a:cs typeface="Arial" charset="0"/>
              </a:rPr>
              <a:t>Titulares de obligaciones</a:t>
            </a:r>
          </a:p>
        </p:txBody>
      </p:sp>
      <p:sp>
        <p:nvSpPr>
          <p:cNvPr id="9220" name="AutoShape 4"/>
          <p:cNvSpPr>
            <a:spLocks noChangeArrowheads="1"/>
          </p:cNvSpPr>
          <p:nvPr/>
        </p:nvSpPr>
        <p:spPr bwMode="auto">
          <a:xfrm>
            <a:off x="4211638" y="2060575"/>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sz="1400">
              <a:latin typeface="Calibri" pitchFamily="34" charset="0"/>
              <a:cs typeface="Arial" charset="0"/>
            </a:endParaRPr>
          </a:p>
        </p:txBody>
      </p:sp>
      <p:sp>
        <p:nvSpPr>
          <p:cNvPr id="9221" name="AutoShape 5"/>
          <p:cNvSpPr>
            <a:spLocks noChangeArrowheads="1"/>
          </p:cNvSpPr>
          <p:nvPr/>
        </p:nvSpPr>
        <p:spPr bwMode="auto">
          <a:xfrm>
            <a:off x="12588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sz="1400">
              <a:latin typeface="Calibri" pitchFamily="34" charset="0"/>
              <a:cs typeface="Arial" charset="0"/>
            </a:endParaRPr>
          </a:p>
        </p:txBody>
      </p:sp>
      <p:sp>
        <p:nvSpPr>
          <p:cNvPr id="9222" name="AutoShape 6"/>
          <p:cNvSpPr>
            <a:spLocks noChangeArrowheads="1"/>
          </p:cNvSpPr>
          <p:nvPr/>
        </p:nvSpPr>
        <p:spPr bwMode="auto">
          <a:xfrm>
            <a:off x="4140200"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sz="1400">
              <a:latin typeface="Calibri" pitchFamily="34" charset="0"/>
              <a:cs typeface="Arial" charset="0"/>
            </a:endParaRPr>
          </a:p>
        </p:txBody>
      </p:sp>
      <p:sp>
        <p:nvSpPr>
          <p:cNvPr id="9223" name="AutoShape 7"/>
          <p:cNvSpPr>
            <a:spLocks noChangeArrowheads="1"/>
          </p:cNvSpPr>
          <p:nvPr/>
        </p:nvSpPr>
        <p:spPr bwMode="auto">
          <a:xfrm>
            <a:off x="6948488" y="3644900"/>
            <a:ext cx="685800" cy="838200"/>
          </a:xfrm>
          <a:prstGeom prst="downArrow">
            <a:avLst>
              <a:gd name="adj1" fmla="val 50000"/>
              <a:gd name="adj2" fmla="val 30556"/>
            </a:avLst>
          </a:prstGeom>
          <a:solidFill>
            <a:schemeClr val="tx2"/>
          </a:solidFill>
          <a:ln w="9525">
            <a:solidFill>
              <a:schemeClr val="tx1"/>
            </a:solidFill>
            <a:miter lim="800000"/>
            <a:headEnd/>
            <a:tailEnd/>
          </a:ln>
        </p:spPr>
        <p:txBody>
          <a:bodyPr vert="eaVert" wrap="none" anchor="ctr"/>
          <a:lstStyle/>
          <a:p>
            <a:endParaRPr lang="ja-JP" altLang="en-US" sz="1400">
              <a:latin typeface="Calibri" pitchFamily="34" charset="0"/>
              <a:cs typeface="Arial" charset="0"/>
            </a:endParaRPr>
          </a:p>
        </p:txBody>
      </p:sp>
      <p:sp>
        <p:nvSpPr>
          <p:cNvPr id="592904" name="Text Box 8"/>
          <p:cNvSpPr txBox="1">
            <a:spLocks noChangeArrowheads="1"/>
          </p:cNvSpPr>
          <p:nvPr/>
        </p:nvSpPr>
        <p:spPr bwMode="auto">
          <a:xfrm>
            <a:off x="611188" y="3068638"/>
            <a:ext cx="2073275" cy="338554"/>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s-ES" altLang="ja-JP" sz="1600" dirty="0" smtClean="0">
                <a:latin typeface="+mn-lt"/>
                <a:cs typeface="Arial" charset="0"/>
              </a:rPr>
              <a:t>Respetar</a:t>
            </a:r>
            <a:endParaRPr lang="es-ES" altLang="ja-JP" sz="1600" dirty="0">
              <a:latin typeface="+mn-lt"/>
              <a:cs typeface="Arial" charset="0"/>
            </a:endParaRPr>
          </a:p>
        </p:txBody>
      </p:sp>
      <p:sp>
        <p:nvSpPr>
          <p:cNvPr id="592905" name="Text Box 9"/>
          <p:cNvSpPr txBox="1">
            <a:spLocks noChangeArrowheads="1"/>
          </p:cNvSpPr>
          <p:nvPr/>
        </p:nvSpPr>
        <p:spPr bwMode="auto">
          <a:xfrm>
            <a:off x="3419475" y="3068638"/>
            <a:ext cx="2073275" cy="338554"/>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s-ES" altLang="ja-JP" sz="1600" dirty="0">
                <a:latin typeface="+mn-lt"/>
                <a:cs typeface="Arial" charset="0"/>
              </a:rPr>
              <a:t>Proteger</a:t>
            </a:r>
          </a:p>
        </p:txBody>
      </p:sp>
      <p:sp>
        <p:nvSpPr>
          <p:cNvPr id="592906" name="Text Box 10"/>
          <p:cNvSpPr txBox="1">
            <a:spLocks noChangeArrowheads="1"/>
          </p:cNvSpPr>
          <p:nvPr/>
        </p:nvSpPr>
        <p:spPr bwMode="auto">
          <a:xfrm>
            <a:off x="6227763" y="3068638"/>
            <a:ext cx="2073275" cy="338554"/>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algn="ctr" eaLnBrk="0" fontAlgn="auto" hangingPunct="0">
              <a:spcAft>
                <a:spcPts val="0"/>
              </a:spcAft>
              <a:defRPr/>
            </a:pPr>
            <a:r>
              <a:rPr lang="es-ES" altLang="ja-JP" sz="1600">
                <a:latin typeface="+mn-lt"/>
                <a:cs typeface="Arial" charset="0"/>
              </a:rPr>
              <a:t>Cumplir</a:t>
            </a:r>
          </a:p>
        </p:txBody>
      </p:sp>
      <p:sp>
        <p:nvSpPr>
          <p:cNvPr id="592907" name="Text Box 11"/>
          <p:cNvSpPr txBox="1">
            <a:spLocks noChangeArrowheads="1"/>
          </p:cNvSpPr>
          <p:nvPr/>
        </p:nvSpPr>
        <p:spPr bwMode="auto">
          <a:xfrm>
            <a:off x="3419475" y="4724400"/>
            <a:ext cx="2305050" cy="738664"/>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s-ES" altLang="ja-JP" sz="1400" i="1" dirty="0">
                <a:solidFill>
                  <a:srgbClr val="FF0000"/>
                </a:solidFill>
                <a:latin typeface="+mn-lt"/>
                <a:cs typeface="Arial" charset="0"/>
              </a:rPr>
              <a:t>Impedir </a:t>
            </a:r>
            <a:r>
              <a:rPr lang="es-ES" altLang="ja-JP" sz="1400" dirty="0">
                <a:latin typeface="+mn-lt"/>
                <a:cs typeface="Arial" charset="0"/>
              </a:rPr>
              <a:t> que los demás interfieran con el disfrute de los derechos</a:t>
            </a:r>
          </a:p>
        </p:txBody>
      </p:sp>
      <p:sp>
        <p:nvSpPr>
          <p:cNvPr id="592908" name="Text Box 12"/>
          <p:cNvSpPr txBox="1">
            <a:spLocks noChangeArrowheads="1"/>
          </p:cNvSpPr>
          <p:nvPr/>
        </p:nvSpPr>
        <p:spPr bwMode="auto">
          <a:xfrm>
            <a:off x="539750" y="4724400"/>
            <a:ext cx="2303463" cy="523220"/>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s-ES" altLang="ja-JP" sz="1400" i="1" dirty="0">
                <a:solidFill>
                  <a:srgbClr val="FF0000"/>
                </a:solidFill>
                <a:latin typeface="+mn-lt"/>
                <a:cs typeface="Arial" charset="0"/>
              </a:rPr>
              <a:t>Abstenerse</a:t>
            </a:r>
            <a:r>
              <a:rPr lang="es-ES" altLang="ja-JP" sz="1400" dirty="0">
                <a:latin typeface="+mn-lt"/>
                <a:cs typeface="Arial" charset="0"/>
              </a:rPr>
              <a:t>  de interferir con el disfrute de los derechos</a:t>
            </a:r>
          </a:p>
        </p:txBody>
      </p:sp>
      <p:sp>
        <p:nvSpPr>
          <p:cNvPr id="592909" name="Text Box 13"/>
          <p:cNvSpPr txBox="1">
            <a:spLocks noChangeArrowheads="1"/>
          </p:cNvSpPr>
          <p:nvPr/>
        </p:nvSpPr>
        <p:spPr bwMode="auto">
          <a:xfrm>
            <a:off x="6156325" y="4724400"/>
            <a:ext cx="2217738" cy="954107"/>
          </a:xfrm>
          <a:prstGeom prst="rect">
            <a:avLst/>
          </a:prstGeom>
          <a:solidFill>
            <a:srgbClr val="FFFFFF"/>
          </a:solidFill>
          <a:ln w="12700">
            <a:solidFill>
              <a:schemeClr val="tx1"/>
            </a:solidFill>
            <a:miter lim="800000"/>
            <a:headEnd/>
            <a:tailEnd/>
          </a:ln>
          <a:effectLst>
            <a:outerShdw dist="107763" dir="2700000" algn="ctr" rotWithShape="0">
              <a:srgbClr val="808080">
                <a:alpha val="50000"/>
              </a:srgbClr>
            </a:outerShdw>
          </a:effectLst>
        </p:spPr>
        <p:txBody>
          <a:bodyPr>
            <a:spAutoFit/>
          </a:bodyPr>
          <a:lstStyle/>
          <a:p>
            <a:pPr eaLnBrk="0" fontAlgn="auto" hangingPunct="0">
              <a:spcAft>
                <a:spcPts val="0"/>
              </a:spcAft>
              <a:defRPr/>
            </a:pPr>
            <a:r>
              <a:rPr lang="es-ES" altLang="ja-JP" sz="1400" i="1" dirty="0">
                <a:solidFill>
                  <a:srgbClr val="FF0000"/>
                </a:solidFill>
                <a:latin typeface="+mn-lt"/>
                <a:cs typeface="Arial" charset="0"/>
              </a:rPr>
              <a:t>Adoptar</a:t>
            </a:r>
            <a:r>
              <a:rPr lang="es-ES" sz="1400" dirty="0" smtClean="0"/>
              <a:t> medidas apropiadas para lograr la plena realización de los derechos</a:t>
            </a:r>
          </a:p>
        </p:txBody>
      </p:sp>
      <p:sp>
        <p:nvSpPr>
          <p:cNvPr id="85005" name="Title 16"/>
          <p:cNvSpPr>
            <a:spLocks noGrp="1"/>
          </p:cNvSpPr>
          <p:nvPr>
            <p:ph type="title" idx="4294967295"/>
          </p:nvPr>
        </p:nvSpPr>
        <p:spPr>
          <a:xfrm>
            <a:off x="1394483" y="141512"/>
            <a:ext cx="7355160" cy="1143000"/>
          </a:xfrm>
        </p:spPr>
        <p:txBody>
          <a:bodyPr/>
          <a:lstStyle/>
          <a:p>
            <a:r>
              <a:rPr lang="es-ES" altLang="ja-JP" sz="3600" dirty="0" smtClean="0"/>
              <a:t>Obligaciones de Derechos Humanos</a:t>
            </a:r>
            <a:endParaRPr lang="es-ES" altLang="en-US" sz="3600" dirty="0" smtClean="0"/>
          </a:p>
        </p:txBody>
      </p:sp>
      <p:sp>
        <p:nvSpPr>
          <p:cNvPr id="16" name="Rectangular Callout 15"/>
          <p:cNvSpPr/>
          <p:nvPr/>
        </p:nvSpPr>
        <p:spPr>
          <a:xfrm>
            <a:off x="5072063" y="2071688"/>
            <a:ext cx="2786062" cy="612775"/>
          </a:xfrm>
          <a:prstGeom prst="wedgeRectCallout">
            <a:avLst>
              <a:gd name="adj1" fmla="val -29303"/>
              <a:gd name="adj2" fmla="val -120456"/>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altLang="ja-JP" b="1">
                <a:solidFill>
                  <a:srgbClr val="FFFFFF"/>
                </a:solidFill>
              </a:rPr>
              <a:t>Derecho al agua</a:t>
            </a:r>
            <a:endParaRPr lang="es-ES" altLang="en-US" b="1">
              <a:solidFill>
                <a:srgbClr val="FFFFFF"/>
              </a:solidFill>
            </a:endParaRPr>
          </a:p>
        </p:txBody>
      </p:sp>
      <p:sp>
        <p:nvSpPr>
          <p:cNvPr id="19" name="Rectangular Callout 18"/>
          <p:cNvSpPr/>
          <p:nvPr/>
        </p:nvSpPr>
        <p:spPr>
          <a:xfrm>
            <a:off x="571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altLang="ja-JP" sz="1100" b="1">
                <a:solidFill>
                  <a:srgbClr val="FFFFFF"/>
                </a:solidFill>
              </a:rPr>
              <a:t>No desconectar suministro sin el debido proceso</a:t>
            </a:r>
            <a:endParaRPr lang="es-ES" altLang="en-US" sz="1100" b="1">
              <a:solidFill>
                <a:srgbClr val="FFFFFF"/>
              </a:solidFill>
            </a:endParaRPr>
          </a:p>
        </p:txBody>
      </p:sp>
      <p:sp>
        <p:nvSpPr>
          <p:cNvPr id="20" name="Rectangular Callout 19"/>
          <p:cNvSpPr/>
          <p:nvPr/>
        </p:nvSpPr>
        <p:spPr>
          <a:xfrm>
            <a:off x="34290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altLang="ja-JP" sz="1100" b="1">
                <a:solidFill>
                  <a:srgbClr val="FFFFFF"/>
                </a:solidFill>
              </a:rPr>
              <a:t>Pro-poca regulación de precio cuando se privatiza el suministro</a:t>
            </a:r>
            <a:endParaRPr lang="es-ES" altLang="en-US" sz="1100" b="1">
              <a:solidFill>
                <a:srgbClr val="FFFFFF"/>
              </a:solidFill>
            </a:endParaRPr>
          </a:p>
        </p:txBody>
      </p:sp>
      <p:sp>
        <p:nvSpPr>
          <p:cNvPr id="21" name="Rectangular Callout 20"/>
          <p:cNvSpPr/>
          <p:nvPr/>
        </p:nvSpPr>
        <p:spPr>
          <a:xfrm>
            <a:off x="6286500" y="3643313"/>
            <a:ext cx="2643188" cy="612775"/>
          </a:xfrm>
          <a:prstGeom prst="wedgeRectCallout">
            <a:avLst>
              <a:gd name="adj1" fmla="val -33538"/>
              <a:gd name="adj2" fmla="val 127498"/>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S" altLang="ja-JP" sz="1200" b="1">
                <a:solidFill>
                  <a:srgbClr val="FFFFFF"/>
                </a:solidFill>
              </a:rPr>
              <a:t>Garantizar, con el tiempo, que todo el mundo esté conectado</a:t>
            </a:r>
            <a:endParaRPr lang="es-ES" altLang="en-US" sz="1200" b="1">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2899">
                                            <p:bg/>
                                          </p:spTgt>
                                        </p:tgtEl>
                                        <p:attrNameLst>
                                          <p:attrName>style.visibility</p:attrName>
                                        </p:attrNameLst>
                                      </p:cBhvr>
                                      <p:to>
                                        <p:strVal val="visible"/>
                                      </p:to>
                                    </p:set>
                                    <p:animEffect transition="in" filter="fade">
                                      <p:cBhvr>
                                        <p:cTn id="7" dur="2000"/>
                                        <p:tgtEl>
                                          <p:spTgt spid="59289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2899">
                                            <p:txEl>
                                              <p:pRg st="0" end="0"/>
                                            </p:txEl>
                                          </p:spTgt>
                                        </p:tgtEl>
                                        <p:attrNameLst>
                                          <p:attrName>style.visibility</p:attrName>
                                        </p:attrNameLst>
                                      </p:cBhvr>
                                      <p:to>
                                        <p:strVal val="visible"/>
                                      </p:to>
                                    </p:set>
                                    <p:animEffect transition="in" filter="fade">
                                      <p:cBhvr>
                                        <p:cTn id="10" dur="2000"/>
                                        <p:tgtEl>
                                          <p:spTgt spid="59289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9220"/>
                                        </p:tgtEl>
                                        <p:attrNameLst>
                                          <p:attrName>style.visibility</p:attrName>
                                        </p:attrNameLst>
                                      </p:cBhvr>
                                      <p:to>
                                        <p:strVal val="visible"/>
                                      </p:to>
                                    </p:set>
                                    <p:animEffect transition="in" filter="blinds(horizontal)">
                                      <p:cBhvr>
                                        <p:cTn id="15" dur="500"/>
                                        <p:tgtEl>
                                          <p:spTgt spid="922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92904">
                                            <p:bg/>
                                          </p:spTgt>
                                        </p:tgtEl>
                                        <p:attrNameLst>
                                          <p:attrName>style.visibility</p:attrName>
                                        </p:attrNameLst>
                                      </p:cBhvr>
                                      <p:to>
                                        <p:strVal val="visible"/>
                                      </p:to>
                                    </p:set>
                                    <p:animEffect transition="in" filter="fade">
                                      <p:cBhvr>
                                        <p:cTn id="20" dur="2000"/>
                                        <p:tgtEl>
                                          <p:spTgt spid="592904">
                                            <p:bg/>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92904">
                                            <p:txEl>
                                              <p:pRg st="0" end="0"/>
                                            </p:txEl>
                                          </p:spTgt>
                                        </p:tgtEl>
                                        <p:attrNameLst>
                                          <p:attrName>style.visibility</p:attrName>
                                        </p:attrNameLst>
                                      </p:cBhvr>
                                      <p:to>
                                        <p:strVal val="visible"/>
                                      </p:to>
                                    </p:set>
                                    <p:animEffect transition="in" filter="fade">
                                      <p:cBhvr>
                                        <p:cTn id="23" dur="2000"/>
                                        <p:tgtEl>
                                          <p:spTgt spid="59290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92905">
                                            <p:bg/>
                                          </p:spTgt>
                                        </p:tgtEl>
                                        <p:attrNameLst>
                                          <p:attrName>style.visibility</p:attrName>
                                        </p:attrNameLst>
                                      </p:cBhvr>
                                      <p:to>
                                        <p:strVal val="visible"/>
                                      </p:to>
                                    </p:set>
                                    <p:animEffect transition="in" filter="fade">
                                      <p:cBhvr>
                                        <p:cTn id="28" dur="2000"/>
                                        <p:tgtEl>
                                          <p:spTgt spid="592905">
                                            <p:bg/>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92905">
                                            <p:txEl>
                                              <p:pRg st="0" end="0"/>
                                            </p:txEl>
                                          </p:spTgt>
                                        </p:tgtEl>
                                        <p:attrNameLst>
                                          <p:attrName>style.visibility</p:attrName>
                                        </p:attrNameLst>
                                      </p:cBhvr>
                                      <p:to>
                                        <p:strVal val="visible"/>
                                      </p:to>
                                    </p:set>
                                    <p:animEffect transition="in" filter="fade">
                                      <p:cBhvr>
                                        <p:cTn id="31" dur="2000"/>
                                        <p:tgtEl>
                                          <p:spTgt spid="59290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92906">
                                            <p:bg/>
                                          </p:spTgt>
                                        </p:tgtEl>
                                        <p:attrNameLst>
                                          <p:attrName>style.visibility</p:attrName>
                                        </p:attrNameLst>
                                      </p:cBhvr>
                                      <p:to>
                                        <p:strVal val="visible"/>
                                      </p:to>
                                    </p:set>
                                    <p:animEffect transition="in" filter="fade">
                                      <p:cBhvr>
                                        <p:cTn id="36" dur="2000"/>
                                        <p:tgtEl>
                                          <p:spTgt spid="592906">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92906">
                                            <p:txEl>
                                              <p:pRg st="0" end="0"/>
                                            </p:txEl>
                                          </p:spTgt>
                                        </p:tgtEl>
                                        <p:attrNameLst>
                                          <p:attrName>style.visibility</p:attrName>
                                        </p:attrNameLst>
                                      </p:cBhvr>
                                      <p:to>
                                        <p:strVal val="visible"/>
                                      </p:to>
                                    </p:set>
                                    <p:animEffect transition="in" filter="fade">
                                      <p:cBhvr>
                                        <p:cTn id="39" dur="2000"/>
                                        <p:tgtEl>
                                          <p:spTgt spid="592906">
                                            <p:txEl>
                                              <p:pRg st="0" end="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221"/>
                                        </p:tgtEl>
                                        <p:attrNameLst>
                                          <p:attrName>style.visibility</p:attrName>
                                        </p:attrNameLst>
                                      </p:cBhvr>
                                      <p:to>
                                        <p:strVal val="visible"/>
                                      </p:to>
                                    </p:set>
                                    <p:animEffect transition="in" filter="fade">
                                      <p:cBhvr>
                                        <p:cTn id="44" dur="2000"/>
                                        <p:tgtEl>
                                          <p:spTgt spid="92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92908"/>
                                        </p:tgtEl>
                                        <p:attrNameLst>
                                          <p:attrName>style.visibility</p:attrName>
                                        </p:attrNameLst>
                                      </p:cBhvr>
                                      <p:to>
                                        <p:strVal val="visible"/>
                                      </p:to>
                                    </p:set>
                                    <p:animEffect transition="in" filter="fade">
                                      <p:cBhvr>
                                        <p:cTn id="47" dur="2000"/>
                                        <p:tgtEl>
                                          <p:spTgt spid="59290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9222"/>
                                        </p:tgtEl>
                                        <p:attrNameLst>
                                          <p:attrName>style.visibility</p:attrName>
                                        </p:attrNameLst>
                                      </p:cBhvr>
                                      <p:to>
                                        <p:strVal val="visible"/>
                                      </p:to>
                                    </p:set>
                                    <p:animEffect transition="in" filter="fade">
                                      <p:cBhvr>
                                        <p:cTn id="52" dur="2000"/>
                                        <p:tgtEl>
                                          <p:spTgt spid="922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92907"/>
                                        </p:tgtEl>
                                        <p:attrNameLst>
                                          <p:attrName>style.visibility</p:attrName>
                                        </p:attrNameLst>
                                      </p:cBhvr>
                                      <p:to>
                                        <p:strVal val="visible"/>
                                      </p:to>
                                    </p:set>
                                    <p:animEffect transition="in" filter="fade">
                                      <p:cBhvr>
                                        <p:cTn id="55" dur="2000"/>
                                        <p:tgtEl>
                                          <p:spTgt spid="59290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9223"/>
                                        </p:tgtEl>
                                        <p:attrNameLst>
                                          <p:attrName>style.visibility</p:attrName>
                                        </p:attrNameLst>
                                      </p:cBhvr>
                                      <p:to>
                                        <p:strVal val="visible"/>
                                      </p:to>
                                    </p:set>
                                    <p:animEffect transition="in" filter="fade">
                                      <p:cBhvr>
                                        <p:cTn id="60" dur="2000"/>
                                        <p:tgtEl>
                                          <p:spTgt spid="92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92909"/>
                                        </p:tgtEl>
                                        <p:attrNameLst>
                                          <p:attrName>style.visibility</p:attrName>
                                        </p:attrNameLst>
                                      </p:cBhvr>
                                      <p:to>
                                        <p:strVal val="visible"/>
                                      </p:to>
                                    </p:set>
                                    <p:animEffect transition="in" filter="fade">
                                      <p:cBhvr>
                                        <p:cTn id="63" dur="2000"/>
                                        <p:tgtEl>
                                          <p:spTgt spid="592909"/>
                                        </p:tgtEl>
                                      </p:cBhvr>
                                    </p:animEffect>
                                  </p:childTnLst>
                                </p:cTn>
                              </p:par>
                            </p:childTnLst>
                          </p:cTn>
                        </p:par>
                      </p:childTnLst>
                    </p:cTn>
                  </p:par>
                  <p:par>
                    <p:cTn id="64" fill="hold">
                      <p:stCondLst>
                        <p:cond delay="indefinite"/>
                      </p:stCondLst>
                      <p:childTnLst>
                        <p:par>
                          <p:cTn id="65" fill="hold">
                            <p:stCondLst>
                              <p:cond delay="0"/>
                            </p:stCondLst>
                            <p:childTnLst>
                              <p:par>
                                <p:cTn id="66" presetID="3" presetClass="entr" presetSubtype="10" fill="hold" grpId="0" nodeType="click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blinds(horizontal)">
                                      <p:cBhvr>
                                        <p:cTn id="68" dur="500"/>
                                        <p:tgtEl>
                                          <p:spTgt spid="16"/>
                                        </p:tgtEl>
                                      </p:cBhvr>
                                    </p:animEffec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blinds(horizontal)">
                                      <p:cBhvr>
                                        <p:cTn id="73" dur="500"/>
                                        <p:tgtEl>
                                          <p:spTgt spid="19"/>
                                        </p:tgtEl>
                                      </p:cBhvr>
                                    </p:animEffect>
                                  </p:childTnLst>
                                </p:cTn>
                              </p:par>
                            </p:childTnLst>
                          </p:cTn>
                        </p:par>
                      </p:childTnLst>
                    </p:cTn>
                  </p:par>
                  <p:par>
                    <p:cTn id="74" fill="hold">
                      <p:stCondLst>
                        <p:cond delay="indefinite"/>
                      </p:stCondLst>
                      <p:childTnLst>
                        <p:par>
                          <p:cTn id="75" fill="hold">
                            <p:stCondLst>
                              <p:cond delay="0"/>
                            </p:stCondLst>
                            <p:childTnLst>
                              <p:par>
                                <p:cTn id="76" presetID="3" presetClass="entr" presetSubtype="10" fill="hold" grpId="0"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blinds(horizontal)">
                                      <p:cBhvr>
                                        <p:cTn id="78" dur="500"/>
                                        <p:tgtEl>
                                          <p:spTgt spid="20"/>
                                        </p:tgtEl>
                                      </p:cBhvr>
                                    </p:animEffect>
                                  </p:childTnLst>
                                </p:cTn>
                              </p:par>
                            </p:childTnLst>
                          </p:cTn>
                        </p:par>
                      </p:childTnLst>
                    </p:cTn>
                  </p:par>
                  <p:par>
                    <p:cTn id="79" fill="hold">
                      <p:stCondLst>
                        <p:cond delay="indefinite"/>
                      </p:stCondLst>
                      <p:childTnLst>
                        <p:par>
                          <p:cTn id="80" fill="hold">
                            <p:stCondLst>
                              <p:cond delay="0"/>
                            </p:stCondLst>
                            <p:childTnLst>
                              <p:par>
                                <p:cTn id="81" presetID="3" presetClass="entr" presetSubtype="10" fill="hold" grpId="0"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blinds(horizontal)">
                                      <p:cBhvr>
                                        <p:cTn id="8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899" grpId="0" build="allAtOnce" animBg="1"/>
      <p:bldP spid="9220" grpId="0" animBg="1"/>
      <p:bldP spid="9221" grpId="0" animBg="1"/>
      <p:bldP spid="9222" grpId="0" animBg="1"/>
      <p:bldP spid="9223" grpId="0" animBg="1"/>
      <p:bldP spid="592904" grpId="0" build="allAtOnce" animBg="1"/>
      <p:bldP spid="592905" grpId="0" build="allAtOnce" animBg="1"/>
      <p:bldP spid="592906" grpId="0" build="allAtOnce" animBg="1"/>
      <p:bldP spid="592907" grpId="0" animBg="1"/>
      <p:bldP spid="592908" grpId="0" animBg="1"/>
      <p:bldP spid="592909" grpId="0" animBg="1"/>
      <p:bldP spid="16" grpId="0" animBg="1"/>
      <p:bldP spid="19" grpId="0" animBg="1"/>
      <p:bldP spid="20" grpId="0" animBg="1"/>
      <p:bldP spid="21"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ext Box 3"/>
          <p:cNvSpPr txBox="1">
            <a:spLocks noChangeArrowheads="1"/>
          </p:cNvSpPr>
          <p:nvPr/>
        </p:nvSpPr>
        <p:spPr bwMode="auto">
          <a:xfrm>
            <a:off x="2339975" y="188913"/>
            <a:ext cx="5256213" cy="400110"/>
          </a:xfrm>
          <a:prstGeom prst="rect">
            <a:avLst/>
          </a:prstGeom>
          <a:solidFill>
            <a:srgbClr val="FFFFFF"/>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s-ES" sz="2000" dirty="0" smtClean="0">
                <a:solidFill>
                  <a:srgbClr val="C00000"/>
                </a:solidFill>
              </a:rPr>
              <a:t>Obligación de los portadores de deberes  </a:t>
            </a:r>
          </a:p>
        </p:txBody>
      </p:sp>
      <p:sp>
        <p:nvSpPr>
          <p:cNvPr id="16387" name="AutoShape 4"/>
          <p:cNvSpPr>
            <a:spLocks noChangeArrowheads="1"/>
          </p:cNvSpPr>
          <p:nvPr/>
        </p:nvSpPr>
        <p:spPr bwMode="auto">
          <a:xfrm>
            <a:off x="4427538" y="765175"/>
            <a:ext cx="685800" cy="431800"/>
          </a:xfrm>
          <a:prstGeom prst="downArrow">
            <a:avLst>
              <a:gd name="adj1" fmla="val 50000"/>
              <a:gd name="adj2" fmla="val 25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nSpc>
                <a:spcPct val="80000"/>
              </a:lnSpc>
              <a:spcBef>
                <a:spcPct val="20000"/>
              </a:spcBef>
              <a:buClr>
                <a:srgbClr val="006699"/>
              </a:buClr>
              <a:buFont typeface="Wingdings" pitchFamily="2" charset="2"/>
              <a:buChar char="§"/>
              <a:defRPr/>
            </a:pPr>
            <a:endParaRPr lang="en-CA" sz="1200" b="1">
              <a:solidFill>
                <a:srgbClr val="000000"/>
              </a:solidFill>
              <a:latin typeface="Arial" pitchFamily="34" charset="0"/>
            </a:endParaRPr>
          </a:p>
        </p:txBody>
      </p:sp>
      <p:sp>
        <p:nvSpPr>
          <p:cNvPr id="16388" name="AutoShape 5"/>
          <p:cNvSpPr>
            <a:spLocks noChangeArrowheads="1"/>
          </p:cNvSpPr>
          <p:nvPr/>
        </p:nvSpPr>
        <p:spPr bwMode="auto">
          <a:xfrm>
            <a:off x="1562100" y="1700213"/>
            <a:ext cx="685800" cy="385762"/>
          </a:xfrm>
          <a:prstGeom prst="downArrow">
            <a:avLst>
              <a:gd name="adj1" fmla="val 50000"/>
              <a:gd name="adj2" fmla="val 25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nSpc>
                <a:spcPct val="80000"/>
              </a:lnSpc>
              <a:spcBef>
                <a:spcPct val="20000"/>
              </a:spcBef>
              <a:buClr>
                <a:srgbClr val="006699"/>
              </a:buClr>
              <a:buFont typeface="Wingdings" pitchFamily="2" charset="2"/>
              <a:buChar char="§"/>
              <a:defRPr/>
            </a:pPr>
            <a:endParaRPr lang="en-CA" sz="1200" b="1">
              <a:solidFill>
                <a:srgbClr val="000000"/>
              </a:solidFill>
              <a:latin typeface="Arial" pitchFamily="34" charset="0"/>
            </a:endParaRPr>
          </a:p>
        </p:txBody>
      </p:sp>
      <p:sp>
        <p:nvSpPr>
          <p:cNvPr id="16389" name="AutoShape 6"/>
          <p:cNvSpPr>
            <a:spLocks noChangeArrowheads="1"/>
          </p:cNvSpPr>
          <p:nvPr/>
        </p:nvSpPr>
        <p:spPr bwMode="auto">
          <a:xfrm>
            <a:off x="4443413" y="1700213"/>
            <a:ext cx="685800" cy="433387"/>
          </a:xfrm>
          <a:prstGeom prst="downArrow">
            <a:avLst>
              <a:gd name="adj1" fmla="val 50000"/>
              <a:gd name="adj2" fmla="val 25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nSpc>
                <a:spcPct val="80000"/>
              </a:lnSpc>
              <a:spcBef>
                <a:spcPct val="20000"/>
              </a:spcBef>
              <a:buClr>
                <a:srgbClr val="006699"/>
              </a:buClr>
              <a:buFont typeface="Wingdings" pitchFamily="2" charset="2"/>
              <a:buChar char="§"/>
              <a:defRPr/>
            </a:pPr>
            <a:endParaRPr lang="en-CA" sz="1200" b="1">
              <a:solidFill>
                <a:srgbClr val="000000"/>
              </a:solidFill>
              <a:latin typeface="Arial" pitchFamily="34" charset="0"/>
            </a:endParaRPr>
          </a:p>
        </p:txBody>
      </p:sp>
      <p:sp>
        <p:nvSpPr>
          <p:cNvPr id="16390" name="AutoShape 7"/>
          <p:cNvSpPr>
            <a:spLocks noChangeArrowheads="1"/>
          </p:cNvSpPr>
          <p:nvPr/>
        </p:nvSpPr>
        <p:spPr bwMode="auto">
          <a:xfrm>
            <a:off x="7251700" y="1700213"/>
            <a:ext cx="685800" cy="433387"/>
          </a:xfrm>
          <a:prstGeom prst="downArrow">
            <a:avLst>
              <a:gd name="adj1" fmla="val 50000"/>
              <a:gd name="adj2" fmla="val 25000"/>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nSpc>
                <a:spcPct val="80000"/>
              </a:lnSpc>
              <a:spcBef>
                <a:spcPct val="20000"/>
              </a:spcBef>
              <a:buClr>
                <a:srgbClr val="006699"/>
              </a:buClr>
              <a:buFont typeface="Wingdings" pitchFamily="2" charset="2"/>
              <a:buChar char="§"/>
              <a:defRPr/>
            </a:pPr>
            <a:endParaRPr lang="en-CA" sz="1200" b="1">
              <a:solidFill>
                <a:srgbClr val="000000"/>
              </a:solidFill>
              <a:latin typeface="Arial" pitchFamily="34" charset="0"/>
            </a:endParaRPr>
          </a:p>
        </p:txBody>
      </p:sp>
      <p:sp>
        <p:nvSpPr>
          <p:cNvPr id="16391" name="Text Box 8"/>
          <p:cNvSpPr txBox="1">
            <a:spLocks noChangeArrowheads="1"/>
          </p:cNvSpPr>
          <p:nvPr/>
        </p:nvSpPr>
        <p:spPr bwMode="auto">
          <a:xfrm>
            <a:off x="914400" y="1196975"/>
            <a:ext cx="2073275" cy="338554"/>
          </a:xfrm>
          <a:prstGeom prst="rect">
            <a:avLst/>
          </a:prstGeom>
          <a:solidFill>
            <a:srgbClr val="FFFFFF"/>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lgn="ctr">
              <a:defRPr/>
            </a:pPr>
            <a:r>
              <a:rPr lang="es-ES" smtClean="0">
                <a:solidFill>
                  <a:srgbClr val="000000"/>
                </a:solidFill>
              </a:rPr>
              <a:t>Respetar</a:t>
            </a:r>
          </a:p>
        </p:txBody>
      </p:sp>
      <p:sp>
        <p:nvSpPr>
          <p:cNvPr id="16392" name="Text Box 9"/>
          <p:cNvSpPr txBox="1">
            <a:spLocks noChangeArrowheads="1"/>
          </p:cNvSpPr>
          <p:nvPr/>
        </p:nvSpPr>
        <p:spPr bwMode="auto">
          <a:xfrm>
            <a:off x="3722688" y="1196975"/>
            <a:ext cx="2073275" cy="338554"/>
          </a:xfrm>
          <a:prstGeom prst="rect">
            <a:avLst/>
          </a:prstGeom>
          <a:solidFill>
            <a:srgbClr val="FFFFFF"/>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lgn="ctr">
              <a:defRPr/>
            </a:pPr>
            <a:r>
              <a:rPr lang="es-ES" smtClean="0">
                <a:solidFill>
                  <a:srgbClr val="000000"/>
                </a:solidFill>
              </a:rPr>
              <a:t>Proteger</a:t>
            </a:r>
          </a:p>
        </p:txBody>
      </p:sp>
      <p:sp>
        <p:nvSpPr>
          <p:cNvPr id="16393" name="Text Box 10"/>
          <p:cNvSpPr txBox="1">
            <a:spLocks noChangeArrowheads="1"/>
          </p:cNvSpPr>
          <p:nvPr/>
        </p:nvSpPr>
        <p:spPr bwMode="auto">
          <a:xfrm>
            <a:off x="6530975" y="1196975"/>
            <a:ext cx="2073275" cy="338554"/>
          </a:xfrm>
          <a:prstGeom prst="rect">
            <a:avLst/>
          </a:prstGeom>
          <a:solidFill>
            <a:srgbClr val="FFFFFF"/>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lgn="ctr">
              <a:defRPr/>
            </a:pPr>
            <a:r>
              <a:rPr lang="es-ES" smtClean="0">
                <a:solidFill>
                  <a:srgbClr val="000000"/>
                </a:solidFill>
              </a:rPr>
              <a:t>Cumplir</a:t>
            </a:r>
          </a:p>
        </p:txBody>
      </p:sp>
      <p:sp>
        <p:nvSpPr>
          <p:cNvPr id="16394" name="Text Box 11"/>
          <p:cNvSpPr txBox="1">
            <a:spLocks noChangeArrowheads="1"/>
          </p:cNvSpPr>
          <p:nvPr/>
        </p:nvSpPr>
        <p:spPr bwMode="auto">
          <a:xfrm>
            <a:off x="3419475" y="2181225"/>
            <a:ext cx="2592388" cy="646331"/>
          </a:xfrm>
          <a:prstGeom prst="rect">
            <a:avLst/>
          </a:prstGeom>
          <a:solidFill>
            <a:srgbClr val="FFFFFF"/>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s-ES" sz="1200" dirty="0" smtClean="0"/>
              <a:t>Impedir que los demás interfieran con el disfrute de los derechos</a:t>
            </a:r>
            <a:endParaRPr lang="es-ES" sz="1400" b="0" smtClean="0">
              <a:solidFill>
                <a:srgbClr val="000000"/>
              </a:solidFill>
            </a:endParaRPr>
          </a:p>
        </p:txBody>
      </p:sp>
      <p:sp>
        <p:nvSpPr>
          <p:cNvPr id="16395" name="Text Box 12"/>
          <p:cNvSpPr txBox="1">
            <a:spLocks noChangeArrowheads="1"/>
          </p:cNvSpPr>
          <p:nvPr/>
        </p:nvSpPr>
        <p:spPr bwMode="auto">
          <a:xfrm>
            <a:off x="466725" y="2181225"/>
            <a:ext cx="2592388" cy="461665"/>
          </a:xfrm>
          <a:prstGeom prst="rect">
            <a:avLst/>
          </a:prstGeom>
          <a:solidFill>
            <a:srgbClr val="FFFFFF"/>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s-ES" sz="1200" dirty="0" smtClean="0"/>
              <a:t>Abstenerse de interferir con el disfrute de los derechos</a:t>
            </a:r>
            <a:endParaRPr lang="es-ES" sz="1400" b="0" smtClean="0">
              <a:solidFill>
                <a:srgbClr val="000000"/>
              </a:solidFill>
            </a:endParaRPr>
          </a:p>
        </p:txBody>
      </p:sp>
      <p:sp>
        <p:nvSpPr>
          <p:cNvPr id="16396" name="Text Box 13"/>
          <p:cNvSpPr txBox="1">
            <a:spLocks noChangeArrowheads="1"/>
          </p:cNvSpPr>
          <p:nvPr/>
        </p:nvSpPr>
        <p:spPr bwMode="auto">
          <a:xfrm>
            <a:off x="6300788" y="2181225"/>
            <a:ext cx="2663825" cy="677108"/>
          </a:xfrm>
          <a:prstGeom prst="rect">
            <a:avLst/>
          </a:prstGeom>
          <a:solidFill>
            <a:srgbClr val="FFFFFF"/>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s-ES" sz="1400" i="1" smtClean="0">
                <a:solidFill>
                  <a:srgbClr val="000000"/>
                </a:solidFill>
              </a:rPr>
              <a:t>Adoptar</a:t>
            </a:r>
            <a:r>
              <a:rPr lang="es-ES" sz="1200" dirty="0" smtClean="0"/>
              <a:t> medidas apropiadas para lograr la plena realización de los derechos</a:t>
            </a:r>
          </a:p>
        </p:txBody>
      </p:sp>
      <p:sp>
        <p:nvSpPr>
          <p:cNvPr id="16397" name="Text Box 14"/>
          <p:cNvSpPr txBox="1">
            <a:spLocks noChangeArrowheads="1"/>
          </p:cNvSpPr>
          <p:nvPr/>
        </p:nvSpPr>
        <p:spPr bwMode="auto">
          <a:xfrm>
            <a:off x="468313" y="3201988"/>
            <a:ext cx="2592387" cy="1600438"/>
          </a:xfrm>
          <a:prstGeom prst="rect">
            <a:avLst/>
          </a:prstGeom>
          <a:solidFill>
            <a:srgbClr val="FFFFFF"/>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s-ES" sz="1400" dirty="0" smtClean="0">
                <a:solidFill>
                  <a:srgbClr val="000000"/>
                </a:solidFill>
              </a:rPr>
              <a:t>Directrices del Ministerio de Salud, capacitación, supervisión para </a:t>
            </a:r>
            <a:r>
              <a:rPr lang="es-ES" sz="1400" dirty="0" smtClean="0"/>
              <a:t>garantizar que el estado de portador de VIH no se utiliza para determinar el acceso a la asistencia medica</a:t>
            </a:r>
            <a:endParaRPr lang="es-ES" sz="1400" b="0" dirty="0" smtClean="0"/>
          </a:p>
        </p:txBody>
      </p:sp>
      <p:sp>
        <p:nvSpPr>
          <p:cNvPr id="16398" name="Rectangle 4"/>
          <p:cNvSpPr>
            <a:spLocks noChangeArrowheads="1"/>
          </p:cNvSpPr>
          <p:nvPr/>
        </p:nvSpPr>
        <p:spPr bwMode="auto">
          <a:xfrm rot="-5400000">
            <a:off x="-510381" y="3736181"/>
            <a:ext cx="1524000" cy="719138"/>
          </a:xfrm>
          <a:prstGeom prst="rect">
            <a:avLst/>
          </a:prstGeom>
          <a:noFill/>
          <a:ln>
            <a:noFill/>
          </a:ln>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31750">
                <a:solidFill>
                  <a:schemeClr val="tx1"/>
                </a:solidFill>
                <a:miter lim="800000"/>
                <a:headEnd/>
                <a:tailEnd/>
              </a14:hiddenLine>
            </a:ext>
          </a:extLst>
        </p:spPr>
        <p:txBody>
          <a:bodyPr wrap="none" anchor="ctr"/>
          <a:lstStyle/>
          <a:p>
            <a:pPr algn="ctr">
              <a:lnSpc>
                <a:spcPct val="90000"/>
              </a:lnSpc>
              <a:spcBef>
                <a:spcPct val="20000"/>
              </a:spcBef>
              <a:defRPr/>
            </a:pPr>
            <a:r>
              <a:rPr lang="es-ES" altLang="ja-JP" sz="1200" b="1" dirty="0">
                <a:solidFill>
                  <a:srgbClr val="FF0000"/>
                </a:solidFill>
                <a:latin typeface="Arial" pitchFamily="34" charset="0"/>
              </a:rPr>
              <a:t>Ejemplos</a:t>
            </a:r>
          </a:p>
        </p:txBody>
      </p:sp>
      <p:sp>
        <p:nvSpPr>
          <p:cNvPr id="16399" name="Text Box 19"/>
          <p:cNvSpPr txBox="1">
            <a:spLocks noChangeArrowheads="1"/>
          </p:cNvSpPr>
          <p:nvPr/>
        </p:nvSpPr>
        <p:spPr bwMode="auto">
          <a:xfrm>
            <a:off x="3492500" y="3249613"/>
            <a:ext cx="2592388" cy="1384995"/>
          </a:xfrm>
          <a:prstGeom prst="rect">
            <a:avLst/>
          </a:prstGeom>
          <a:solidFill>
            <a:srgbClr val="FFFFFF"/>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s-ES" sz="1400" smtClean="0">
                <a:solidFill>
                  <a:srgbClr val="000000"/>
                </a:solidFill>
              </a:rPr>
              <a:t>Derecho del trabajo y las directrices del Ministerio de Trabajo que hace que sean ilegales las pruebas obligatorias del VIH en las solicitudes de empleo</a:t>
            </a:r>
            <a:endParaRPr lang="es-ES" sz="1400" b="0" smtClean="0">
              <a:solidFill>
                <a:srgbClr val="000000"/>
              </a:solidFill>
            </a:endParaRPr>
          </a:p>
        </p:txBody>
      </p:sp>
      <p:sp>
        <p:nvSpPr>
          <p:cNvPr id="16400" name="Text Box 20"/>
          <p:cNvSpPr txBox="1">
            <a:spLocks noChangeArrowheads="1"/>
          </p:cNvSpPr>
          <p:nvPr/>
        </p:nvSpPr>
        <p:spPr bwMode="auto">
          <a:xfrm>
            <a:off x="6443663" y="3262313"/>
            <a:ext cx="2592387" cy="892552"/>
          </a:xfrm>
          <a:prstGeom prst="rect">
            <a:avLst/>
          </a:prstGeom>
          <a:solidFill>
            <a:srgbClr val="FFFFFF"/>
          </a:solidFill>
          <a:ln>
            <a:noFill/>
          </a:ln>
          <a:effectLst>
            <a:outerShdw dist="107763" dir="2700000" algn="ctr" rotWithShape="0">
              <a:srgbClr val="808080">
                <a:alpha val="50000"/>
              </a:srgbClr>
            </a:outerShdw>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sz="1600" b="1">
                <a:solidFill>
                  <a:schemeClr val="tx1"/>
                </a:solidFill>
                <a:latin typeface="Arial" pitchFamily="34" charset="0"/>
              </a:defRPr>
            </a:lvl1pPr>
            <a:lvl2pPr marL="742950" indent="-285750" eaLnBrk="0" hangingPunct="0">
              <a:defRPr sz="1600" b="1">
                <a:solidFill>
                  <a:schemeClr val="tx1"/>
                </a:solidFill>
                <a:latin typeface="Arial" pitchFamily="34" charset="0"/>
              </a:defRPr>
            </a:lvl2pPr>
            <a:lvl3pPr marL="1143000" indent="-228600" eaLnBrk="0" hangingPunct="0">
              <a:defRPr sz="1600" b="1">
                <a:solidFill>
                  <a:schemeClr val="tx1"/>
                </a:solidFill>
                <a:latin typeface="Arial" pitchFamily="34" charset="0"/>
              </a:defRPr>
            </a:lvl3pPr>
            <a:lvl4pPr marL="1600200" indent="-228600" eaLnBrk="0" hangingPunct="0">
              <a:defRPr sz="1600" b="1">
                <a:solidFill>
                  <a:schemeClr val="tx1"/>
                </a:solidFill>
                <a:latin typeface="Arial" pitchFamily="34" charset="0"/>
              </a:defRPr>
            </a:lvl4pPr>
            <a:lvl5pPr marL="2057400" indent="-228600" eaLnBrk="0" hangingPunct="0">
              <a:defRPr sz="1600" b="1">
                <a:solidFill>
                  <a:schemeClr val="tx1"/>
                </a:solidFill>
                <a:latin typeface="Arial" pitchFamily="34" charset="0"/>
              </a:defRPr>
            </a:lvl5pPr>
            <a:lvl6pPr marL="25146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6pPr>
            <a:lvl7pPr marL="29718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7pPr>
            <a:lvl8pPr marL="34290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8pPr>
            <a:lvl9pPr marL="3886200" indent="-228600" eaLnBrk="0" fontAlgn="base" hangingPunct="0">
              <a:lnSpc>
                <a:spcPct val="80000"/>
              </a:lnSpc>
              <a:spcBef>
                <a:spcPct val="20000"/>
              </a:spcBef>
              <a:spcAft>
                <a:spcPct val="0"/>
              </a:spcAft>
              <a:buClr>
                <a:srgbClr val="006699"/>
              </a:buClr>
              <a:buFont typeface="Wingdings" pitchFamily="2" charset="2"/>
              <a:buChar char="§"/>
              <a:defRPr sz="1600" b="1">
                <a:solidFill>
                  <a:schemeClr val="tx1"/>
                </a:solidFill>
                <a:latin typeface="Arial" pitchFamily="34" charset="0"/>
              </a:defRPr>
            </a:lvl9pPr>
          </a:lstStyle>
          <a:p>
            <a:pPr>
              <a:defRPr/>
            </a:pPr>
            <a:r>
              <a:rPr lang="es-ES" sz="1200" dirty="0" smtClean="0"/>
              <a:t>La reforma de las normas de propiedad y herencia para ayudar a las mujeres frente a los impactos del VIH y el SIDA</a:t>
            </a:r>
            <a:r>
              <a:rPr lang="es-ES" sz="1400" smtClean="0">
                <a:solidFill>
                  <a:srgbClr val="000000"/>
                </a:solidFill>
              </a:rPr>
              <a:t> </a:t>
            </a:r>
            <a:endParaRPr lang="es-ES" sz="1400" b="0" smtClean="0">
              <a:solidFill>
                <a:srgbClr val="000000"/>
              </a:solidFill>
            </a:endParaRPr>
          </a:p>
        </p:txBody>
      </p:sp>
      <p:sp>
        <p:nvSpPr>
          <p:cNvPr id="2" name="Rectangle 1"/>
          <p:cNvSpPr>
            <a:spLocks noChangeArrowheads="1"/>
          </p:cNvSpPr>
          <p:nvPr/>
        </p:nvSpPr>
        <p:spPr bwMode="auto">
          <a:xfrm>
            <a:off x="723900" y="5459413"/>
            <a:ext cx="2081213" cy="861774"/>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006699"/>
              </a:buClr>
              <a:buFont typeface="Wingdings" pitchFamily="2" charset="2"/>
              <a:buNone/>
              <a:defRPr/>
            </a:pPr>
            <a:r>
              <a:rPr lang="es-ES" sz="1200" b="1">
                <a:solidFill>
                  <a:srgbClr val="000000"/>
                </a:solidFill>
                <a:latin typeface="Arial" pitchFamily="34" charset="0"/>
              </a:rPr>
              <a:t>Derecho a la salud </a:t>
            </a:r>
          </a:p>
          <a:p>
            <a:pPr algn="ctr">
              <a:buClr>
                <a:srgbClr val="006699"/>
              </a:buClr>
              <a:buFont typeface="Wingdings" pitchFamily="2" charset="2"/>
              <a:buNone/>
              <a:defRPr/>
            </a:pPr>
            <a:r>
              <a:rPr lang="es-ES" sz="1400" dirty="0" smtClean="0"/>
              <a:t>DUDH.</a:t>
            </a:r>
            <a:r>
              <a:rPr lang="es-ES" altLang="zh-CN" sz="1100" b="1">
                <a:solidFill>
                  <a:srgbClr val="000000"/>
                </a:solidFill>
                <a:latin typeface="Arial" pitchFamily="34" charset="0"/>
              </a:rPr>
              <a:t>Art. 25, PIDESC. Art. 12; CEDAW. Art. 12; CRC. Art. 24 </a:t>
            </a:r>
            <a:endParaRPr lang="es-ES" sz="1100" b="1">
              <a:solidFill>
                <a:srgbClr val="000000"/>
              </a:solidFill>
              <a:latin typeface="Arial" pitchFamily="34" charset="0"/>
            </a:endParaRPr>
          </a:p>
        </p:txBody>
      </p:sp>
      <p:sp>
        <p:nvSpPr>
          <p:cNvPr id="19" name="Rectangle 18"/>
          <p:cNvSpPr>
            <a:spLocks noChangeArrowheads="1"/>
          </p:cNvSpPr>
          <p:nvPr/>
        </p:nvSpPr>
        <p:spPr bwMode="auto">
          <a:xfrm>
            <a:off x="3748088" y="5373688"/>
            <a:ext cx="2081212" cy="138499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006699"/>
              </a:buClr>
              <a:buFont typeface="Wingdings" pitchFamily="2" charset="2"/>
              <a:buNone/>
              <a:defRPr/>
            </a:pPr>
            <a:r>
              <a:rPr lang="es-ES" sz="1400" dirty="0" smtClean="0"/>
              <a:t>Derecho a la intimidad PIDCP art. 17</a:t>
            </a:r>
          </a:p>
          <a:p>
            <a:pPr algn="ctr">
              <a:buClr>
                <a:srgbClr val="006699"/>
              </a:buClr>
              <a:buFont typeface="Wingdings" pitchFamily="2" charset="2"/>
              <a:buNone/>
              <a:defRPr/>
            </a:pPr>
            <a:r>
              <a:rPr lang="es-ES" sz="1400" dirty="0" smtClean="0"/>
              <a:t>Derecho a la libertad y a la seguridad personales PIDCP art. 9</a:t>
            </a:r>
          </a:p>
        </p:txBody>
      </p:sp>
      <p:sp>
        <p:nvSpPr>
          <p:cNvPr id="20" name="Rectangle 19"/>
          <p:cNvSpPr>
            <a:spLocks noChangeArrowheads="1"/>
          </p:cNvSpPr>
          <p:nvPr/>
        </p:nvSpPr>
        <p:spPr bwMode="auto">
          <a:xfrm>
            <a:off x="6300788" y="4797425"/>
            <a:ext cx="2808287" cy="173893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006699"/>
              </a:buClr>
              <a:buFont typeface="Wingdings" pitchFamily="2" charset="2"/>
              <a:buNone/>
              <a:defRPr/>
            </a:pPr>
            <a:r>
              <a:rPr lang="es-ES" sz="1200" b="1">
                <a:solidFill>
                  <a:srgbClr val="000000"/>
                </a:solidFill>
                <a:latin typeface="Arial" pitchFamily="34" charset="0"/>
              </a:rPr>
              <a:t>Derecho de las mujeres a la capacidad jurídica y la igualdad en la familia </a:t>
            </a:r>
          </a:p>
          <a:p>
            <a:pPr algn="ctr">
              <a:buClr>
                <a:srgbClr val="006699"/>
              </a:buClr>
              <a:buFont typeface="Wingdings" pitchFamily="2" charset="2"/>
              <a:buNone/>
              <a:defRPr/>
            </a:pPr>
            <a:r>
              <a:rPr lang="es-ES" sz="1100" b="1">
                <a:solidFill>
                  <a:srgbClr val="000000"/>
                </a:solidFill>
                <a:latin typeface="Arial" pitchFamily="34" charset="0"/>
              </a:rPr>
              <a:t>Artículo del CEDAW. 16</a:t>
            </a:r>
          </a:p>
          <a:p>
            <a:pPr algn="ctr">
              <a:buClr>
                <a:srgbClr val="006699"/>
              </a:buClr>
              <a:buFont typeface="Wingdings" pitchFamily="2" charset="2"/>
              <a:buNone/>
              <a:defRPr/>
            </a:pPr>
            <a:r>
              <a:rPr lang="es-ES" sz="1400" dirty="0" smtClean="0"/>
              <a:t>Derecho a la protección de la familia, DUDH art. 16</a:t>
            </a:r>
            <a:r>
              <a:rPr lang="es-ES" sz="1100" b="1">
                <a:solidFill>
                  <a:srgbClr val="000000"/>
                </a:solidFill>
                <a:latin typeface="Arial" pitchFamily="34" charset="0"/>
              </a:rPr>
              <a:t> </a:t>
            </a:r>
          </a:p>
          <a:p>
            <a:pPr algn="ctr">
              <a:buClr>
                <a:srgbClr val="006699"/>
              </a:buClr>
              <a:buFont typeface="Wingdings" pitchFamily="2" charset="2"/>
              <a:buNone/>
              <a:defRPr/>
            </a:pPr>
            <a:r>
              <a:rPr lang="es-ES" sz="1400" dirty="0" smtClean="0"/>
              <a:t>Una gama de derechos del niño,  CDN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 grpId="0" animBg="1"/>
      <p:bldP spid="20" grpId="0" animBg="1"/>
    </p:bld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p:txBody>
          <a:bodyPr/>
          <a:lstStyle/>
          <a:p>
            <a:r>
              <a:rPr kumimoji="1" lang="es-ES" altLang="ja-JP" sz="3200" b="1" dirty="0" smtClean="0"/>
              <a:t>   Dimensiones/Elementos de</a:t>
            </a:r>
            <a:br>
              <a:rPr kumimoji="1" lang="es-ES" altLang="ja-JP" sz="3200" b="1" dirty="0" smtClean="0"/>
            </a:br>
            <a:r>
              <a:rPr kumimoji="1" lang="es-ES" altLang="ja-JP" sz="3200" b="1" dirty="0" smtClean="0"/>
              <a:t>Derechos Humanos</a:t>
            </a:r>
            <a:endParaRPr kumimoji="1" lang="es-ES" altLang="en-US" sz="3200" b="1" dirty="0" smtClean="0"/>
          </a:p>
        </p:txBody>
      </p:sp>
      <p:sp>
        <p:nvSpPr>
          <p:cNvPr id="3" name="Content Placeholder 2"/>
          <p:cNvSpPr>
            <a:spLocks noGrp="1"/>
          </p:cNvSpPr>
          <p:nvPr>
            <p:ph idx="4294967295"/>
          </p:nvPr>
        </p:nvSpPr>
        <p:spPr/>
        <p:txBody>
          <a:bodyPr/>
          <a:lstStyle/>
          <a:p>
            <a:pPr marL="0" indent="0">
              <a:lnSpc>
                <a:spcPct val="80000"/>
              </a:lnSpc>
              <a:buFont typeface="Arial" charset="0"/>
              <a:buNone/>
            </a:pPr>
            <a:endParaRPr kumimoji="1" lang="es-ES" altLang="ja-JP" sz="2800" dirty="0" smtClean="0"/>
          </a:p>
          <a:p>
            <a:pPr marL="0" indent="0">
              <a:lnSpc>
                <a:spcPct val="80000"/>
              </a:lnSpc>
            </a:pPr>
            <a:r>
              <a:rPr lang="es-ES" altLang="ja-JP" sz="2800" dirty="0" smtClean="0"/>
              <a:t>Disponibilidad</a:t>
            </a:r>
          </a:p>
          <a:p>
            <a:pPr marL="0" indent="0">
              <a:lnSpc>
                <a:spcPct val="80000"/>
              </a:lnSpc>
            </a:pPr>
            <a:r>
              <a:rPr kumimoji="1" lang="es-ES" altLang="ja-JP" sz="2800" dirty="0" smtClean="0"/>
              <a:t>Accesibilidad</a:t>
            </a:r>
          </a:p>
          <a:p>
            <a:pPr lvl="1">
              <a:lnSpc>
                <a:spcPct val="80000"/>
              </a:lnSpc>
            </a:pPr>
            <a:r>
              <a:rPr lang="es-ES" altLang="ja-JP" sz="2400" dirty="0" smtClean="0"/>
              <a:t>No discriminación</a:t>
            </a:r>
          </a:p>
          <a:p>
            <a:pPr lvl="1">
              <a:lnSpc>
                <a:spcPct val="80000"/>
              </a:lnSpc>
            </a:pPr>
            <a:r>
              <a:rPr kumimoji="1" lang="es-ES" altLang="ja-JP" sz="2400" dirty="0" smtClean="0"/>
              <a:t>Accesibilidad física</a:t>
            </a:r>
          </a:p>
          <a:p>
            <a:pPr lvl="1">
              <a:lnSpc>
                <a:spcPct val="80000"/>
              </a:lnSpc>
            </a:pPr>
            <a:r>
              <a:rPr lang="es-ES" altLang="ja-JP" sz="2400" dirty="0" smtClean="0"/>
              <a:t>Accesibilidad económica (asequibilidad)</a:t>
            </a:r>
          </a:p>
          <a:p>
            <a:pPr marL="0" indent="0">
              <a:lnSpc>
                <a:spcPct val="80000"/>
              </a:lnSpc>
            </a:pPr>
            <a:r>
              <a:rPr kumimoji="1" lang="es-ES" altLang="ja-JP" sz="2800" dirty="0" smtClean="0"/>
              <a:t>Aceptabilidad</a:t>
            </a:r>
          </a:p>
          <a:p>
            <a:pPr marL="0" indent="0">
              <a:lnSpc>
                <a:spcPct val="80000"/>
              </a:lnSpc>
            </a:pPr>
            <a:r>
              <a:rPr lang="en-GB" altLang="ja-JP" sz="2800" dirty="0"/>
              <a:t>A</a:t>
            </a:r>
            <a:r>
              <a:rPr lang="es-ES" altLang="ja-JP" sz="2800" dirty="0" err="1" smtClean="0"/>
              <a:t>daptabilidad</a:t>
            </a:r>
            <a:endParaRPr lang="es-ES" altLang="ja-JP" sz="2800" dirty="0" smtClean="0"/>
          </a:p>
          <a:p>
            <a:pPr marL="0" indent="0">
              <a:lnSpc>
                <a:spcPct val="80000"/>
              </a:lnSpc>
            </a:pPr>
            <a:r>
              <a:rPr kumimoji="1" lang="es-ES" altLang="ja-JP" sz="2800" dirty="0"/>
              <a:t>C</a:t>
            </a:r>
            <a:r>
              <a:rPr kumimoji="1" lang="es-ES" altLang="ja-JP" sz="2800" dirty="0" smtClean="0"/>
              <a:t>alidad</a:t>
            </a:r>
          </a:p>
          <a:p>
            <a:pPr marL="0" indent="0">
              <a:lnSpc>
                <a:spcPct val="80000"/>
              </a:lnSpc>
            </a:pPr>
            <a:r>
              <a:rPr kumimoji="1" lang="es-ES" altLang="ja-JP" sz="2800" dirty="0" smtClean="0"/>
              <a:t>Idoneidad</a:t>
            </a:r>
            <a:r>
              <a:rPr kumimoji="1" lang="en-GB" altLang="ja-JP" sz="2800" dirty="0" smtClean="0"/>
              <a:t>/</a:t>
            </a:r>
            <a:r>
              <a:rPr kumimoji="1" lang="es-ES" altLang="ja-JP" sz="2800" dirty="0" smtClean="0"/>
              <a:t>Pertinencia</a:t>
            </a:r>
          </a:p>
          <a:p>
            <a:pPr marL="0" indent="0">
              <a:lnSpc>
                <a:spcPct val="80000"/>
              </a:lnSpc>
            </a:pPr>
            <a:endParaRPr kumimoji="1" lang="es-ES" altLang="en-US" sz="28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20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20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20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2000"/>
                                        <p:tgtEl>
                                          <p:spTgt spid="3">
                                            <p:txEl>
                                              <p:pRg st="6" end="6"/>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2000"/>
                                        <p:tgtEl>
                                          <p:spTgt spid="3">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8" end="8"/>
                                            </p:txEl>
                                          </p:spTgt>
                                        </p:tgtEl>
                                        <p:attrNameLst>
                                          <p:attrName>style.visibility</p:attrName>
                                        </p:attrNameLst>
                                      </p:cBhvr>
                                      <p:to>
                                        <p:strVal val="visible"/>
                                      </p:to>
                                    </p:set>
                                    <p:animEffect transition="in" filter="fade">
                                      <p:cBhvr>
                                        <p:cTn id="36" dur="2000"/>
                                        <p:tgtEl>
                                          <p:spTgt spid="3">
                                            <p:txEl>
                                              <p:pRg st="8" end="8"/>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fade">
                                      <p:cBhvr>
                                        <p:cTn id="41"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1138" name="Title 10"/>
          <p:cNvSpPr>
            <a:spLocks noGrp="1"/>
          </p:cNvSpPr>
          <p:nvPr>
            <p:ph type="title" idx="4294967295"/>
          </p:nvPr>
        </p:nvSpPr>
        <p:spPr>
          <a:xfrm>
            <a:off x="1476375" y="274638"/>
            <a:ext cx="7210425" cy="1143000"/>
          </a:xfrm>
        </p:spPr>
        <p:txBody>
          <a:bodyPr/>
          <a:lstStyle/>
          <a:p>
            <a:r>
              <a:rPr lang="es-ES" sz="3200" dirty="0" smtClean="0"/>
              <a:t>Realización progresiva de los derechos económicos, sociales y culturales</a:t>
            </a:r>
            <a:endParaRPr kumimoji="1" lang="es-ES" altLang="en-US" sz="2400" smtClean="0"/>
          </a:p>
        </p:txBody>
      </p:sp>
      <p:sp>
        <p:nvSpPr>
          <p:cNvPr id="12" name="Text Placeholder 11"/>
          <p:cNvSpPr>
            <a:spLocks noGrp="1"/>
          </p:cNvSpPr>
          <p:nvPr>
            <p:ph type="body" idx="4294967295"/>
          </p:nvPr>
        </p:nvSpPr>
        <p:spPr>
          <a:xfrm>
            <a:off x="457200" y="1535113"/>
            <a:ext cx="4040188" cy="822325"/>
          </a:xfrm>
        </p:spPr>
        <p:txBody>
          <a:bodyPr/>
          <a:lstStyle/>
          <a:p>
            <a:pPr marL="0" indent="0">
              <a:buFont typeface="Arial" charset="0"/>
              <a:buNone/>
            </a:pPr>
            <a:r>
              <a:rPr lang="es-ES" sz="2000" dirty="0" smtClean="0"/>
              <a:t>El Pacto establece que los Estados pueden realizar progresivamente los DESC:</a:t>
            </a:r>
            <a:endParaRPr kumimoji="1" lang="es-ES" altLang="en-US" sz="1200" b="1" smtClean="0"/>
          </a:p>
        </p:txBody>
      </p:sp>
      <p:sp>
        <p:nvSpPr>
          <p:cNvPr id="13" name="Content Placeholder 12"/>
          <p:cNvSpPr>
            <a:spLocks noGrp="1"/>
          </p:cNvSpPr>
          <p:nvPr>
            <p:ph sz="half" idx="4294967295"/>
          </p:nvPr>
        </p:nvSpPr>
        <p:spPr>
          <a:xfrm>
            <a:off x="428625" y="2428875"/>
            <a:ext cx="4040188" cy="3951288"/>
          </a:xfrm>
        </p:spPr>
        <p:txBody>
          <a:bodyPr/>
          <a:lstStyle/>
          <a:p>
            <a:r>
              <a:rPr kumimoji="1" lang="es-ES" altLang="ja-JP" sz="1400" dirty="0" smtClean="0"/>
              <a:t>Al tomar las medidas adecuadas</a:t>
            </a:r>
            <a:endParaRPr kumimoji="1" lang="es-ES" altLang="ja-JP" sz="1400" b="1" dirty="0" smtClean="0"/>
          </a:p>
          <a:p>
            <a:r>
              <a:rPr lang="es-ES" altLang="ja-JP" sz="1400" dirty="0" smtClean="0"/>
              <a:t>Por el máximo de recursos disponibles</a:t>
            </a:r>
          </a:p>
          <a:p>
            <a:r>
              <a:rPr kumimoji="1" lang="es-ES" altLang="ja-JP" sz="1400" smtClean="0"/>
              <a:t>Cuando sea necesario, mediante la asistencia y la cooperación</a:t>
            </a:r>
            <a:endParaRPr kumimoji="1" lang="es-ES" altLang="en-US" sz="1400" smtClean="0"/>
          </a:p>
        </p:txBody>
      </p:sp>
      <p:sp>
        <p:nvSpPr>
          <p:cNvPr id="14" name="Text Placeholder 13"/>
          <p:cNvSpPr>
            <a:spLocks noGrp="1"/>
          </p:cNvSpPr>
          <p:nvPr>
            <p:ph type="body" sz="quarter" idx="4294967295"/>
          </p:nvPr>
        </p:nvSpPr>
        <p:spPr>
          <a:xfrm>
            <a:off x="4645025" y="1535113"/>
            <a:ext cx="4041775" cy="639762"/>
          </a:xfrm>
        </p:spPr>
        <p:txBody>
          <a:bodyPr anchor="b"/>
          <a:lstStyle/>
          <a:p>
            <a:pPr marL="0" indent="0">
              <a:buFont typeface="Arial" charset="0"/>
              <a:buNone/>
            </a:pPr>
            <a:r>
              <a:rPr lang="es-ES" sz="2000" dirty="0" smtClean="0"/>
              <a:t>Sin embargo, algunos aspectos necesitan acciones inmediatas:</a:t>
            </a:r>
            <a:endParaRPr kumimoji="1" lang="es-ES" altLang="en-US" sz="1200" b="1" smtClean="0"/>
          </a:p>
        </p:txBody>
      </p:sp>
      <p:sp>
        <p:nvSpPr>
          <p:cNvPr id="15" name="Content Placeholder 14"/>
          <p:cNvSpPr>
            <a:spLocks noGrp="1"/>
          </p:cNvSpPr>
          <p:nvPr>
            <p:ph sz="quarter" idx="4294967295"/>
          </p:nvPr>
        </p:nvSpPr>
        <p:spPr>
          <a:xfrm>
            <a:off x="4643438" y="2428875"/>
            <a:ext cx="4041775" cy="3951288"/>
          </a:xfrm>
        </p:spPr>
        <p:txBody>
          <a:bodyPr/>
          <a:lstStyle/>
          <a:p>
            <a:r>
              <a:rPr lang="es-ES" altLang="ja-JP" sz="1400" dirty="0" smtClean="0"/>
              <a:t>Eliminación de la discriminación</a:t>
            </a:r>
          </a:p>
          <a:p>
            <a:r>
              <a:rPr lang="es-ES" altLang="ja-JP" sz="1400" dirty="0" smtClean="0"/>
              <a:t>Derechos que no son dependientes de los recursos</a:t>
            </a:r>
          </a:p>
          <a:p>
            <a:r>
              <a:rPr lang="es-ES" altLang="ja-JP" sz="1400" dirty="0" smtClean="0"/>
              <a:t>Obligación de "adoptar medidas" y se han dirigido a las medidas, con independencia de las limitaciones de recursos</a:t>
            </a:r>
          </a:p>
          <a:p>
            <a:r>
              <a:rPr lang="es-ES" altLang="ja-JP" sz="1400" dirty="0" smtClean="0"/>
              <a:t>Evitar las </a:t>
            </a:r>
            <a:r>
              <a:rPr lang="es-ES" altLang="ja-JP" sz="1400" b="1" dirty="0" smtClean="0"/>
              <a:t>medidas regresivas</a:t>
            </a:r>
          </a:p>
          <a:p>
            <a:r>
              <a:rPr lang="es-ES" altLang="ja-JP" sz="1400" dirty="0" smtClean="0"/>
              <a:t>Satisfacer</a:t>
            </a:r>
            <a:r>
              <a:rPr lang="es-ES" altLang="ja-JP" sz="1400" b="1" dirty="0" smtClean="0"/>
              <a:t> "Las obligaciones básicas mínimas"</a:t>
            </a:r>
            <a:endParaRPr lang="es-ES" altLang="en-US" sz="1400" dirty="0" smtClean="0"/>
          </a:p>
          <a:p>
            <a:endParaRPr kumimoji="1" lang="es-ES" altLang="en-US" sz="14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linds(horizontal)">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Effect transition="in" filter="blinds(horizontal)">
                                      <p:cBhvr>
                                        <p:cTn id="12" dur="500"/>
                                        <p:tgtEl>
                                          <p:spTgt spid="1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animEffect transition="in" filter="blinds(horizontal)">
                                      <p:cBhvr>
                                        <p:cTn id="17" dur="500"/>
                                        <p:tgtEl>
                                          <p:spTgt spid="1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
                                            <p:txEl>
                                              <p:pRg st="2" end="2"/>
                                            </p:txEl>
                                          </p:spTgt>
                                        </p:tgtEl>
                                        <p:attrNameLst>
                                          <p:attrName>style.visibility</p:attrName>
                                        </p:attrNameLst>
                                      </p:cBhvr>
                                      <p:to>
                                        <p:strVal val="visible"/>
                                      </p:to>
                                    </p:set>
                                    <p:animEffect transition="in" filter="blinds(horizontal)">
                                      <p:cBhvr>
                                        <p:cTn id="22" dur="500"/>
                                        <p:tgtEl>
                                          <p:spTgt spid="1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blinds(horizontal)">
                                      <p:cBhvr>
                                        <p:cTn id="27" dur="500"/>
                                        <p:tgtEl>
                                          <p:spTgt spid="1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5">
                                            <p:txEl>
                                              <p:pRg st="0" end="0"/>
                                            </p:txEl>
                                          </p:spTgt>
                                        </p:tgtEl>
                                        <p:attrNameLst>
                                          <p:attrName>style.visibility</p:attrName>
                                        </p:attrNameLst>
                                      </p:cBhvr>
                                      <p:to>
                                        <p:strVal val="visible"/>
                                      </p:to>
                                    </p:set>
                                    <p:animEffect transition="in" filter="blinds(horizontal)">
                                      <p:cBhvr>
                                        <p:cTn id="32" dur="500"/>
                                        <p:tgtEl>
                                          <p:spTgt spid="15">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5">
                                            <p:txEl>
                                              <p:pRg st="1" end="1"/>
                                            </p:txEl>
                                          </p:spTgt>
                                        </p:tgtEl>
                                        <p:attrNameLst>
                                          <p:attrName>style.visibility</p:attrName>
                                        </p:attrNameLst>
                                      </p:cBhvr>
                                      <p:to>
                                        <p:strVal val="visible"/>
                                      </p:to>
                                    </p:set>
                                    <p:animEffect transition="in" filter="blinds(horizontal)">
                                      <p:cBhvr>
                                        <p:cTn id="37" dur="500"/>
                                        <p:tgtEl>
                                          <p:spTgt spid="15">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5">
                                            <p:txEl>
                                              <p:pRg st="2" end="2"/>
                                            </p:txEl>
                                          </p:spTgt>
                                        </p:tgtEl>
                                        <p:attrNameLst>
                                          <p:attrName>style.visibility</p:attrName>
                                        </p:attrNameLst>
                                      </p:cBhvr>
                                      <p:to>
                                        <p:strVal val="visible"/>
                                      </p:to>
                                    </p:set>
                                    <p:animEffect transition="in" filter="blinds(horizontal)">
                                      <p:cBhvr>
                                        <p:cTn id="42" dur="500"/>
                                        <p:tgtEl>
                                          <p:spTgt spid="15">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5">
                                            <p:txEl>
                                              <p:pRg st="3" end="3"/>
                                            </p:txEl>
                                          </p:spTgt>
                                        </p:tgtEl>
                                        <p:attrNameLst>
                                          <p:attrName>style.visibility</p:attrName>
                                        </p:attrNameLst>
                                      </p:cBhvr>
                                      <p:to>
                                        <p:strVal val="visible"/>
                                      </p:to>
                                    </p:set>
                                    <p:animEffect transition="in" filter="blinds(horizontal)">
                                      <p:cBhvr>
                                        <p:cTn id="47" dur="500"/>
                                        <p:tgtEl>
                                          <p:spTgt spid="15">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5">
                                            <p:txEl>
                                              <p:pRg st="4" end="4"/>
                                            </p:txEl>
                                          </p:spTgt>
                                        </p:tgtEl>
                                        <p:attrNameLst>
                                          <p:attrName>style.visibility</p:attrName>
                                        </p:attrNameLst>
                                      </p:cBhvr>
                                      <p:to>
                                        <p:strVal val="visible"/>
                                      </p:to>
                                    </p:set>
                                    <p:animEffect transition="in" filter="blinds(horizontal)">
                                      <p:cBhvr>
                                        <p:cTn id="52" dur="500"/>
                                        <p:tgtEl>
                                          <p:spTgt spid="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3" grpId="0" build="p"/>
      <p:bldP spid="14" grpId="0" build="p"/>
      <p:bldP spid="15"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3186" name="Title 7"/>
          <p:cNvSpPr>
            <a:spLocks noGrp="1"/>
          </p:cNvSpPr>
          <p:nvPr>
            <p:ph type="title" idx="4294967295"/>
          </p:nvPr>
        </p:nvSpPr>
        <p:spPr>
          <a:xfrm>
            <a:off x="1403648" y="274638"/>
            <a:ext cx="7283152" cy="1143000"/>
          </a:xfrm>
        </p:spPr>
        <p:txBody>
          <a:bodyPr/>
          <a:lstStyle/>
          <a:p>
            <a:r>
              <a:rPr kumimoji="1" lang="es-ES" altLang="ja-JP" sz="3600" dirty="0" smtClean="0"/>
              <a:t>Derecho internacional humanitario</a:t>
            </a:r>
            <a:endParaRPr kumimoji="1" lang="es-ES" altLang="en-US" sz="3600" dirty="0" smtClean="0"/>
          </a:p>
        </p:txBody>
      </p:sp>
      <p:sp>
        <p:nvSpPr>
          <p:cNvPr id="93187" name="Content Placeholder 8"/>
          <p:cNvSpPr>
            <a:spLocks noGrp="1"/>
          </p:cNvSpPr>
          <p:nvPr>
            <p:ph sz="half" idx="4294967295"/>
          </p:nvPr>
        </p:nvSpPr>
        <p:spPr>
          <a:xfrm>
            <a:off x="539552" y="1772816"/>
            <a:ext cx="4038600" cy="4525963"/>
          </a:xfrm>
        </p:spPr>
        <p:txBody>
          <a:bodyPr/>
          <a:lstStyle/>
          <a:p>
            <a:r>
              <a:rPr kumimoji="1" lang="es-ES" altLang="ja-JP" sz="1800" dirty="0" smtClean="0"/>
              <a:t>Un conjunto de reglas para limitar los efectos de los conflictos armados</a:t>
            </a:r>
          </a:p>
          <a:p>
            <a:r>
              <a:rPr lang="es-ES" altLang="ja-JP" sz="1800" dirty="0" smtClean="0"/>
              <a:t>Protege a las personas que no participan o que han dejado de participar en las hostilidades</a:t>
            </a:r>
          </a:p>
          <a:p>
            <a:r>
              <a:rPr kumimoji="1" lang="es-ES" altLang="ja-JP" sz="1800" dirty="0" smtClean="0"/>
              <a:t>Limita los medios y métodos de guerra</a:t>
            </a:r>
            <a:endParaRPr kumimoji="1" lang="es-ES" altLang="en-US" sz="1800" dirty="0" smtClean="0"/>
          </a:p>
        </p:txBody>
      </p:sp>
      <p:sp>
        <p:nvSpPr>
          <p:cNvPr id="93188" name="Content Placeholder 9"/>
          <p:cNvSpPr>
            <a:spLocks noGrp="1"/>
          </p:cNvSpPr>
          <p:nvPr>
            <p:ph sz="half" idx="4294967295"/>
          </p:nvPr>
        </p:nvSpPr>
        <p:spPr>
          <a:xfrm>
            <a:off x="4648200" y="1600200"/>
            <a:ext cx="4038600" cy="4525963"/>
          </a:xfrm>
        </p:spPr>
        <p:txBody>
          <a:bodyPr/>
          <a:lstStyle/>
          <a:p>
            <a:pPr>
              <a:buFont typeface="Arial" charset="0"/>
              <a:buNone/>
            </a:pPr>
            <a:r>
              <a:rPr kumimoji="1" lang="es-ES" altLang="ja-JP" sz="1800" dirty="0" smtClean="0"/>
              <a:t>Las cuatro Convenciones de Ginebra:</a:t>
            </a:r>
          </a:p>
          <a:p>
            <a:pPr>
              <a:buFont typeface="Arial" charset="0"/>
              <a:buNone/>
            </a:pPr>
            <a:endParaRPr kumimoji="1" lang="es-ES" altLang="ja-JP" sz="1800" dirty="0" smtClean="0"/>
          </a:p>
          <a:p>
            <a:pPr>
              <a:buFont typeface="Arial" charset="0"/>
              <a:buAutoNum type="arabicPeriod"/>
            </a:pPr>
            <a:r>
              <a:rPr lang="es-ES" altLang="ja-JP" sz="1800" dirty="0" smtClean="0"/>
              <a:t>En el cuidado de los heridos y enfermos de las fuerzas armadas en campaña</a:t>
            </a:r>
          </a:p>
          <a:p>
            <a:pPr>
              <a:buFont typeface="Arial" charset="0"/>
              <a:buAutoNum type="arabicPeriod"/>
            </a:pPr>
            <a:r>
              <a:rPr kumimoji="1" lang="es-ES" altLang="ja-JP" sz="1800" dirty="0" smtClean="0"/>
              <a:t>En el cuidado de los heridos, enfermos y náufragos de las fuerzas armadas en el mar</a:t>
            </a:r>
          </a:p>
          <a:p>
            <a:pPr>
              <a:buFont typeface="Arial" charset="0"/>
              <a:buAutoNum type="arabicPeriod"/>
            </a:pPr>
            <a:r>
              <a:rPr lang="es-ES" altLang="ja-JP" sz="1800" dirty="0" smtClean="0"/>
              <a:t>En el tratamiento de los prisioneros de guerra</a:t>
            </a:r>
          </a:p>
          <a:p>
            <a:pPr>
              <a:buFont typeface="Arial" charset="0"/>
              <a:buAutoNum type="arabicPeriod"/>
            </a:pPr>
            <a:r>
              <a:rPr kumimoji="1" lang="es-ES" altLang="ja-JP" sz="1800" dirty="0" smtClean="0"/>
              <a:t>Sobre la protección de los civiles en la guerra</a:t>
            </a:r>
          </a:p>
          <a:p>
            <a:pPr>
              <a:buFont typeface="Arial" charset="0"/>
              <a:buNone/>
            </a:pPr>
            <a:r>
              <a:rPr kumimoji="1" lang="es-ES" altLang="ja-JP" sz="1800" dirty="0" smtClean="0"/>
              <a:t>Protocolos Facultativos y demás instrumentos</a:t>
            </a:r>
            <a:endParaRPr kumimoji="1" lang="es-ES" altLang="en-US" sz="1800" dirty="0" smtClean="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4" name="Rectangle 3"/>
          <p:cNvSpPr>
            <a:spLocks noChangeArrowheads="1"/>
          </p:cNvSpPr>
          <p:nvPr/>
        </p:nvSpPr>
        <p:spPr bwMode="auto">
          <a:xfrm>
            <a:off x="349250" y="914400"/>
            <a:ext cx="8686800" cy="5538788"/>
          </a:xfrm>
          <a:prstGeom prst="rect">
            <a:avLst/>
          </a:prstGeom>
          <a:noFill/>
          <a:ln w="9525">
            <a:noFill/>
            <a:miter lim="800000"/>
            <a:headEnd/>
            <a:tailEnd/>
          </a:ln>
        </p:spPr>
        <p:txBody>
          <a:bodyPr/>
          <a:lstStyle/>
          <a:p>
            <a:pPr>
              <a:spcBef>
                <a:spcPts val="1200"/>
              </a:spcBef>
            </a:pPr>
            <a:endParaRPr lang="es-ES" altLang="ja-JP" sz="2000">
              <a:cs typeface="Arial" charset="0"/>
            </a:endParaRPr>
          </a:p>
          <a:p>
            <a:pPr>
              <a:spcBef>
                <a:spcPts val="1200"/>
              </a:spcBef>
            </a:pPr>
            <a:r>
              <a:rPr lang="es-ES" altLang="ja-JP" sz="2000">
                <a:cs typeface="Arial" charset="0"/>
              </a:rPr>
              <a:t>... Situación de la ratificación</a:t>
            </a:r>
          </a:p>
          <a:p>
            <a:pPr>
              <a:spcBef>
                <a:spcPts val="1200"/>
              </a:spcBef>
            </a:pPr>
            <a:r>
              <a:rPr lang="es-ES" altLang="ja-JP" sz="2000">
                <a:cs typeface="Arial" charset="0"/>
              </a:rPr>
              <a:t>... Si hay un compromiso del país ante el Comité de Derechos Humanos</a:t>
            </a:r>
          </a:p>
          <a:p>
            <a:pPr>
              <a:spcBef>
                <a:spcPts val="1200"/>
              </a:spcBef>
            </a:pPr>
            <a:r>
              <a:rPr lang="es-ES" altLang="ja-JP" sz="2000">
                <a:cs typeface="Arial" charset="0"/>
              </a:rPr>
              <a:t>... Observaciones Finales Recientes del Órgano creado en virtud de Tratado</a:t>
            </a:r>
          </a:p>
          <a:p>
            <a:pPr>
              <a:spcBef>
                <a:spcPts val="1200"/>
              </a:spcBef>
            </a:pPr>
            <a:r>
              <a:rPr lang="es-ES" altLang="ja-JP" sz="2000">
                <a:cs typeface="Arial" charset="0"/>
              </a:rPr>
              <a:t>... Recientes informes de los Estados a los Órganos creados en virtud de Tratados</a:t>
            </a:r>
          </a:p>
          <a:p>
            <a:pPr>
              <a:spcBef>
                <a:spcPts val="1200"/>
              </a:spcBef>
            </a:pPr>
            <a:r>
              <a:rPr lang="es-ES" altLang="ja-JP" sz="2000">
                <a:cs typeface="Arial" charset="0"/>
              </a:rPr>
              <a:t>... Recientes visitas de los Relatores Especiales o de declaraciones y comunicaciones al país</a:t>
            </a:r>
          </a:p>
          <a:p>
            <a:pPr>
              <a:spcBef>
                <a:spcPts val="1200"/>
              </a:spcBef>
            </a:pPr>
            <a:r>
              <a:rPr lang="es-ES" altLang="ja-JP" sz="2000">
                <a:cs typeface="Arial" charset="0"/>
              </a:rPr>
              <a:t>... Calendario de eventos y visitas del SP al país</a:t>
            </a:r>
          </a:p>
          <a:p>
            <a:pPr>
              <a:spcBef>
                <a:spcPts val="1200"/>
              </a:spcBef>
            </a:pPr>
            <a:r>
              <a:rPr lang="es-ES" altLang="ja-JP" sz="2000">
                <a:cs typeface="Arial" charset="0"/>
              </a:rPr>
              <a:t>... Resultados recientes de los mecanismos de vigilancia de los instrumentos de agencias especializadas (por ejemplo, los órganos de control de la OIT)</a:t>
            </a:r>
          </a:p>
          <a:p>
            <a:pPr>
              <a:spcBef>
                <a:spcPts val="1200"/>
              </a:spcBef>
            </a:pPr>
            <a:endParaRPr lang="es-ES" altLang="ja-JP" sz="1600">
              <a:cs typeface="Arial" charset="0"/>
            </a:endParaRPr>
          </a:p>
          <a:p>
            <a:pPr>
              <a:lnSpc>
                <a:spcPct val="90000"/>
              </a:lnSpc>
              <a:spcBef>
                <a:spcPts val="1200"/>
              </a:spcBef>
            </a:pPr>
            <a:endParaRPr lang="es-ES" altLang="ja-JP" sz="1600">
              <a:cs typeface="Arial" charset="0"/>
            </a:endParaRPr>
          </a:p>
        </p:txBody>
      </p:sp>
      <p:sp>
        <p:nvSpPr>
          <p:cNvPr id="95235" name="Rectangle 2"/>
          <p:cNvSpPr>
            <a:spLocks noGrp="1" noChangeArrowheads="1"/>
          </p:cNvSpPr>
          <p:nvPr>
            <p:ph type="title" idx="4294967295"/>
          </p:nvPr>
        </p:nvSpPr>
        <p:spPr>
          <a:xfrm>
            <a:off x="903288" y="115888"/>
            <a:ext cx="7772400" cy="1143000"/>
          </a:xfrm>
          <a:noFill/>
        </p:spPr>
        <p:txBody>
          <a:bodyPr anchor="t"/>
          <a:lstStyle/>
          <a:p>
            <a:r>
              <a:rPr lang="es-ES" altLang="ja-JP" sz="4000" b="1" dirty="0" smtClean="0"/>
              <a:t>Compruebe en ....</a:t>
            </a:r>
          </a:p>
        </p:txBody>
      </p:sp>
      <p:grpSp>
        <p:nvGrpSpPr>
          <p:cNvPr id="741380" name="Group 4"/>
          <p:cNvGrpSpPr>
            <a:grpSpLocks/>
          </p:cNvGrpSpPr>
          <p:nvPr/>
        </p:nvGrpSpPr>
        <p:grpSpPr bwMode="auto">
          <a:xfrm>
            <a:off x="323850" y="1484313"/>
            <a:ext cx="8640763" cy="5113337"/>
            <a:chOff x="204" y="1103"/>
            <a:chExt cx="5443" cy="2917"/>
          </a:xfrm>
        </p:grpSpPr>
        <p:pic>
          <p:nvPicPr>
            <p:cNvPr id="95237" name="Picture 5"/>
            <p:cNvPicPr>
              <a:picLocks noChangeAspect="1" noChangeArrowheads="1"/>
            </p:cNvPicPr>
            <p:nvPr/>
          </p:nvPicPr>
          <p:blipFill>
            <a:blip r:embed="rId3" cstate="print"/>
            <a:srcRect t="15750" b="20003"/>
            <a:stretch>
              <a:fillRect/>
            </a:stretch>
          </p:blipFill>
          <p:spPr bwMode="auto">
            <a:xfrm>
              <a:off x="204" y="1103"/>
              <a:ext cx="5398" cy="2601"/>
            </a:xfrm>
            <a:prstGeom prst="rect">
              <a:avLst/>
            </a:prstGeom>
            <a:noFill/>
            <a:ln w="9525" algn="ctr">
              <a:noFill/>
              <a:miter lim="800000"/>
              <a:headEnd/>
              <a:tailEnd/>
            </a:ln>
            <a:effectLst/>
          </p:spPr>
        </p:pic>
        <p:sp>
          <p:nvSpPr>
            <p:cNvPr id="95238" name="Rectangle 6"/>
            <p:cNvSpPr>
              <a:spLocks noChangeArrowheads="1"/>
            </p:cNvSpPr>
            <p:nvPr/>
          </p:nvSpPr>
          <p:spPr bwMode="auto">
            <a:xfrm>
              <a:off x="249" y="3702"/>
              <a:ext cx="5398" cy="318"/>
            </a:xfrm>
            <a:prstGeom prst="rect">
              <a:avLst/>
            </a:prstGeom>
            <a:solidFill>
              <a:srgbClr val="FFFFFF"/>
            </a:solidFill>
            <a:ln w="9525" algn="ctr">
              <a:noFill/>
              <a:miter lim="800000"/>
              <a:headEnd/>
              <a:tailEnd/>
            </a:ln>
            <a:effectLst>
              <a:outerShdw dist="107763" dir="2700000" algn="ctr" rotWithShape="0">
                <a:schemeClr val="bg1"/>
              </a:outerShdw>
            </a:effectLst>
          </p:spPr>
          <p:txBody>
            <a:bodyPr wrap="none" anchor="ctr"/>
            <a:lstStyle/>
            <a:p>
              <a:pPr marL="342900" indent="-342900" algn="ctr"/>
              <a:r>
                <a:rPr lang="es-ES" altLang="ja-JP">
                  <a:cs typeface="Arial" charset="0"/>
                </a:rPr>
                <a:t>www.ohchr.org/ES/Países/Pages/HumanRightsintheWorld.aspx</a:t>
              </a:r>
              <a:endParaRPr lang="es-ES">
                <a:ea typeface="ＭＳ Ｐゴシック" pitchFamily="34" charset="-128"/>
                <a:cs typeface="Arial"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413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2" name="AutoShape 2"/>
          <p:cNvSpPr>
            <a:spLocks noChangeArrowheads="1"/>
          </p:cNvSpPr>
          <p:nvPr/>
        </p:nvSpPr>
        <p:spPr bwMode="auto">
          <a:xfrm>
            <a:off x="3733800" y="304800"/>
            <a:ext cx="1524000" cy="990600"/>
          </a:xfrm>
          <a:prstGeom prst="downArrowCallout">
            <a:avLst>
              <a:gd name="adj1" fmla="val 38462"/>
              <a:gd name="adj2" fmla="val 38462"/>
              <a:gd name="adj3" fmla="val 16667"/>
              <a:gd name="adj4" fmla="val 66667"/>
            </a:avLst>
          </a:prstGeom>
          <a:solidFill>
            <a:schemeClr val="accent1"/>
          </a:solidFill>
          <a:ln w="9525">
            <a:solidFill>
              <a:schemeClr val="tx1"/>
            </a:solidFill>
            <a:miter lim="800000"/>
            <a:headEnd/>
            <a:tailEnd/>
          </a:ln>
        </p:spPr>
        <p:txBody>
          <a:bodyPr wrap="none" anchor="ctr"/>
          <a:lstStyle/>
          <a:p>
            <a:endParaRPr lang="ja-JP" altLang="en-US" sz="1600">
              <a:cs typeface="Arial" charset="0"/>
            </a:endParaRPr>
          </a:p>
        </p:txBody>
      </p:sp>
      <p:sp>
        <p:nvSpPr>
          <p:cNvPr id="25603" name="AutoShape 3"/>
          <p:cNvSpPr>
            <a:spLocks noChangeArrowheads="1"/>
          </p:cNvSpPr>
          <p:nvPr/>
        </p:nvSpPr>
        <p:spPr bwMode="auto">
          <a:xfrm>
            <a:off x="3048000" y="1295400"/>
            <a:ext cx="2895600" cy="685800"/>
          </a:xfrm>
          <a:prstGeom prst="leftRightArrowCallout">
            <a:avLst>
              <a:gd name="adj1" fmla="val 25000"/>
              <a:gd name="adj2" fmla="val 25000"/>
              <a:gd name="adj3" fmla="val 52778"/>
              <a:gd name="adj4" fmla="val 50000"/>
            </a:avLst>
          </a:prstGeom>
          <a:solidFill>
            <a:schemeClr val="accent1"/>
          </a:solidFill>
          <a:ln w="9525">
            <a:solidFill>
              <a:schemeClr val="tx1"/>
            </a:solidFill>
            <a:miter lim="800000"/>
            <a:headEnd/>
            <a:tailEnd/>
          </a:ln>
        </p:spPr>
        <p:txBody>
          <a:bodyPr wrap="none" anchor="ctr"/>
          <a:lstStyle/>
          <a:p>
            <a:endParaRPr lang="ja-JP" altLang="en-US" sz="1600">
              <a:cs typeface="Arial" charset="0"/>
            </a:endParaRPr>
          </a:p>
        </p:txBody>
      </p:sp>
      <p:sp>
        <p:nvSpPr>
          <p:cNvPr id="25604" name="AutoShape 4"/>
          <p:cNvSpPr>
            <a:spLocks noChangeArrowheads="1"/>
          </p:cNvSpPr>
          <p:nvPr/>
        </p:nvSpPr>
        <p:spPr bwMode="auto">
          <a:xfrm>
            <a:off x="5791200" y="1371600"/>
            <a:ext cx="838200" cy="2590800"/>
          </a:xfrm>
          <a:prstGeom prst="downArrow">
            <a:avLst>
              <a:gd name="adj1" fmla="val 50000"/>
              <a:gd name="adj2" fmla="val 77273"/>
            </a:avLst>
          </a:prstGeom>
          <a:solidFill>
            <a:schemeClr val="accent1"/>
          </a:solidFill>
          <a:ln w="9525">
            <a:solidFill>
              <a:schemeClr val="tx1"/>
            </a:solidFill>
            <a:miter lim="800000"/>
            <a:headEnd/>
            <a:tailEnd/>
          </a:ln>
        </p:spPr>
        <p:txBody>
          <a:bodyPr wrap="none" anchor="ctr"/>
          <a:lstStyle/>
          <a:p>
            <a:endParaRPr lang="ja-JP" altLang="en-US" sz="1600">
              <a:cs typeface="Arial" charset="0"/>
            </a:endParaRPr>
          </a:p>
        </p:txBody>
      </p:sp>
      <p:sp>
        <p:nvSpPr>
          <p:cNvPr id="25605" name="AutoShape 5"/>
          <p:cNvSpPr>
            <a:spLocks noChangeArrowheads="1"/>
          </p:cNvSpPr>
          <p:nvPr/>
        </p:nvSpPr>
        <p:spPr bwMode="auto">
          <a:xfrm>
            <a:off x="2362200" y="1371600"/>
            <a:ext cx="838200" cy="2667000"/>
          </a:xfrm>
          <a:prstGeom prst="downArrow">
            <a:avLst>
              <a:gd name="adj1" fmla="val 50000"/>
              <a:gd name="adj2" fmla="val 79545"/>
            </a:avLst>
          </a:prstGeom>
          <a:solidFill>
            <a:schemeClr val="accent1"/>
          </a:solidFill>
          <a:ln w="9525">
            <a:solidFill>
              <a:schemeClr val="tx1"/>
            </a:solidFill>
            <a:miter lim="800000"/>
            <a:headEnd/>
            <a:tailEnd/>
          </a:ln>
        </p:spPr>
        <p:txBody>
          <a:bodyPr wrap="none" anchor="ctr"/>
          <a:lstStyle/>
          <a:p>
            <a:endParaRPr lang="ja-JP" altLang="en-US" sz="1600">
              <a:cs typeface="Arial" charset="0"/>
            </a:endParaRPr>
          </a:p>
        </p:txBody>
      </p:sp>
      <p:sp>
        <p:nvSpPr>
          <p:cNvPr id="25606" name="AutoShape 6"/>
          <p:cNvSpPr>
            <a:spLocks noChangeArrowheads="1"/>
          </p:cNvSpPr>
          <p:nvPr/>
        </p:nvSpPr>
        <p:spPr bwMode="auto">
          <a:xfrm>
            <a:off x="1979613" y="3886200"/>
            <a:ext cx="1677987" cy="1127125"/>
          </a:xfrm>
          <a:prstGeom prst="rightArrow">
            <a:avLst>
              <a:gd name="adj1" fmla="val 50000"/>
              <a:gd name="adj2" fmla="val 37218"/>
            </a:avLst>
          </a:prstGeom>
          <a:solidFill>
            <a:schemeClr val="accent1"/>
          </a:solidFill>
          <a:ln w="9525">
            <a:solidFill>
              <a:schemeClr val="tx1"/>
            </a:solidFill>
            <a:miter lim="800000"/>
            <a:headEnd/>
            <a:tailEnd/>
          </a:ln>
        </p:spPr>
        <p:txBody>
          <a:bodyPr wrap="none" anchor="ctr"/>
          <a:lstStyle/>
          <a:p>
            <a:endParaRPr lang="ja-JP" altLang="en-US" sz="1600">
              <a:cs typeface="Arial" charset="0"/>
            </a:endParaRPr>
          </a:p>
        </p:txBody>
      </p:sp>
      <p:sp>
        <p:nvSpPr>
          <p:cNvPr id="25607" name="AutoShape 7"/>
          <p:cNvSpPr>
            <a:spLocks noChangeArrowheads="1"/>
          </p:cNvSpPr>
          <p:nvPr/>
        </p:nvSpPr>
        <p:spPr bwMode="auto">
          <a:xfrm>
            <a:off x="5334000" y="3886200"/>
            <a:ext cx="1614488" cy="1127125"/>
          </a:xfrm>
          <a:prstGeom prst="leftArrow">
            <a:avLst>
              <a:gd name="adj1" fmla="val 50000"/>
              <a:gd name="adj2" fmla="val 35810"/>
            </a:avLst>
          </a:prstGeom>
          <a:solidFill>
            <a:schemeClr val="accent1"/>
          </a:solidFill>
          <a:ln w="9525">
            <a:solidFill>
              <a:schemeClr val="tx1"/>
            </a:solidFill>
            <a:miter lim="800000"/>
            <a:headEnd/>
            <a:tailEnd/>
          </a:ln>
        </p:spPr>
        <p:txBody>
          <a:bodyPr wrap="none" anchor="ctr"/>
          <a:lstStyle/>
          <a:p>
            <a:endParaRPr lang="ja-JP" altLang="en-US" sz="1600">
              <a:cs typeface="Arial" charset="0"/>
            </a:endParaRPr>
          </a:p>
        </p:txBody>
      </p:sp>
      <p:sp>
        <p:nvSpPr>
          <p:cNvPr id="25608" name="AutoShape 8"/>
          <p:cNvSpPr>
            <a:spLocks noChangeArrowheads="1"/>
          </p:cNvSpPr>
          <p:nvPr/>
        </p:nvSpPr>
        <p:spPr bwMode="auto">
          <a:xfrm>
            <a:off x="3733800" y="4191000"/>
            <a:ext cx="1524000" cy="1600200"/>
          </a:xfrm>
          <a:prstGeom prst="downArrowCallout">
            <a:avLst>
              <a:gd name="adj1" fmla="val 25000"/>
              <a:gd name="adj2" fmla="val 25000"/>
              <a:gd name="adj3" fmla="val 17500"/>
              <a:gd name="adj4" fmla="val 66667"/>
            </a:avLst>
          </a:prstGeom>
          <a:solidFill>
            <a:schemeClr val="accent1"/>
          </a:solidFill>
          <a:ln w="9525">
            <a:solidFill>
              <a:schemeClr val="tx1"/>
            </a:solidFill>
            <a:miter lim="800000"/>
            <a:headEnd/>
            <a:tailEnd/>
          </a:ln>
        </p:spPr>
        <p:txBody>
          <a:bodyPr wrap="none" anchor="ctr"/>
          <a:lstStyle/>
          <a:p>
            <a:endParaRPr lang="ja-JP" altLang="en-US" sz="1600">
              <a:cs typeface="Arial" charset="0"/>
            </a:endParaRPr>
          </a:p>
        </p:txBody>
      </p:sp>
      <p:sp>
        <p:nvSpPr>
          <p:cNvPr id="25609" name="Text Box 9"/>
          <p:cNvSpPr txBox="1">
            <a:spLocks noChangeArrowheads="1"/>
          </p:cNvSpPr>
          <p:nvPr/>
        </p:nvSpPr>
        <p:spPr bwMode="auto">
          <a:xfrm>
            <a:off x="3810000" y="381000"/>
            <a:ext cx="1371600" cy="646331"/>
          </a:xfrm>
          <a:prstGeom prst="rect">
            <a:avLst/>
          </a:prstGeom>
          <a:noFill/>
          <a:ln w="9525">
            <a:noFill/>
            <a:miter lim="800000"/>
            <a:headEnd/>
            <a:tailEnd/>
          </a:ln>
        </p:spPr>
        <p:txBody>
          <a:bodyPr>
            <a:spAutoFit/>
          </a:bodyPr>
          <a:lstStyle/>
          <a:p>
            <a:pPr eaLnBrk="0" hangingPunct="0"/>
            <a:r>
              <a:rPr lang="es-ES" altLang="ja-JP" sz="1200" b="1" dirty="0">
                <a:latin typeface="Arial Narrow" pitchFamily="34" charset="0"/>
                <a:cs typeface="Arial" charset="0"/>
              </a:rPr>
              <a:t>Carta de las </a:t>
            </a:r>
            <a:r>
              <a:rPr lang="es-ES" altLang="ja-JP" sz="1200" b="1" dirty="0" smtClean="0">
                <a:latin typeface="Arial Narrow" pitchFamily="34" charset="0"/>
                <a:cs typeface="Arial" charset="0"/>
              </a:rPr>
              <a:t>Naciones Unidas DUDH</a:t>
            </a:r>
            <a:endParaRPr lang="es-ES" altLang="ja-JP" sz="1600" b="1" dirty="0">
              <a:latin typeface="Times New Roman" pitchFamily="18" charset="0"/>
              <a:cs typeface="Arial" charset="0"/>
            </a:endParaRPr>
          </a:p>
        </p:txBody>
      </p:sp>
      <p:sp>
        <p:nvSpPr>
          <p:cNvPr id="25610" name="Text Box 10"/>
          <p:cNvSpPr txBox="1">
            <a:spLocks noChangeArrowheads="1"/>
          </p:cNvSpPr>
          <p:nvPr/>
        </p:nvSpPr>
        <p:spPr bwMode="auto">
          <a:xfrm>
            <a:off x="3962400" y="1447800"/>
            <a:ext cx="1219200" cy="307777"/>
          </a:xfrm>
          <a:prstGeom prst="rect">
            <a:avLst/>
          </a:prstGeom>
          <a:noFill/>
          <a:ln w="9525">
            <a:noFill/>
            <a:miter lim="800000"/>
            <a:headEnd/>
            <a:tailEnd/>
          </a:ln>
        </p:spPr>
        <p:txBody>
          <a:bodyPr>
            <a:spAutoFit/>
          </a:bodyPr>
          <a:lstStyle/>
          <a:p>
            <a:pPr eaLnBrk="0" hangingPunct="0"/>
            <a:r>
              <a:rPr lang="es-ES" altLang="ja-JP" sz="1400">
                <a:latin typeface="Arial Narrow" pitchFamily="34" charset="0"/>
                <a:cs typeface="Arial" charset="0"/>
              </a:rPr>
              <a:t>Guerra fría</a:t>
            </a:r>
            <a:endParaRPr lang="es-ES" altLang="ja-JP" sz="1400">
              <a:latin typeface="Times New Roman" pitchFamily="18" charset="0"/>
              <a:cs typeface="Arial" charset="0"/>
            </a:endParaRPr>
          </a:p>
        </p:txBody>
      </p:sp>
      <p:sp>
        <p:nvSpPr>
          <p:cNvPr id="568331" name="Text Box 11"/>
          <p:cNvSpPr txBox="1">
            <a:spLocks noChangeArrowheads="1"/>
          </p:cNvSpPr>
          <p:nvPr/>
        </p:nvSpPr>
        <p:spPr bwMode="auto">
          <a:xfrm>
            <a:off x="1619250" y="2349500"/>
            <a:ext cx="2286000" cy="461665"/>
          </a:xfrm>
          <a:prstGeom prst="rect">
            <a:avLst/>
          </a:prstGeom>
          <a:noFill/>
          <a:ln w="9525">
            <a:noFill/>
            <a:miter lim="800000"/>
            <a:headEnd/>
            <a:tailEnd/>
          </a:ln>
          <a:effectLst/>
        </p:spPr>
        <p:txBody>
          <a:bodyPr>
            <a:spAutoFit/>
          </a:bodyPr>
          <a:lstStyle/>
          <a:p>
            <a:pPr eaLnBrk="0" hangingPunct="0">
              <a:defRPr/>
            </a:pPr>
            <a:r>
              <a:rPr lang="es-ES" altLang="ja-JP" sz="2400">
                <a:solidFill>
                  <a:srgbClr val="FF6600"/>
                </a:solidFill>
                <a:effectLst>
                  <a:outerShdw blurRad="38100" dist="38100" dir="2700000" algn="tl">
                    <a:srgbClr val="C0C0C0"/>
                  </a:outerShdw>
                </a:effectLst>
                <a:latin typeface="Arial Narrow" pitchFamily="34" charset="0"/>
                <a:cs typeface="Arial" charset="0"/>
              </a:rPr>
              <a:t>Desarrollo</a:t>
            </a:r>
            <a:endParaRPr lang="es-ES" altLang="ja-JP" sz="2400">
              <a:solidFill>
                <a:srgbClr val="FF6600"/>
              </a:solidFill>
              <a:effectLst>
                <a:outerShdw blurRad="38100" dist="38100" dir="2700000" algn="tl">
                  <a:srgbClr val="C0C0C0"/>
                </a:outerShdw>
              </a:effectLst>
              <a:latin typeface="Times New Roman" pitchFamily="18" charset="0"/>
              <a:cs typeface="Arial" charset="0"/>
            </a:endParaRPr>
          </a:p>
        </p:txBody>
      </p:sp>
      <p:sp>
        <p:nvSpPr>
          <p:cNvPr id="568332" name="Text Box 12"/>
          <p:cNvSpPr txBox="1">
            <a:spLocks noChangeArrowheads="1"/>
          </p:cNvSpPr>
          <p:nvPr/>
        </p:nvSpPr>
        <p:spPr bwMode="auto">
          <a:xfrm>
            <a:off x="5095875" y="2362200"/>
            <a:ext cx="2286000" cy="830997"/>
          </a:xfrm>
          <a:prstGeom prst="rect">
            <a:avLst/>
          </a:prstGeom>
          <a:noFill/>
          <a:ln w="9525">
            <a:noFill/>
            <a:miter lim="800000"/>
            <a:headEnd/>
            <a:tailEnd/>
          </a:ln>
          <a:effectLst/>
        </p:spPr>
        <p:txBody>
          <a:bodyPr>
            <a:spAutoFit/>
          </a:bodyPr>
          <a:lstStyle/>
          <a:p>
            <a:pPr eaLnBrk="0" hangingPunct="0">
              <a:defRPr/>
            </a:pPr>
            <a:r>
              <a:rPr lang="es-ES" altLang="ja-JP" sz="2400">
                <a:solidFill>
                  <a:srgbClr val="FF6600"/>
                </a:solidFill>
                <a:effectLst>
                  <a:outerShdw blurRad="38100" dist="38100" dir="2700000" algn="tl">
                    <a:srgbClr val="C0C0C0"/>
                  </a:outerShdw>
                </a:effectLst>
                <a:latin typeface="Arial Narrow" pitchFamily="34" charset="0"/>
                <a:cs typeface="Arial" charset="0"/>
              </a:rPr>
              <a:t>Derechos humanos</a:t>
            </a:r>
            <a:endParaRPr lang="es-ES" altLang="ja-JP" sz="1600">
              <a:solidFill>
                <a:srgbClr val="FF6600"/>
              </a:solidFill>
              <a:effectLst>
                <a:outerShdw blurRad="38100" dist="38100" dir="2700000" algn="tl">
                  <a:srgbClr val="C0C0C0"/>
                </a:outerShdw>
              </a:effectLst>
              <a:latin typeface="Times New Roman" pitchFamily="18" charset="0"/>
              <a:cs typeface="Arial" charset="0"/>
            </a:endParaRPr>
          </a:p>
        </p:txBody>
      </p:sp>
      <p:sp>
        <p:nvSpPr>
          <p:cNvPr id="25613" name="Text Box 13"/>
          <p:cNvSpPr txBox="1">
            <a:spLocks noChangeArrowheads="1"/>
          </p:cNvSpPr>
          <p:nvPr/>
        </p:nvSpPr>
        <p:spPr bwMode="auto">
          <a:xfrm>
            <a:off x="2339975" y="4149725"/>
            <a:ext cx="1406525" cy="677108"/>
          </a:xfrm>
          <a:prstGeom prst="rect">
            <a:avLst/>
          </a:prstGeom>
          <a:noFill/>
          <a:ln w="9525">
            <a:noFill/>
            <a:miter lim="800000"/>
            <a:headEnd/>
            <a:tailEnd/>
          </a:ln>
        </p:spPr>
        <p:txBody>
          <a:bodyPr>
            <a:spAutoFit/>
          </a:bodyPr>
          <a:lstStyle/>
          <a:p>
            <a:pPr eaLnBrk="0" hangingPunct="0"/>
            <a:r>
              <a:rPr lang="es-ES" altLang="ja-JP" sz="1200">
                <a:latin typeface="Arial Narrow" pitchFamily="34" charset="0"/>
                <a:cs typeface="Arial" charset="0"/>
              </a:rPr>
              <a:t>Copenhague</a:t>
            </a:r>
          </a:p>
          <a:p>
            <a:pPr eaLnBrk="0" hangingPunct="0"/>
            <a:r>
              <a:rPr lang="es-ES" altLang="ja-JP" sz="1200">
                <a:latin typeface="Arial Narrow" pitchFamily="34" charset="0"/>
                <a:cs typeface="Arial" charset="0"/>
              </a:rPr>
              <a:t>Cairo</a:t>
            </a:r>
          </a:p>
          <a:p>
            <a:pPr eaLnBrk="0" hangingPunct="0"/>
            <a:endParaRPr lang="es-ES" altLang="ja-JP" sz="1400">
              <a:latin typeface="Times New Roman" pitchFamily="18" charset="0"/>
              <a:cs typeface="Arial" charset="0"/>
            </a:endParaRPr>
          </a:p>
        </p:txBody>
      </p:sp>
      <p:sp>
        <p:nvSpPr>
          <p:cNvPr id="25614" name="Text Box 14"/>
          <p:cNvSpPr txBox="1">
            <a:spLocks noChangeArrowheads="1"/>
          </p:cNvSpPr>
          <p:nvPr/>
        </p:nvSpPr>
        <p:spPr bwMode="auto">
          <a:xfrm>
            <a:off x="5562600" y="4114800"/>
            <a:ext cx="1219200" cy="677108"/>
          </a:xfrm>
          <a:prstGeom prst="rect">
            <a:avLst/>
          </a:prstGeom>
          <a:noFill/>
          <a:ln w="9525">
            <a:noFill/>
            <a:miter lim="800000"/>
            <a:headEnd/>
            <a:tailEnd/>
          </a:ln>
        </p:spPr>
        <p:txBody>
          <a:bodyPr>
            <a:spAutoFit/>
          </a:bodyPr>
          <a:lstStyle/>
          <a:p>
            <a:pPr eaLnBrk="0" hangingPunct="0"/>
            <a:r>
              <a:rPr lang="es-ES" altLang="ja-JP" sz="1200">
                <a:latin typeface="Arial Narrow" pitchFamily="34" charset="0"/>
                <a:cs typeface="Arial" charset="0"/>
              </a:rPr>
              <a:t>Viena</a:t>
            </a:r>
          </a:p>
          <a:p>
            <a:pPr eaLnBrk="0" hangingPunct="0"/>
            <a:r>
              <a:rPr lang="es-ES" altLang="ja-JP" sz="1200">
                <a:latin typeface="Arial Narrow" pitchFamily="34" charset="0"/>
                <a:cs typeface="Arial" charset="0"/>
              </a:rPr>
              <a:t>Pekín</a:t>
            </a:r>
          </a:p>
          <a:p>
            <a:pPr eaLnBrk="0" hangingPunct="0"/>
            <a:endParaRPr lang="es-ES" altLang="ja-JP" sz="1400">
              <a:latin typeface="Arial Narrow" pitchFamily="34" charset="0"/>
              <a:cs typeface="Arial" charset="0"/>
            </a:endParaRPr>
          </a:p>
        </p:txBody>
      </p:sp>
      <p:sp>
        <p:nvSpPr>
          <p:cNvPr id="25615" name="Text Box 15"/>
          <p:cNvSpPr txBox="1">
            <a:spLocks noChangeArrowheads="1"/>
          </p:cNvSpPr>
          <p:nvPr/>
        </p:nvSpPr>
        <p:spPr bwMode="auto">
          <a:xfrm>
            <a:off x="3779838" y="4149725"/>
            <a:ext cx="1524000" cy="821315"/>
          </a:xfrm>
          <a:prstGeom prst="rect">
            <a:avLst/>
          </a:prstGeom>
          <a:noFill/>
          <a:ln w="9525">
            <a:noFill/>
            <a:miter lim="800000"/>
            <a:headEnd/>
            <a:tailEnd/>
          </a:ln>
        </p:spPr>
        <p:txBody>
          <a:bodyPr>
            <a:spAutoFit/>
          </a:bodyPr>
          <a:lstStyle/>
          <a:p>
            <a:pPr eaLnBrk="0" hangingPunct="0">
              <a:lnSpc>
                <a:spcPct val="60000"/>
              </a:lnSpc>
              <a:spcBef>
                <a:spcPct val="45000"/>
              </a:spcBef>
            </a:pPr>
            <a:endParaRPr lang="es-ES" altLang="ja-JP" dirty="0">
              <a:solidFill>
                <a:srgbClr val="800000"/>
              </a:solidFill>
              <a:latin typeface="Arial Narrow" pitchFamily="34" charset="0"/>
              <a:cs typeface="Arial" charset="0"/>
            </a:endParaRPr>
          </a:p>
          <a:p>
            <a:pPr eaLnBrk="0" hangingPunct="0">
              <a:lnSpc>
                <a:spcPct val="60000"/>
              </a:lnSpc>
              <a:spcBef>
                <a:spcPct val="45000"/>
              </a:spcBef>
            </a:pPr>
            <a:r>
              <a:rPr lang="es-ES" altLang="ja-JP" sz="1600" b="1" dirty="0">
                <a:latin typeface="Arial Narrow" pitchFamily="34" charset="0"/>
                <a:cs typeface="Arial" charset="0"/>
              </a:rPr>
              <a:t>Programa de Reforma de las </a:t>
            </a:r>
            <a:r>
              <a:rPr lang="es-ES" altLang="ja-JP" sz="1600" b="1" dirty="0" smtClean="0">
                <a:latin typeface="Arial Narrow" pitchFamily="34" charset="0"/>
                <a:cs typeface="Arial" charset="0"/>
              </a:rPr>
              <a:t>Naciones Unidas</a:t>
            </a:r>
            <a:endParaRPr lang="es-ES" altLang="ja-JP" sz="1600" b="1" dirty="0">
              <a:latin typeface="Arial Narrow" pitchFamily="34" charset="0"/>
              <a:cs typeface="Arial" charset="0"/>
            </a:endParaRPr>
          </a:p>
        </p:txBody>
      </p:sp>
      <p:sp>
        <p:nvSpPr>
          <p:cNvPr id="568336" name="Text Box 16"/>
          <p:cNvSpPr txBox="1">
            <a:spLocks noChangeArrowheads="1"/>
          </p:cNvSpPr>
          <p:nvPr/>
        </p:nvSpPr>
        <p:spPr bwMode="auto">
          <a:xfrm>
            <a:off x="5292725" y="4941888"/>
            <a:ext cx="1676400" cy="461665"/>
          </a:xfrm>
          <a:prstGeom prst="rect">
            <a:avLst/>
          </a:prstGeom>
          <a:noFill/>
          <a:ln w="12699">
            <a:noFill/>
            <a:miter lim="800000"/>
            <a:headEnd/>
            <a:tailEnd/>
          </a:ln>
          <a:effectLst/>
        </p:spPr>
        <p:txBody>
          <a:bodyPr>
            <a:spAutoFit/>
          </a:bodyPr>
          <a:lstStyle/>
          <a:p>
            <a:pPr eaLnBrk="0" hangingPunct="0">
              <a:defRPr/>
            </a:pPr>
            <a:r>
              <a:rPr lang="es-ES" sz="2400" b="1" dirty="0">
                <a:solidFill>
                  <a:srgbClr val="FF6600"/>
                </a:solidFill>
                <a:effectLst>
                  <a:outerShdw blurRad="38100" dist="38100" dir="2700000" algn="tl">
                    <a:srgbClr val="C0C0C0"/>
                  </a:outerShdw>
                </a:effectLst>
                <a:latin typeface="Arial Narrow" pitchFamily="34" charset="0"/>
                <a:cs typeface="Arial" charset="0"/>
              </a:rPr>
              <a:t>1997 2010</a:t>
            </a:r>
          </a:p>
        </p:txBody>
      </p:sp>
      <p:sp>
        <p:nvSpPr>
          <p:cNvPr id="25617" name="AutoShape 17"/>
          <p:cNvSpPr>
            <a:spLocks noChangeArrowheads="1"/>
          </p:cNvSpPr>
          <p:nvPr/>
        </p:nvSpPr>
        <p:spPr bwMode="auto">
          <a:xfrm>
            <a:off x="4067175" y="1989138"/>
            <a:ext cx="865188" cy="2160587"/>
          </a:xfrm>
          <a:prstGeom prst="downArrow">
            <a:avLst>
              <a:gd name="adj1" fmla="val 50000"/>
              <a:gd name="adj2" fmla="val 62431"/>
            </a:avLst>
          </a:prstGeom>
          <a:solidFill>
            <a:schemeClr val="accent1"/>
          </a:solidFill>
          <a:ln w="9525">
            <a:solidFill>
              <a:schemeClr val="tx1"/>
            </a:solidFill>
            <a:miter lim="800000"/>
            <a:headEnd/>
            <a:tailEnd/>
          </a:ln>
        </p:spPr>
        <p:txBody>
          <a:bodyPr wrap="none" anchor="ctr"/>
          <a:lstStyle/>
          <a:p>
            <a:endParaRPr lang="ja-JP" altLang="en-US" sz="1600">
              <a:cs typeface="Arial" charset="0"/>
            </a:endParaRPr>
          </a:p>
        </p:txBody>
      </p:sp>
      <p:sp>
        <p:nvSpPr>
          <p:cNvPr id="568338" name="Text Box 18"/>
          <p:cNvSpPr txBox="1">
            <a:spLocks noChangeArrowheads="1"/>
          </p:cNvSpPr>
          <p:nvPr/>
        </p:nvSpPr>
        <p:spPr bwMode="auto">
          <a:xfrm>
            <a:off x="3276600" y="2924175"/>
            <a:ext cx="2592388" cy="615553"/>
          </a:xfrm>
          <a:prstGeom prst="rect">
            <a:avLst/>
          </a:prstGeom>
          <a:noFill/>
          <a:ln w="9525" algn="ctr">
            <a:noFill/>
            <a:miter lim="800000"/>
            <a:headEnd/>
            <a:tailEnd/>
          </a:ln>
          <a:effectLst/>
        </p:spPr>
        <p:txBody>
          <a:bodyPr>
            <a:spAutoFit/>
          </a:bodyPr>
          <a:lstStyle/>
          <a:p>
            <a:pPr marL="342900" indent="-342900">
              <a:defRPr/>
            </a:pPr>
            <a:r>
              <a:rPr lang="es-ES" altLang="ja-JP">
                <a:solidFill>
                  <a:srgbClr val="FF6600"/>
                </a:solidFill>
                <a:effectLst>
                  <a:outerShdw blurRad="38100" dist="38100" dir="2700000" algn="tl">
                    <a:srgbClr val="000000"/>
                  </a:outerShdw>
                </a:effectLst>
              </a:rPr>
              <a:t>Paz y seguridad</a:t>
            </a:r>
          </a:p>
          <a:p>
            <a:pPr marL="342900" indent="-342900">
              <a:defRPr/>
            </a:pPr>
            <a:r>
              <a:rPr lang="es-ES" altLang="ja-JP" sz="1600">
                <a:solidFill>
                  <a:srgbClr val="FF6600"/>
                </a:solidFill>
                <a:effectLst>
                  <a:outerShdw blurRad="38100" dist="38100" dir="2700000" algn="tl">
                    <a:srgbClr val="000000"/>
                  </a:outerShdw>
                </a:effectLst>
              </a:rPr>
              <a:t>acción humanitaria</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Title 3"/>
          <p:cNvSpPr>
            <a:spLocks noGrp="1"/>
          </p:cNvSpPr>
          <p:nvPr>
            <p:ph type="title" idx="4294967295"/>
          </p:nvPr>
        </p:nvSpPr>
        <p:spPr>
          <a:xfrm>
            <a:off x="1547664" y="274638"/>
            <a:ext cx="7139136" cy="1143000"/>
          </a:xfrm>
        </p:spPr>
        <p:txBody>
          <a:bodyPr/>
          <a:lstStyle/>
          <a:p>
            <a:r>
              <a:rPr kumimoji="1" lang="es-ES" altLang="ja-JP" dirty="0" smtClean="0"/>
              <a:t>«</a:t>
            </a:r>
            <a:r>
              <a:rPr kumimoji="1" lang="es-ES" altLang="ja-JP" b="1" dirty="0" smtClean="0"/>
              <a:t>U</a:t>
            </a:r>
            <a:r>
              <a:rPr lang="es-CL" b="1" dirty="0" smtClean="0"/>
              <a:t>n </a:t>
            </a:r>
            <a:r>
              <a:rPr lang="es-CL" b="1" dirty="0"/>
              <a:t>concepto mas amplio de libertad</a:t>
            </a:r>
            <a:r>
              <a:rPr kumimoji="1" lang="es-ES" altLang="ja-JP" dirty="0" smtClean="0"/>
              <a:t>"</a:t>
            </a:r>
            <a:endParaRPr kumimoji="1" lang="es-ES" altLang="en-US" dirty="0" smtClean="0"/>
          </a:p>
        </p:txBody>
      </p:sp>
      <p:sp>
        <p:nvSpPr>
          <p:cNvPr id="27651" name="Rectangle 3"/>
          <p:cNvSpPr>
            <a:spLocks noGrp="1" noChangeArrowheads="1"/>
          </p:cNvSpPr>
          <p:nvPr>
            <p:ph idx="4294967295"/>
          </p:nvPr>
        </p:nvSpPr>
        <p:spPr>
          <a:xfrm>
            <a:off x="611188" y="1989138"/>
            <a:ext cx="8229600" cy="4525962"/>
          </a:xfrm>
        </p:spPr>
        <p:txBody>
          <a:bodyPr/>
          <a:lstStyle/>
          <a:p>
            <a:pPr>
              <a:spcAft>
                <a:spcPct val="40000"/>
              </a:spcAft>
              <a:buFont typeface="Arial" charset="0"/>
              <a:buNone/>
            </a:pPr>
            <a:r>
              <a:rPr lang="es-ES" altLang="ja-JP" dirty="0" smtClean="0">
                <a:cs typeface="Arial" charset="0"/>
              </a:rPr>
              <a:t>La humanidad no va a disfrutar ...</a:t>
            </a:r>
          </a:p>
          <a:p>
            <a:pPr>
              <a:spcAft>
                <a:spcPct val="40000"/>
              </a:spcAft>
            </a:pPr>
            <a:r>
              <a:rPr lang="es-ES" altLang="ja-JP" dirty="0" smtClean="0">
                <a:cs typeface="Arial" charset="0"/>
              </a:rPr>
              <a:t>seguridad sin desarrollo</a:t>
            </a:r>
          </a:p>
          <a:p>
            <a:pPr>
              <a:spcAft>
                <a:spcPct val="40000"/>
              </a:spcAft>
            </a:pPr>
            <a:r>
              <a:rPr lang="es-ES" altLang="ja-JP" dirty="0" smtClean="0">
                <a:cs typeface="Arial" charset="0"/>
              </a:rPr>
              <a:t>desarrollo sin seguridad</a:t>
            </a:r>
          </a:p>
          <a:p>
            <a:pPr>
              <a:spcAft>
                <a:spcPct val="40000"/>
              </a:spcAft>
            </a:pPr>
            <a:r>
              <a:rPr lang="es-ES" altLang="ja-JP" dirty="0" smtClean="0">
                <a:cs typeface="Arial" charset="0"/>
              </a:rPr>
              <a:t>seguridad o desarrollo </a:t>
            </a:r>
            <a:r>
              <a:rPr lang="es-ES" altLang="ja-JP" i="1" dirty="0" smtClean="0">
                <a:cs typeface="Arial" charset="0"/>
              </a:rPr>
              <a:t>sin el respeto de los Derechos Humanos</a:t>
            </a:r>
          </a:p>
          <a:p>
            <a:pPr>
              <a:spcAft>
                <a:spcPct val="40000"/>
              </a:spcAft>
              <a:buFont typeface="Arial" charset="0"/>
              <a:buNone/>
            </a:pPr>
            <a:endParaRPr lang="es-ES" altLang="ja-JP" b="1" dirty="0" smtClean="0">
              <a:cs typeface="Arial" charset="0"/>
            </a:endParaRPr>
          </a:p>
          <a:p>
            <a:pPr>
              <a:spcAft>
                <a:spcPct val="40000"/>
              </a:spcAft>
              <a:buFont typeface="Arial" charset="0"/>
              <a:buNone/>
            </a:pPr>
            <a:endParaRPr lang="es-ES" altLang="ja-JP" dirty="0" smtClean="0">
              <a:cs typeface="Arial"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Placeholder 4"/>
          <p:cNvSpPr>
            <a:spLocks noGrp="1"/>
          </p:cNvSpPr>
          <p:nvPr>
            <p:ph type="body" idx="4294967295"/>
          </p:nvPr>
        </p:nvSpPr>
        <p:spPr>
          <a:xfrm>
            <a:off x="457200" y="1535113"/>
            <a:ext cx="4040188" cy="639762"/>
          </a:xfrm>
        </p:spPr>
        <p:txBody>
          <a:bodyPr anchor="b"/>
          <a:lstStyle/>
          <a:p>
            <a:pPr marL="0" indent="0">
              <a:buFont typeface="Arial" charset="0"/>
              <a:buNone/>
            </a:pPr>
            <a:r>
              <a:rPr kumimoji="1" lang="es-ES" altLang="ja-JP" sz="2400" b="1" smtClean="0"/>
              <a:t>Desarrollo humano</a:t>
            </a:r>
            <a:endParaRPr kumimoji="1" lang="es-ES" altLang="en-US" sz="2400" b="1" smtClean="0"/>
          </a:p>
        </p:txBody>
      </p:sp>
      <p:sp>
        <p:nvSpPr>
          <p:cNvPr id="32770" name="Content Placeholder 5"/>
          <p:cNvSpPr>
            <a:spLocks noGrp="1"/>
          </p:cNvSpPr>
          <p:nvPr>
            <p:ph sz="half" idx="4294967295"/>
          </p:nvPr>
        </p:nvSpPr>
        <p:spPr>
          <a:xfrm>
            <a:off x="395288" y="2565400"/>
            <a:ext cx="4040187" cy="3951288"/>
          </a:xfrm>
        </p:spPr>
        <p:txBody>
          <a:bodyPr/>
          <a:lstStyle/>
          <a:p>
            <a:r>
              <a:rPr kumimoji="1" lang="es-ES" altLang="ja-JP" sz="2400" dirty="0" smtClean="0"/>
              <a:t>Proceso de mejora de las capacidades de las personas</a:t>
            </a:r>
          </a:p>
          <a:p>
            <a:r>
              <a:rPr lang="es-ES" altLang="ja-JP" sz="2400" dirty="0" smtClean="0"/>
              <a:t>Ampliar las opciones y oportunidades</a:t>
            </a:r>
          </a:p>
          <a:p>
            <a:r>
              <a:rPr lang="es-ES" altLang="ja-JP" sz="2400" dirty="0" smtClean="0"/>
              <a:t>Llevar una vida de respeto y valor</a:t>
            </a:r>
            <a:endParaRPr kumimoji="1" lang="es-ES" altLang="en-US" sz="2400" dirty="0" smtClean="0"/>
          </a:p>
        </p:txBody>
      </p:sp>
      <p:sp>
        <p:nvSpPr>
          <p:cNvPr id="29700" name="Text Placeholder 6"/>
          <p:cNvSpPr>
            <a:spLocks noGrp="1"/>
          </p:cNvSpPr>
          <p:nvPr>
            <p:ph type="body" sz="quarter" idx="4294967295"/>
          </p:nvPr>
        </p:nvSpPr>
        <p:spPr>
          <a:xfrm>
            <a:off x="4645025" y="1535113"/>
            <a:ext cx="4041775" cy="639762"/>
          </a:xfrm>
        </p:spPr>
        <p:txBody>
          <a:bodyPr anchor="b"/>
          <a:lstStyle/>
          <a:p>
            <a:pPr marL="0" indent="0">
              <a:buFont typeface="Arial" charset="0"/>
              <a:buNone/>
            </a:pPr>
            <a:r>
              <a:rPr kumimoji="1" lang="es-ES" altLang="ja-JP" sz="2400" b="1" smtClean="0"/>
              <a:t>... Y los Derechos Humanos</a:t>
            </a:r>
            <a:endParaRPr kumimoji="1" lang="es-ES" altLang="en-US" sz="2400" b="1" smtClean="0"/>
          </a:p>
        </p:txBody>
      </p:sp>
      <p:sp>
        <p:nvSpPr>
          <p:cNvPr id="32772" name="Content Placeholder 7"/>
          <p:cNvSpPr>
            <a:spLocks noGrp="1"/>
          </p:cNvSpPr>
          <p:nvPr>
            <p:ph sz="quarter" idx="4294967295"/>
          </p:nvPr>
        </p:nvSpPr>
        <p:spPr>
          <a:xfrm>
            <a:off x="4643438" y="2565400"/>
            <a:ext cx="4041775" cy="3951288"/>
          </a:xfrm>
        </p:spPr>
        <p:txBody>
          <a:bodyPr/>
          <a:lstStyle/>
          <a:p>
            <a:r>
              <a:rPr lang="es-ES" altLang="ja-JP" sz="2400" dirty="0" smtClean="0"/>
              <a:t>R</a:t>
            </a:r>
            <a:r>
              <a:rPr kumimoji="1" lang="es-ES" altLang="ja-JP" sz="2400" dirty="0" smtClean="0"/>
              <a:t>eivindica estar protegido de </a:t>
            </a:r>
            <a:r>
              <a:rPr lang="es-ES" altLang="ja-JP" sz="2400" dirty="0" smtClean="0"/>
              <a:t>abusos y privaciones</a:t>
            </a:r>
          </a:p>
          <a:p>
            <a:r>
              <a:rPr kumimoji="1" lang="es-ES" altLang="ja-JP" sz="2400" dirty="0" smtClean="0"/>
              <a:t>Asegura la libertad de una vida y dignidad</a:t>
            </a:r>
          </a:p>
          <a:p>
            <a:r>
              <a:rPr kumimoji="1" lang="es-ES" altLang="ja-JP" sz="2400" dirty="0" smtClean="0"/>
              <a:t>Requiere fortalecer  capacidades para reclamar derechos</a:t>
            </a:r>
          </a:p>
          <a:p>
            <a:pPr>
              <a:buNone/>
            </a:pPr>
            <a:endParaRPr kumimoji="1" lang="es-ES" altLang="ja-JP" sz="2400" dirty="0" smtClean="0"/>
          </a:p>
        </p:txBody>
      </p:sp>
      <p:sp>
        <p:nvSpPr>
          <p:cNvPr id="29702" name="Title 8"/>
          <p:cNvSpPr>
            <a:spLocks noGrp="1"/>
          </p:cNvSpPr>
          <p:nvPr>
            <p:ph type="title" idx="4294967295"/>
          </p:nvPr>
        </p:nvSpPr>
        <p:spPr/>
        <p:txBody>
          <a:bodyPr/>
          <a:lstStyle/>
          <a:p>
            <a:r>
              <a:rPr kumimoji="1" lang="es-ES" altLang="ja-JP" smtClean="0"/>
              <a:t>La relación entre ...</a:t>
            </a:r>
            <a:endParaRPr kumimoji="1" lang="es-ES" alt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20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2"/>
                                        </p:tgtEl>
                                        <p:attrNameLst>
                                          <p:attrName>style.visibility</p:attrName>
                                        </p:attrNameLst>
                                      </p:cBhvr>
                                      <p:to>
                                        <p:strVal val="visible"/>
                                      </p:to>
                                    </p:set>
                                    <p:animEffect transition="in" filter="fade">
                                      <p:cBhvr>
                                        <p:cTn id="12" dur="2000"/>
                                        <p:tgtEl>
                                          <p:spTgt spid="327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2" grpId="0"/>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7" name="Text Placeholder 14"/>
          <p:cNvSpPr>
            <a:spLocks noGrp="1"/>
          </p:cNvSpPr>
          <p:nvPr>
            <p:ph type="body" idx="4294967295"/>
          </p:nvPr>
        </p:nvSpPr>
        <p:spPr>
          <a:xfrm>
            <a:off x="457200" y="1535113"/>
            <a:ext cx="4040188" cy="639762"/>
          </a:xfrm>
        </p:spPr>
        <p:txBody>
          <a:bodyPr anchor="b"/>
          <a:lstStyle/>
          <a:p>
            <a:pPr marL="0" indent="0">
              <a:buFont typeface="Arial" charset="0"/>
              <a:buNone/>
            </a:pPr>
            <a:r>
              <a:rPr kumimoji="1" lang="es-ES" altLang="ja-JP" sz="2400" b="1" smtClean="0"/>
              <a:t>Similitudes</a:t>
            </a:r>
            <a:endParaRPr kumimoji="1" lang="es-ES" altLang="en-US" sz="2400" b="1" smtClean="0"/>
          </a:p>
        </p:txBody>
      </p:sp>
      <p:sp>
        <p:nvSpPr>
          <p:cNvPr id="34818" name="Content Placeholder 15"/>
          <p:cNvSpPr>
            <a:spLocks noGrp="1"/>
          </p:cNvSpPr>
          <p:nvPr>
            <p:ph sz="half" idx="4294967295"/>
          </p:nvPr>
        </p:nvSpPr>
        <p:spPr>
          <a:xfrm>
            <a:off x="468313" y="2492375"/>
            <a:ext cx="4040187" cy="3951288"/>
          </a:xfrm>
        </p:spPr>
        <p:txBody>
          <a:bodyPr/>
          <a:lstStyle/>
          <a:p>
            <a:r>
              <a:rPr lang="es-ES" altLang="ja-JP" sz="2000" dirty="0" smtClean="0"/>
              <a:t>Objetivos comunes</a:t>
            </a:r>
          </a:p>
          <a:p>
            <a:r>
              <a:rPr lang="es-ES" altLang="ja-JP" sz="2000" dirty="0" smtClean="0"/>
              <a:t>Herramientas para la rendición de cuentas</a:t>
            </a:r>
          </a:p>
          <a:p>
            <a:r>
              <a:rPr kumimoji="1" lang="es-ES" altLang="ja-JP" sz="2000" dirty="0" smtClean="0"/>
              <a:t>Realización progresiva</a:t>
            </a:r>
          </a:p>
          <a:p>
            <a:r>
              <a:rPr lang="es-ES" altLang="ja-JP" sz="2000" dirty="0" smtClean="0"/>
              <a:t>Similares principios rectores</a:t>
            </a:r>
          </a:p>
          <a:p>
            <a:r>
              <a:rPr kumimoji="1" lang="es-ES" altLang="ja-JP" sz="2000" dirty="0" smtClean="0"/>
              <a:t>La igualdad de género es parte integrante</a:t>
            </a:r>
          </a:p>
          <a:p>
            <a:endParaRPr kumimoji="1" lang="es-ES" altLang="en-US" sz="2400" dirty="0" smtClean="0"/>
          </a:p>
        </p:txBody>
      </p:sp>
      <p:sp>
        <p:nvSpPr>
          <p:cNvPr id="34819" name="Text Placeholder 16"/>
          <p:cNvSpPr>
            <a:spLocks noGrp="1"/>
          </p:cNvSpPr>
          <p:nvPr>
            <p:ph type="body" sz="quarter" idx="4294967295"/>
          </p:nvPr>
        </p:nvSpPr>
        <p:spPr>
          <a:xfrm>
            <a:off x="4645025" y="1535113"/>
            <a:ext cx="4041775" cy="639762"/>
          </a:xfrm>
        </p:spPr>
        <p:txBody>
          <a:bodyPr anchor="b"/>
          <a:lstStyle/>
          <a:p>
            <a:pPr marL="0" indent="0">
              <a:buFont typeface="Arial" charset="0"/>
              <a:buNone/>
            </a:pPr>
            <a:r>
              <a:rPr lang="es-ES" altLang="ja-JP" sz="2400" b="1" smtClean="0"/>
              <a:t>Complementariedades de la Programación</a:t>
            </a:r>
            <a:endParaRPr kumimoji="1" lang="es-ES" altLang="en-US" sz="2400" b="1" smtClean="0"/>
          </a:p>
        </p:txBody>
      </p:sp>
      <p:sp>
        <p:nvSpPr>
          <p:cNvPr id="34820" name="Content Placeholder 17"/>
          <p:cNvSpPr>
            <a:spLocks noGrp="1"/>
          </p:cNvSpPr>
          <p:nvPr>
            <p:ph sz="quarter" idx="4294967295"/>
          </p:nvPr>
        </p:nvSpPr>
        <p:spPr>
          <a:xfrm>
            <a:off x="4643438" y="2565400"/>
            <a:ext cx="4041775" cy="3951288"/>
          </a:xfrm>
        </p:spPr>
        <p:txBody>
          <a:bodyPr/>
          <a:lstStyle/>
          <a:p>
            <a:r>
              <a:rPr lang="es-ES" altLang="ja-JP" sz="2000" dirty="0" smtClean="0"/>
              <a:t>Alinea cada ODM con derechos humanos</a:t>
            </a:r>
          </a:p>
          <a:p>
            <a:r>
              <a:rPr kumimoji="1" lang="es-ES" altLang="ja-JP" sz="2000" dirty="0" smtClean="0"/>
              <a:t>Los estándares de derechos humanos agregan calidad a los objetivos numéricos de los ODM</a:t>
            </a:r>
          </a:p>
          <a:p>
            <a:r>
              <a:rPr kumimoji="1" lang="es-ES" altLang="ja-JP" sz="2000" dirty="0" smtClean="0"/>
              <a:t> Derechos humanos añaden calidad a procesos de los ODM</a:t>
            </a:r>
          </a:p>
          <a:p>
            <a:r>
              <a:rPr lang="es-ES" altLang="ja-JP" sz="2000" dirty="0" smtClean="0"/>
              <a:t>Derechos humanos contribuyen a reducir las desigualdades</a:t>
            </a:r>
            <a:endParaRPr kumimoji="1" lang="es-ES" altLang="ja-JP" sz="2000" dirty="0" smtClean="0"/>
          </a:p>
          <a:p>
            <a:endParaRPr kumimoji="1" lang="es-ES" altLang="en-US" sz="2400" dirty="0" smtClean="0"/>
          </a:p>
        </p:txBody>
      </p:sp>
      <p:sp>
        <p:nvSpPr>
          <p:cNvPr id="31750" name="Title 18"/>
          <p:cNvSpPr>
            <a:spLocks noGrp="1"/>
          </p:cNvSpPr>
          <p:nvPr>
            <p:ph type="title" idx="4294967295"/>
          </p:nvPr>
        </p:nvSpPr>
        <p:spPr>
          <a:xfrm>
            <a:off x="1403648" y="188640"/>
            <a:ext cx="7283152" cy="1143000"/>
          </a:xfrm>
        </p:spPr>
        <p:txBody>
          <a:bodyPr/>
          <a:lstStyle/>
          <a:p>
            <a:r>
              <a:rPr kumimoji="1" lang="es-ES" altLang="ja-JP" sz="4000" dirty="0" smtClean="0"/>
              <a:t>     </a:t>
            </a:r>
            <a:r>
              <a:rPr kumimoji="1" lang="es-ES" altLang="ja-JP" sz="4000" dirty="0" err="1" smtClean="0"/>
              <a:t>ODMs</a:t>
            </a:r>
            <a:r>
              <a:rPr kumimoji="1" lang="es-ES" altLang="ja-JP" sz="4000" dirty="0" smtClean="0"/>
              <a:t> y los Derechos Humanos</a:t>
            </a:r>
            <a:endParaRPr kumimoji="1" lang="es-ES" altLang="en-US" sz="40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817">
                                            <p:txEl>
                                              <p:pRg st="0" end="0"/>
                                            </p:txEl>
                                          </p:spTgt>
                                        </p:tgtEl>
                                        <p:attrNameLst>
                                          <p:attrName>style.visibility</p:attrName>
                                        </p:attrNameLst>
                                      </p:cBhvr>
                                      <p:to>
                                        <p:strVal val="visible"/>
                                      </p:to>
                                    </p:set>
                                    <p:animEffect transition="in" filter="fade">
                                      <p:cBhvr>
                                        <p:cTn id="7" dur="2000"/>
                                        <p:tgtEl>
                                          <p:spTgt spid="34817">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4818"/>
                                        </p:tgtEl>
                                        <p:attrNameLst>
                                          <p:attrName>style.visibility</p:attrName>
                                        </p:attrNameLst>
                                      </p:cBhvr>
                                      <p:to>
                                        <p:strVal val="visible"/>
                                      </p:to>
                                    </p:set>
                                    <p:animEffect transition="in" filter="fade">
                                      <p:cBhvr>
                                        <p:cTn id="10" dur="2000"/>
                                        <p:tgtEl>
                                          <p:spTgt spid="3481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4819">
                                            <p:txEl>
                                              <p:pRg st="0" end="0"/>
                                            </p:txEl>
                                          </p:spTgt>
                                        </p:tgtEl>
                                        <p:attrNameLst>
                                          <p:attrName>style.visibility</p:attrName>
                                        </p:attrNameLst>
                                      </p:cBhvr>
                                      <p:to>
                                        <p:strVal val="visible"/>
                                      </p:to>
                                    </p:set>
                                    <p:animEffect transition="in" filter="fade">
                                      <p:cBhvr>
                                        <p:cTn id="15" dur="2000"/>
                                        <p:tgtEl>
                                          <p:spTgt spid="34819">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4820"/>
                                        </p:tgtEl>
                                        <p:attrNameLst>
                                          <p:attrName>style.visibility</p:attrName>
                                        </p:attrNameLst>
                                      </p:cBhvr>
                                      <p:to>
                                        <p:strVal val="visible"/>
                                      </p:to>
                                    </p:set>
                                    <p:animEffect transition="in" filter="fade">
                                      <p:cBhvr>
                                        <p:cTn id="18" dur="2000"/>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build="p"/>
      <p:bldP spid="34818" grpId="0"/>
      <p:bldP spid="34819" grpId="0" build="p"/>
      <p:bldP spid="34820" grpId="0"/>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3794" name="Text Placeholder 14"/>
          <p:cNvSpPr>
            <a:spLocks noGrp="1"/>
          </p:cNvSpPr>
          <p:nvPr>
            <p:ph type="body" idx="4294967295"/>
          </p:nvPr>
        </p:nvSpPr>
        <p:spPr>
          <a:xfrm>
            <a:off x="457200" y="1535113"/>
            <a:ext cx="4040188" cy="639762"/>
          </a:xfrm>
        </p:spPr>
        <p:txBody>
          <a:bodyPr/>
          <a:lstStyle/>
          <a:p>
            <a:pPr marL="0" indent="0">
              <a:buFont typeface="Arial" charset="0"/>
              <a:buNone/>
            </a:pPr>
            <a:r>
              <a:rPr kumimoji="1" lang="es-ES" altLang="ja-JP" sz="2400" b="1" smtClean="0"/>
              <a:t>Incorporación de Género</a:t>
            </a:r>
            <a:endParaRPr kumimoji="1" lang="es-ES" altLang="en-US" sz="2400" b="1" smtClean="0"/>
          </a:p>
        </p:txBody>
      </p:sp>
      <p:sp>
        <p:nvSpPr>
          <p:cNvPr id="36866" name="Content Placeholder 15"/>
          <p:cNvSpPr>
            <a:spLocks noGrp="1"/>
          </p:cNvSpPr>
          <p:nvPr>
            <p:ph sz="half" idx="4294967295"/>
          </p:nvPr>
        </p:nvSpPr>
        <p:spPr>
          <a:xfrm>
            <a:off x="457200" y="2174875"/>
            <a:ext cx="4040188" cy="3951288"/>
          </a:xfrm>
        </p:spPr>
        <p:txBody>
          <a:bodyPr/>
          <a:lstStyle/>
          <a:p>
            <a:r>
              <a:rPr lang="es-ES" sz="2000" dirty="0" smtClean="0"/>
              <a:t>Es necesario comprender las causas de la discriminación y las </a:t>
            </a:r>
            <a:r>
              <a:rPr lang="es-ES" sz="2000" dirty="0" smtClean="0">
                <a:solidFill>
                  <a:schemeClr val="accent2">
                    <a:lumMod val="75000"/>
                  </a:schemeClr>
                </a:solidFill>
              </a:rPr>
              <a:t> </a:t>
            </a:r>
            <a:r>
              <a:rPr lang="es-ES" sz="2000" dirty="0" smtClean="0">
                <a:solidFill>
                  <a:srgbClr val="FF0000"/>
                </a:solidFill>
              </a:rPr>
              <a:t>relaciones desiguales </a:t>
            </a:r>
            <a:r>
              <a:rPr lang="es-ES" sz="2000" dirty="0" smtClean="0"/>
              <a:t>de poder entre hombres y mujeres</a:t>
            </a:r>
          </a:p>
          <a:p>
            <a:r>
              <a:rPr lang="es-ES" altLang="ja-JP" sz="2000" dirty="0" smtClean="0"/>
              <a:t>Considera las implicaciones que </a:t>
            </a:r>
            <a:r>
              <a:rPr lang="es-ES" altLang="ja-JP" sz="2000" dirty="0" smtClean="0">
                <a:solidFill>
                  <a:srgbClr val="FF0000"/>
                </a:solidFill>
              </a:rPr>
              <a:t>tienen las </a:t>
            </a:r>
            <a:r>
              <a:rPr lang="es-ES" altLang="ja-JP" sz="2000" dirty="0" smtClean="0"/>
              <a:t>acciones </a:t>
            </a:r>
            <a:r>
              <a:rPr lang="es-ES" altLang="ja-JP" sz="2000" dirty="0" smtClean="0">
                <a:solidFill>
                  <a:srgbClr val="FF0000"/>
                </a:solidFill>
              </a:rPr>
              <a:t>sobre</a:t>
            </a:r>
            <a:r>
              <a:rPr lang="es-ES" altLang="ja-JP" sz="2000" dirty="0" smtClean="0"/>
              <a:t> las mujeres y los hombres</a:t>
            </a:r>
          </a:p>
          <a:p>
            <a:r>
              <a:rPr kumimoji="1" lang="es-ES" altLang="ja-JP" sz="2000" dirty="0" smtClean="0"/>
              <a:t>Objetivo final: la igualdad de género</a:t>
            </a:r>
            <a:endParaRPr kumimoji="1" lang="es-ES" altLang="en-US" sz="2000" dirty="0" smtClean="0"/>
          </a:p>
        </p:txBody>
      </p:sp>
      <p:sp>
        <p:nvSpPr>
          <p:cNvPr id="33796" name="Text Placeholder 16"/>
          <p:cNvSpPr>
            <a:spLocks noGrp="1"/>
          </p:cNvSpPr>
          <p:nvPr>
            <p:ph type="body" sz="quarter" idx="4294967295"/>
          </p:nvPr>
        </p:nvSpPr>
        <p:spPr>
          <a:xfrm>
            <a:off x="4645025" y="1535113"/>
            <a:ext cx="4041775" cy="639762"/>
          </a:xfrm>
        </p:spPr>
        <p:txBody>
          <a:bodyPr/>
          <a:lstStyle/>
          <a:p>
            <a:pPr marL="0" indent="0">
              <a:buFont typeface="Arial" charset="0"/>
              <a:buNone/>
            </a:pPr>
            <a:r>
              <a:rPr kumimoji="1" lang="es-ES" altLang="ja-JP" sz="2400" b="1" smtClean="0"/>
              <a:t>... Y derechos de la mujer</a:t>
            </a:r>
            <a:endParaRPr kumimoji="1" lang="es-ES" altLang="en-US" sz="2400" b="1" smtClean="0"/>
          </a:p>
        </p:txBody>
      </p:sp>
      <p:sp>
        <p:nvSpPr>
          <p:cNvPr id="36868" name="Content Placeholder 17"/>
          <p:cNvSpPr>
            <a:spLocks noGrp="1"/>
          </p:cNvSpPr>
          <p:nvPr>
            <p:ph sz="quarter" idx="4294967295"/>
          </p:nvPr>
        </p:nvSpPr>
        <p:spPr>
          <a:xfrm>
            <a:off x="4645025" y="2174875"/>
            <a:ext cx="4041775" cy="3951288"/>
          </a:xfrm>
        </p:spPr>
        <p:txBody>
          <a:bodyPr/>
          <a:lstStyle/>
          <a:p>
            <a:r>
              <a:rPr lang="es-ES" altLang="ja-JP" sz="2000" dirty="0" smtClean="0"/>
              <a:t>CEDAW: requiere medidas integrales para eliminar la discriminación contra las mujeres en todos los ámbitos de sus vidas</a:t>
            </a:r>
          </a:p>
          <a:p>
            <a:r>
              <a:rPr lang="es-ES" altLang="ja-JP" sz="2000" dirty="0" smtClean="0"/>
              <a:t>Otras normas: PIDCP, PIDESC</a:t>
            </a:r>
            <a:r>
              <a:rPr lang="es-ES" altLang="ja-JP" sz="2000" dirty="0" smtClean="0">
                <a:solidFill>
                  <a:srgbClr val="FF0000"/>
                </a:solidFill>
              </a:rPr>
              <a:t>, OIT C. 111, tratados regionales, </a:t>
            </a:r>
            <a:r>
              <a:rPr lang="es-ES" altLang="ja-JP" sz="2000" dirty="0" err="1" smtClean="0">
                <a:solidFill>
                  <a:srgbClr val="FF0000"/>
                </a:solidFill>
              </a:rPr>
              <a:t>etc</a:t>
            </a:r>
            <a:endParaRPr lang="es-ES" altLang="ja-JP" sz="2000" dirty="0" smtClean="0">
              <a:solidFill>
                <a:srgbClr val="FF0000"/>
              </a:solidFill>
            </a:endParaRPr>
          </a:p>
          <a:p>
            <a:r>
              <a:rPr lang="es-ES" altLang="ja-JP" sz="2000" dirty="0" smtClean="0"/>
              <a:t>Objetivo final: la igualdad de género y la realización de los derechos humanos de las mujeres y hombres en igualdad de condiciones </a:t>
            </a:r>
            <a:endParaRPr kumimoji="1" lang="es-ES" altLang="ja-JP" sz="2000" dirty="0" smtClean="0"/>
          </a:p>
          <a:p>
            <a:endParaRPr kumimoji="1" lang="es-ES" altLang="en-US" sz="2400" dirty="0" smtClean="0"/>
          </a:p>
        </p:txBody>
      </p:sp>
      <p:sp>
        <p:nvSpPr>
          <p:cNvPr id="33798" name="Title 18"/>
          <p:cNvSpPr>
            <a:spLocks noGrp="1"/>
          </p:cNvSpPr>
          <p:nvPr>
            <p:ph type="title" idx="4294967295"/>
          </p:nvPr>
        </p:nvSpPr>
        <p:spPr/>
        <p:txBody>
          <a:bodyPr/>
          <a:lstStyle/>
          <a:p>
            <a:r>
              <a:rPr kumimoji="1" lang="es-ES" altLang="ja-JP" smtClean="0"/>
              <a:t>La relación entre ...</a:t>
            </a:r>
            <a:endParaRPr kumimoji="1" lang="es-ES" alt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20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868"/>
                                        </p:tgtEl>
                                        <p:attrNameLst>
                                          <p:attrName>style.visibility</p:attrName>
                                        </p:attrNameLst>
                                      </p:cBhvr>
                                      <p:to>
                                        <p:strVal val="visible"/>
                                      </p:to>
                                    </p:set>
                                    <p:animEffect transition="in" filter="fade">
                                      <p:cBhvr>
                                        <p:cTn id="12" dur="2000"/>
                                        <p:tgtEl>
                                          <p:spTgt spid="3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TotalTime>
  <Words>15607</Words>
  <Application>Microsoft Office PowerPoint</Application>
  <PresentationFormat>On-screen Show (4:3)</PresentationFormat>
  <Paragraphs>933</Paragraphs>
  <Slides>46</Slides>
  <Notes>46</Notes>
  <HiddenSlides>26</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48" baseType="lpstr">
      <vt:lpstr>Office Theme</vt:lpstr>
      <vt:lpstr>Clip</vt:lpstr>
      <vt:lpstr>Los Derechos Humanos en el contexto de la Reforma de las NU y sistemas de protección de Derechos Humanos:   Sesión 1</vt:lpstr>
      <vt:lpstr>Objetivos de la sesión</vt:lpstr>
      <vt:lpstr>Los Derechos Humanos en la ONU</vt:lpstr>
      <vt:lpstr>Hitos de la Incorporación de Derechos Humanos en la ONU</vt:lpstr>
      <vt:lpstr>PowerPoint Presentation</vt:lpstr>
      <vt:lpstr>«Un concepto mas amplio de libertad"</vt:lpstr>
      <vt:lpstr>La relación entre ...</vt:lpstr>
      <vt:lpstr>     ODMs y los Derechos Humanos</vt:lpstr>
      <vt:lpstr>La relación entre ...</vt:lpstr>
      <vt:lpstr>PowerPoint Presentation</vt:lpstr>
      <vt:lpstr>Integración de Género</vt:lpstr>
      <vt:lpstr>Conceptos básicos asociados con la  Integración de Género</vt:lpstr>
      <vt:lpstr>Los Derechos Humanos y los conflictos</vt:lpstr>
      <vt:lpstr>La relación entre ...</vt:lpstr>
      <vt:lpstr>Sistema de respuestas de la ONU</vt:lpstr>
      <vt:lpstr>PowerPoint Presentation</vt:lpstr>
      <vt:lpstr>Compromiso del Sistema ONU con los Derechos Humanos</vt:lpstr>
      <vt:lpstr>UNDG-HRM - Mecanismo de Integración de derechos humanos (GNUD-GDH)</vt:lpstr>
      <vt:lpstr>Oportunidades y desafíos</vt:lpstr>
      <vt:lpstr>CONCLUSIÓN</vt:lpstr>
      <vt:lpstr>Tres conceptos:</vt:lpstr>
      <vt:lpstr>¿Qué es un derecho?</vt:lpstr>
      <vt:lpstr>¿Qué son los Derechos Humanos?</vt:lpstr>
      <vt:lpstr>PowerPoint Presentation</vt:lpstr>
      <vt:lpstr>"Sistemas de protección"</vt:lpstr>
      <vt:lpstr>PowerPoint Presentation</vt:lpstr>
      <vt:lpstr>Mecanismo Internacional de Derechos Humanos</vt:lpstr>
      <vt:lpstr>PowerPoint Presentation</vt:lpstr>
      <vt:lpstr>PowerPoint Presentation</vt:lpstr>
      <vt:lpstr>PowerPoint Presentation</vt:lpstr>
      <vt:lpstr>PowerPoint Presentation</vt:lpstr>
      <vt:lpstr>Examen Periódico Universal</vt:lpstr>
      <vt:lpstr>Examen Periódico Universal</vt:lpstr>
      <vt:lpstr>Órganos creados en virtud  de Tratados</vt:lpstr>
      <vt:lpstr>Procedimientos Especiales</vt:lpstr>
      <vt:lpstr>PowerPoint Presentation</vt:lpstr>
      <vt:lpstr>Sistemas Regionales de  Derechos Humanos</vt:lpstr>
      <vt:lpstr>Sistema nacional de protección de derechos humanos</vt:lpstr>
      <vt:lpstr>PowerPoint Presentation</vt:lpstr>
      <vt:lpstr>PowerPoint Presentation</vt:lpstr>
      <vt:lpstr>Obligaciones de Derechos Humanos</vt:lpstr>
      <vt:lpstr>PowerPoint Presentation</vt:lpstr>
      <vt:lpstr>   Dimensiones/Elementos de Derechos Humanos</vt:lpstr>
      <vt:lpstr>Realización progresiva de los derechos económicos, sociales y culturales</vt:lpstr>
      <vt:lpstr>Derecho internacional humanitario</vt:lpstr>
      <vt:lpstr>Compruebe en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Miguel Panadero</dc:creator>
  <cp:lastModifiedBy>Adriana Jacinto</cp:lastModifiedBy>
  <cp:revision>62</cp:revision>
  <dcterms:created xsi:type="dcterms:W3CDTF">2011-03-08T14:42:32Z</dcterms:created>
  <dcterms:modified xsi:type="dcterms:W3CDTF">2011-07-06T11:03:22Z</dcterms:modified>
</cp:coreProperties>
</file>